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Glacial Indifference" charset="1" panose="00000000000000000000"/>
      <p:regular r:id="rId16"/>
    </p:embeddedFont>
    <p:embeddedFont>
      <p:font typeface="League Spartan" charset="1" panose="00000800000000000000"/>
      <p:regular r:id="rId17"/>
    </p:embeddedFont>
    <p:embeddedFont>
      <p:font typeface="Canva Sans" charset="1" panose="020B0503030501040103"/>
      <p:regular r:id="rId18"/>
    </p:embeddedFont>
    <p:embeddedFont>
      <p:font typeface="Glacial Indifference Bold" charset="1" panose="00000800000000000000"/>
      <p:regular r:id="rId19"/>
    </p:embeddedFont>
    <p:embeddedFont>
      <p:font typeface="Canva Sans Bold" charset="1" panose="020B0803030501040103"/>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https://www.blockchainx.tech/white-label-real-estate-tokenization-platform-development/"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2.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2.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2" Target="../media/image2.jpeg" Type="http://schemas.openxmlformats.org/officeDocument/2006/relationships/image"/><Relationship Id="rId3" Target="https://www.linkedin.com/company/blockchainxtech/" TargetMode="External" Type="http://schemas.openxmlformats.org/officeDocument/2006/relationships/hyperlink"/><Relationship Id="rId4" Target="https://www.blockchainx.tech" TargetMode="External" Type="http://schemas.openxmlformats.org/officeDocument/2006/relationships/hyperlink"/><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9E1DB"/>
        </a:solidFill>
      </p:bgPr>
    </p:bg>
    <p:spTree>
      <p:nvGrpSpPr>
        <p:cNvPr id="1" name=""/>
        <p:cNvGrpSpPr/>
        <p:nvPr/>
      </p:nvGrpSpPr>
      <p:grpSpPr>
        <a:xfrm>
          <a:off x="0" y="0"/>
          <a:ext cx="0" cy="0"/>
          <a:chOff x="0" y="0"/>
          <a:chExt cx="0" cy="0"/>
        </a:xfrm>
      </p:grpSpPr>
      <p:grpSp>
        <p:nvGrpSpPr>
          <p:cNvPr name="Group 2" id="2"/>
          <p:cNvGrpSpPr/>
          <p:nvPr/>
        </p:nvGrpSpPr>
        <p:grpSpPr>
          <a:xfrm rot="-2088381">
            <a:off x="8326003" y="4918073"/>
            <a:ext cx="6791151" cy="1601596"/>
            <a:chOff x="0" y="0"/>
            <a:chExt cx="3024458" cy="713275"/>
          </a:xfrm>
        </p:grpSpPr>
        <p:sp>
          <p:nvSpPr>
            <p:cNvPr name="Freeform 3" id="3"/>
            <p:cNvSpPr/>
            <p:nvPr/>
          </p:nvSpPr>
          <p:spPr>
            <a:xfrm flipH="false" flipV="false" rot="0">
              <a:off x="0" y="0"/>
              <a:ext cx="3024458" cy="713275"/>
            </a:xfrm>
            <a:custGeom>
              <a:avLst/>
              <a:gdLst/>
              <a:ahLst/>
              <a:cxnLst/>
              <a:rect r="r" b="b" t="t" l="l"/>
              <a:pathLst>
                <a:path h="713275" w="3024458">
                  <a:moveTo>
                    <a:pt x="203200" y="0"/>
                  </a:moveTo>
                  <a:lnTo>
                    <a:pt x="3024458" y="0"/>
                  </a:lnTo>
                  <a:lnTo>
                    <a:pt x="2821258" y="713275"/>
                  </a:lnTo>
                  <a:lnTo>
                    <a:pt x="0" y="713275"/>
                  </a:lnTo>
                  <a:lnTo>
                    <a:pt x="203200" y="0"/>
                  </a:lnTo>
                  <a:close/>
                </a:path>
              </a:pathLst>
            </a:custGeom>
            <a:solidFill>
              <a:srgbClr val="66574D"/>
            </a:solidFill>
          </p:spPr>
        </p:sp>
        <p:sp>
          <p:nvSpPr>
            <p:cNvPr name="TextBox 4" id="4"/>
            <p:cNvSpPr txBox="true"/>
            <p:nvPr/>
          </p:nvSpPr>
          <p:spPr>
            <a:xfrm>
              <a:off x="101600" y="-38100"/>
              <a:ext cx="2821258" cy="75137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5400000">
            <a:off x="10988801" y="1086435"/>
            <a:ext cx="6032466" cy="7804385"/>
            <a:chOff x="0" y="0"/>
            <a:chExt cx="700940" cy="906828"/>
          </a:xfrm>
        </p:grpSpPr>
        <p:sp>
          <p:nvSpPr>
            <p:cNvPr name="Freeform 6" id="6"/>
            <p:cNvSpPr/>
            <p:nvPr/>
          </p:nvSpPr>
          <p:spPr>
            <a:xfrm flipH="false" flipV="false" rot="-5400000">
              <a:off x="-102944" y="102944"/>
              <a:ext cx="906828" cy="700940"/>
            </a:xfrm>
            <a:custGeom>
              <a:avLst/>
              <a:gdLst/>
              <a:ahLst/>
              <a:cxnLst/>
              <a:rect r="r" b="b" t="t" l="l"/>
              <a:pathLst>
                <a:path h="700940" w="906828">
                  <a:moveTo>
                    <a:pt x="906828" y="497740"/>
                  </a:moveTo>
                  <a:lnTo>
                    <a:pt x="906828" y="0"/>
                  </a:lnTo>
                  <a:lnTo>
                    <a:pt x="0" y="203200"/>
                  </a:lnTo>
                  <a:lnTo>
                    <a:pt x="0" y="700940"/>
                  </a:lnTo>
                  <a:lnTo>
                    <a:pt x="906828" y="497740"/>
                  </a:lnTo>
                  <a:close/>
                </a:path>
              </a:pathLst>
            </a:custGeom>
            <a:blipFill>
              <a:blip r:embed="rId2"/>
              <a:stretch>
                <a:fillRect l="-7425" t="-6935" r="-42668" b="-22437"/>
              </a:stretch>
            </a:blipFill>
            <a:ln cap="sq">
              <a:noFill/>
              <a:prstDash val="solid"/>
              <a:miter/>
            </a:ln>
          </p:spPr>
        </p:sp>
      </p:grpSp>
      <p:grpSp>
        <p:nvGrpSpPr>
          <p:cNvPr name="Group 7" id="7"/>
          <p:cNvGrpSpPr/>
          <p:nvPr/>
        </p:nvGrpSpPr>
        <p:grpSpPr>
          <a:xfrm rot="5400000">
            <a:off x="12657858" y="-4299940"/>
            <a:ext cx="6032466" cy="7804385"/>
            <a:chOff x="0" y="0"/>
            <a:chExt cx="700940" cy="906828"/>
          </a:xfrm>
        </p:grpSpPr>
        <p:sp>
          <p:nvSpPr>
            <p:cNvPr name="Freeform 8" id="8"/>
            <p:cNvSpPr/>
            <p:nvPr/>
          </p:nvSpPr>
          <p:spPr>
            <a:xfrm flipH="false" flipV="false" rot="-5400000">
              <a:off x="-102944" y="102944"/>
              <a:ext cx="906828" cy="700940"/>
            </a:xfrm>
            <a:custGeom>
              <a:avLst/>
              <a:gdLst/>
              <a:ahLst/>
              <a:cxnLst/>
              <a:rect r="r" b="b" t="t" l="l"/>
              <a:pathLst>
                <a:path h="700940" w="906828">
                  <a:moveTo>
                    <a:pt x="906828" y="497740"/>
                  </a:moveTo>
                  <a:lnTo>
                    <a:pt x="906828" y="0"/>
                  </a:lnTo>
                  <a:lnTo>
                    <a:pt x="0" y="203200"/>
                  </a:lnTo>
                  <a:lnTo>
                    <a:pt x="0" y="700940"/>
                  </a:lnTo>
                  <a:lnTo>
                    <a:pt x="906828" y="497740"/>
                  </a:lnTo>
                  <a:close/>
                </a:path>
              </a:pathLst>
            </a:custGeom>
            <a:blipFill>
              <a:blip r:embed="rId2"/>
              <a:stretch>
                <a:fillRect l="-7425" t="-6935" r="-42668" b="-22437"/>
              </a:stretch>
            </a:blipFill>
            <a:ln cap="sq">
              <a:noFill/>
              <a:prstDash val="solid"/>
              <a:miter/>
            </a:ln>
          </p:spPr>
        </p:sp>
      </p:grpSp>
      <p:grpSp>
        <p:nvGrpSpPr>
          <p:cNvPr name="Group 9" id="9"/>
          <p:cNvGrpSpPr/>
          <p:nvPr/>
        </p:nvGrpSpPr>
        <p:grpSpPr>
          <a:xfrm rot="0">
            <a:off x="8857805" y="6759959"/>
            <a:ext cx="13689960" cy="1554646"/>
            <a:chOff x="0" y="0"/>
            <a:chExt cx="5368038" cy="609600"/>
          </a:xfrm>
        </p:grpSpPr>
        <p:sp>
          <p:nvSpPr>
            <p:cNvPr name="Freeform 10" id="10"/>
            <p:cNvSpPr/>
            <p:nvPr/>
          </p:nvSpPr>
          <p:spPr>
            <a:xfrm flipH="false" flipV="false" rot="0">
              <a:off x="0" y="0"/>
              <a:ext cx="5368038" cy="609600"/>
            </a:xfrm>
            <a:custGeom>
              <a:avLst/>
              <a:gdLst/>
              <a:ahLst/>
              <a:cxnLst/>
              <a:rect r="r" b="b" t="t" l="l"/>
              <a:pathLst>
                <a:path h="609600" w="5368038">
                  <a:moveTo>
                    <a:pt x="5164838" y="0"/>
                  </a:moveTo>
                  <a:lnTo>
                    <a:pt x="0" y="0"/>
                  </a:lnTo>
                  <a:lnTo>
                    <a:pt x="203200" y="609600"/>
                  </a:lnTo>
                  <a:lnTo>
                    <a:pt x="5368038" y="609600"/>
                  </a:lnTo>
                  <a:lnTo>
                    <a:pt x="5164838" y="0"/>
                  </a:lnTo>
                  <a:close/>
                </a:path>
              </a:pathLst>
            </a:custGeom>
            <a:solidFill>
              <a:srgbClr val="CFA36F"/>
            </a:solidFill>
          </p:spPr>
        </p:sp>
        <p:sp>
          <p:nvSpPr>
            <p:cNvPr name="TextBox 11" id="11"/>
            <p:cNvSpPr txBox="true"/>
            <p:nvPr/>
          </p:nvSpPr>
          <p:spPr>
            <a:xfrm>
              <a:off x="101600" y="-38100"/>
              <a:ext cx="5164838" cy="647700"/>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5400000">
            <a:off x="16261966" y="5356107"/>
            <a:ext cx="6032466" cy="7804385"/>
            <a:chOff x="0" y="0"/>
            <a:chExt cx="700940" cy="906828"/>
          </a:xfrm>
        </p:grpSpPr>
        <p:sp>
          <p:nvSpPr>
            <p:cNvPr name="Freeform 13" id="13"/>
            <p:cNvSpPr/>
            <p:nvPr/>
          </p:nvSpPr>
          <p:spPr>
            <a:xfrm flipH="false" flipV="false" rot="-5400000">
              <a:off x="-102944" y="102944"/>
              <a:ext cx="906828" cy="700940"/>
            </a:xfrm>
            <a:custGeom>
              <a:avLst/>
              <a:gdLst/>
              <a:ahLst/>
              <a:cxnLst/>
              <a:rect r="r" b="b" t="t" l="l"/>
              <a:pathLst>
                <a:path h="700940" w="906828">
                  <a:moveTo>
                    <a:pt x="906828" y="497740"/>
                  </a:moveTo>
                  <a:lnTo>
                    <a:pt x="906828" y="0"/>
                  </a:lnTo>
                  <a:lnTo>
                    <a:pt x="0" y="203200"/>
                  </a:lnTo>
                  <a:lnTo>
                    <a:pt x="0" y="700940"/>
                  </a:lnTo>
                  <a:lnTo>
                    <a:pt x="906828" y="497740"/>
                  </a:lnTo>
                  <a:close/>
                </a:path>
              </a:pathLst>
            </a:custGeom>
            <a:blipFill>
              <a:blip r:embed="rId2"/>
              <a:stretch>
                <a:fillRect l="-7425" t="-6935" r="-42668" b="-22437"/>
              </a:stretch>
            </a:blipFill>
            <a:ln cap="sq">
              <a:noFill/>
              <a:prstDash val="solid"/>
              <a:miter/>
            </a:ln>
          </p:spPr>
        </p:sp>
      </p:grpSp>
      <p:grpSp>
        <p:nvGrpSpPr>
          <p:cNvPr name="Group 14" id="14"/>
          <p:cNvGrpSpPr/>
          <p:nvPr/>
        </p:nvGrpSpPr>
        <p:grpSpPr>
          <a:xfrm rot="8711618">
            <a:off x="13258" y="9631219"/>
            <a:ext cx="5561336" cy="1311561"/>
            <a:chOff x="0" y="0"/>
            <a:chExt cx="3024458" cy="713275"/>
          </a:xfrm>
        </p:grpSpPr>
        <p:sp>
          <p:nvSpPr>
            <p:cNvPr name="Freeform 15" id="15"/>
            <p:cNvSpPr/>
            <p:nvPr/>
          </p:nvSpPr>
          <p:spPr>
            <a:xfrm flipH="false" flipV="false" rot="0">
              <a:off x="0" y="0"/>
              <a:ext cx="3024458" cy="713275"/>
            </a:xfrm>
            <a:custGeom>
              <a:avLst/>
              <a:gdLst/>
              <a:ahLst/>
              <a:cxnLst/>
              <a:rect r="r" b="b" t="t" l="l"/>
              <a:pathLst>
                <a:path h="713275" w="3024458">
                  <a:moveTo>
                    <a:pt x="203200" y="0"/>
                  </a:moveTo>
                  <a:lnTo>
                    <a:pt x="3024458" y="0"/>
                  </a:lnTo>
                  <a:lnTo>
                    <a:pt x="2821258" y="713275"/>
                  </a:lnTo>
                  <a:lnTo>
                    <a:pt x="0" y="713275"/>
                  </a:lnTo>
                  <a:lnTo>
                    <a:pt x="203200" y="0"/>
                  </a:lnTo>
                  <a:close/>
                </a:path>
              </a:pathLst>
            </a:custGeom>
            <a:solidFill>
              <a:srgbClr val="66574D"/>
            </a:solidFill>
          </p:spPr>
        </p:sp>
        <p:sp>
          <p:nvSpPr>
            <p:cNvPr name="TextBox 16" id="16"/>
            <p:cNvSpPr txBox="true"/>
            <p:nvPr/>
          </p:nvSpPr>
          <p:spPr>
            <a:xfrm>
              <a:off x="101600" y="-38100"/>
              <a:ext cx="2821258" cy="751375"/>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10800000">
            <a:off x="-6071738" y="8161329"/>
            <a:ext cx="11210834" cy="1273114"/>
            <a:chOff x="0" y="0"/>
            <a:chExt cx="5368038" cy="609600"/>
          </a:xfrm>
        </p:grpSpPr>
        <p:sp>
          <p:nvSpPr>
            <p:cNvPr name="Freeform 18" id="18"/>
            <p:cNvSpPr/>
            <p:nvPr/>
          </p:nvSpPr>
          <p:spPr>
            <a:xfrm flipH="false" flipV="false" rot="0">
              <a:off x="0" y="0"/>
              <a:ext cx="5368038" cy="609600"/>
            </a:xfrm>
            <a:custGeom>
              <a:avLst/>
              <a:gdLst/>
              <a:ahLst/>
              <a:cxnLst/>
              <a:rect r="r" b="b" t="t" l="l"/>
              <a:pathLst>
                <a:path h="609600" w="5368038">
                  <a:moveTo>
                    <a:pt x="5164838" y="0"/>
                  </a:moveTo>
                  <a:lnTo>
                    <a:pt x="0" y="0"/>
                  </a:lnTo>
                  <a:lnTo>
                    <a:pt x="203200" y="609600"/>
                  </a:lnTo>
                  <a:lnTo>
                    <a:pt x="5368038" y="609600"/>
                  </a:lnTo>
                  <a:lnTo>
                    <a:pt x="5164838" y="0"/>
                  </a:lnTo>
                  <a:close/>
                </a:path>
              </a:pathLst>
            </a:custGeom>
            <a:solidFill>
              <a:srgbClr val="CFA36F"/>
            </a:solidFill>
          </p:spPr>
        </p:sp>
        <p:sp>
          <p:nvSpPr>
            <p:cNvPr name="TextBox 19" id="19"/>
            <p:cNvSpPr txBox="true"/>
            <p:nvPr/>
          </p:nvSpPr>
          <p:spPr>
            <a:xfrm>
              <a:off x="101600" y="-38100"/>
              <a:ext cx="5164838" cy="647700"/>
            </a:xfrm>
            <a:prstGeom prst="rect">
              <a:avLst/>
            </a:prstGeom>
          </p:spPr>
          <p:txBody>
            <a:bodyPr anchor="ctr" rtlCol="false" tIns="50800" lIns="50800" bIns="50800" rIns="50800"/>
            <a:lstStyle/>
            <a:p>
              <a:pPr algn="ctr">
                <a:lnSpc>
                  <a:spcPts val="2659"/>
                </a:lnSpc>
                <a:spcBef>
                  <a:spcPct val="0"/>
                </a:spcBef>
              </a:pPr>
            </a:p>
          </p:txBody>
        </p:sp>
      </p:grpSp>
      <p:sp>
        <p:nvSpPr>
          <p:cNvPr name="TextBox 20" id="20"/>
          <p:cNvSpPr txBox="true"/>
          <p:nvPr/>
        </p:nvSpPr>
        <p:spPr>
          <a:xfrm rot="0">
            <a:off x="510966" y="1938300"/>
            <a:ext cx="9256259" cy="4341254"/>
          </a:xfrm>
          <a:prstGeom prst="rect">
            <a:avLst/>
          </a:prstGeom>
        </p:spPr>
        <p:txBody>
          <a:bodyPr anchor="t" rtlCol="false" tIns="0" lIns="0" bIns="0" rIns="0">
            <a:spAutoFit/>
          </a:bodyPr>
          <a:lstStyle/>
          <a:p>
            <a:pPr algn="just">
              <a:lnSpc>
                <a:spcPts val="3894"/>
              </a:lnSpc>
            </a:pPr>
          </a:p>
          <a:p>
            <a:pPr algn="just">
              <a:lnSpc>
                <a:spcPts val="3894"/>
              </a:lnSpc>
            </a:pPr>
            <a:r>
              <a:rPr lang="en-US" sz="2781">
                <a:solidFill>
                  <a:srgbClr val="66574D"/>
                </a:solidFill>
                <a:latin typeface="Glacial Indifference"/>
                <a:ea typeface="Glacial Indifference"/>
                <a:cs typeface="Glacial Indifference"/>
                <a:sym typeface="Glacial Indifference"/>
              </a:rPr>
              <a:t>Real estate has long then been considered to be the cornerstone of money-making-installation, capital appreciation and passive income. . Nevertheless, for many investors, especially for retail or international participants, reaching high quality real estate opportunities means traditionally dealing with complex legal structures, high capital requirements and limited liquidity.</a:t>
            </a:r>
          </a:p>
          <a:p>
            <a:pPr algn="just">
              <a:lnSpc>
                <a:spcPts val="3894"/>
              </a:lnSpc>
            </a:pPr>
          </a:p>
        </p:txBody>
      </p:sp>
      <p:sp>
        <p:nvSpPr>
          <p:cNvPr name="TextBox 21" id="21"/>
          <p:cNvSpPr txBox="true"/>
          <p:nvPr/>
        </p:nvSpPr>
        <p:spPr>
          <a:xfrm rot="0">
            <a:off x="926422" y="849033"/>
            <a:ext cx="4212674" cy="666011"/>
          </a:xfrm>
          <a:prstGeom prst="rect">
            <a:avLst/>
          </a:prstGeom>
        </p:spPr>
        <p:txBody>
          <a:bodyPr anchor="t" rtlCol="false" tIns="0" lIns="0" bIns="0" rIns="0">
            <a:spAutoFit/>
          </a:bodyPr>
          <a:lstStyle/>
          <a:p>
            <a:pPr algn="just">
              <a:lnSpc>
                <a:spcPts val="5435"/>
              </a:lnSpc>
            </a:pPr>
            <a:r>
              <a:rPr lang="en-US" sz="3882">
                <a:solidFill>
                  <a:srgbClr val="66574D"/>
                </a:solidFill>
                <a:latin typeface="League Spartan"/>
                <a:ea typeface="League Spartan"/>
                <a:cs typeface="League Spartan"/>
                <a:sym typeface="League Spartan"/>
              </a:rPr>
              <a:t>INTRODUCTION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9E1DB"/>
        </a:solidFill>
      </p:bgPr>
    </p:bg>
    <p:spTree>
      <p:nvGrpSpPr>
        <p:cNvPr id="1" name=""/>
        <p:cNvGrpSpPr/>
        <p:nvPr/>
      </p:nvGrpSpPr>
      <p:grpSpPr>
        <a:xfrm>
          <a:off x="0" y="0"/>
          <a:ext cx="0" cy="0"/>
          <a:chOff x="0" y="0"/>
          <a:chExt cx="0" cy="0"/>
        </a:xfrm>
      </p:grpSpPr>
      <p:grpSp>
        <p:nvGrpSpPr>
          <p:cNvPr name="Group 2" id="2"/>
          <p:cNvGrpSpPr/>
          <p:nvPr/>
        </p:nvGrpSpPr>
        <p:grpSpPr>
          <a:xfrm rot="8711618">
            <a:off x="-1042656" y="8816272"/>
            <a:ext cx="6894380" cy="1625941"/>
            <a:chOff x="0" y="0"/>
            <a:chExt cx="3024458" cy="713275"/>
          </a:xfrm>
        </p:grpSpPr>
        <p:sp>
          <p:nvSpPr>
            <p:cNvPr name="Freeform 3" id="3"/>
            <p:cNvSpPr/>
            <p:nvPr/>
          </p:nvSpPr>
          <p:spPr>
            <a:xfrm flipH="false" flipV="false" rot="0">
              <a:off x="0" y="0"/>
              <a:ext cx="3024458" cy="713275"/>
            </a:xfrm>
            <a:custGeom>
              <a:avLst/>
              <a:gdLst/>
              <a:ahLst/>
              <a:cxnLst/>
              <a:rect r="r" b="b" t="t" l="l"/>
              <a:pathLst>
                <a:path h="713275" w="3024458">
                  <a:moveTo>
                    <a:pt x="203200" y="0"/>
                  </a:moveTo>
                  <a:lnTo>
                    <a:pt x="3024458" y="0"/>
                  </a:lnTo>
                  <a:lnTo>
                    <a:pt x="2821258" y="713275"/>
                  </a:lnTo>
                  <a:lnTo>
                    <a:pt x="0" y="713275"/>
                  </a:lnTo>
                  <a:lnTo>
                    <a:pt x="203200" y="0"/>
                  </a:lnTo>
                  <a:close/>
                </a:path>
              </a:pathLst>
            </a:custGeom>
            <a:solidFill>
              <a:srgbClr val="3D3735"/>
            </a:solidFill>
          </p:spPr>
        </p:sp>
        <p:sp>
          <p:nvSpPr>
            <p:cNvPr name="TextBox 4" id="4"/>
            <p:cNvSpPr txBox="true"/>
            <p:nvPr/>
          </p:nvSpPr>
          <p:spPr>
            <a:xfrm>
              <a:off x="101600" y="-38100"/>
              <a:ext cx="2821258" cy="75137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400516" y="-242110"/>
            <a:ext cx="4822222" cy="11369911"/>
            <a:chOff x="0" y="0"/>
            <a:chExt cx="560316" cy="1321123"/>
          </a:xfrm>
        </p:grpSpPr>
        <p:sp>
          <p:nvSpPr>
            <p:cNvPr name="Freeform 6" id="6"/>
            <p:cNvSpPr/>
            <p:nvPr/>
          </p:nvSpPr>
          <p:spPr>
            <a:xfrm flipH="false" flipV="false" rot="0">
              <a:off x="0" y="0"/>
              <a:ext cx="560316" cy="1321123"/>
            </a:xfrm>
            <a:custGeom>
              <a:avLst/>
              <a:gdLst/>
              <a:ahLst/>
              <a:cxnLst/>
              <a:rect r="r" b="b" t="t" l="l"/>
              <a:pathLst>
                <a:path h="1321123" w="560316">
                  <a:moveTo>
                    <a:pt x="357116" y="0"/>
                  </a:moveTo>
                  <a:lnTo>
                    <a:pt x="0" y="0"/>
                  </a:lnTo>
                  <a:lnTo>
                    <a:pt x="203200" y="1321123"/>
                  </a:lnTo>
                  <a:lnTo>
                    <a:pt x="560316" y="1321123"/>
                  </a:lnTo>
                  <a:lnTo>
                    <a:pt x="357116" y="0"/>
                  </a:lnTo>
                  <a:close/>
                </a:path>
              </a:pathLst>
            </a:custGeom>
            <a:blipFill>
              <a:blip r:embed="rId2"/>
              <a:stretch>
                <a:fillRect l="-126946" t="0" r="-126946" b="0"/>
              </a:stretch>
            </a:blipFill>
          </p:spPr>
        </p:sp>
      </p:grpSp>
      <p:grpSp>
        <p:nvGrpSpPr>
          <p:cNvPr name="Group 7" id="7"/>
          <p:cNvGrpSpPr/>
          <p:nvPr/>
        </p:nvGrpSpPr>
        <p:grpSpPr>
          <a:xfrm rot="0">
            <a:off x="-1817004" y="3944287"/>
            <a:ext cx="4822222" cy="11369911"/>
            <a:chOff x="0" y="0"/>
            <a:chExt cx="560316" cy="1321123"/>
          </a:xfrm>
        </p:grpSpPr>
        <p:sp>
          <p:nvSpPr>
            <p:cNvPr name="Freeform 8" id="8"/>
            <p:cNvSpPr/>
            <p:nvPr/>
          </p:nvSpPr>
          <p:spPr>
            <a:xfrm flipH="false" flipV="false" rot="0">
              <a:off x="0" y="0"/>
              <a:ext cx="560316" cy="1321123"/>
            </a:xfrm>
            <a:custGeom>
              <a:avLst/>
              <a:gdLst/>
              <a:ahLst/>
              <a:cxnLst/>
              <a:rect r="r" b="b" t="t" l="l"/>
              <a:pathLst>
                <a:path h="1321123" w="560316">
                  <a:moveTo>
                    <a:pt x="357116" y="0"/>
                  </a:moveTo>
                  <a:lnTo>
                    <a:pt x="0" y="0"/>
                  </a:lnTo>
                  <a:lnTo>
                    <a:pt x="203200" y="1321123"/>
                  </a:lnTo>
                  <a:lnTo>
                    <a:pt x="560316" y="1321123"/>
                  </a:lnTo>
                  <a:lnTo>
                    <a:pt x="357116" y="0"/>
                  </a:lnTo>
                  <a:close/>
                </a:path>
              </a:pathLst>
            </a:custGeom>
            <a:blipFill>
              <a:blip r:embed="rId2"/>
              <a:stretch>
                <a:fillRect l="-126946" t="0" r="-126946" b="0"/>
              </a:stretch>
            </a:blipFill>
          </p:spPr>
        </p:sp>
      </p:grpSp>
      <p:grpSp>
        <p:nvGrpSpPr>
          <p:cNvPr name="Group 9" id="9"/>
          <p:cNvGrpSpPr/>
          <p:nvPr/>
        </p:nvGrpSpPr>
        <p:grpSpPr>
          <a:xfrm rot="-10800000">
            <a:off x="-8675317" y="6994052"/>
            <a:ext cx="13898056" cy="1578278"/>
            <a:chOff x="0" y="0"/>
            <a:chExt cx="5368038" cy="609600"/>
          </a:xfrm>
        </p:grpSpPr>
        <p:sp>
          <p:nvSpPr>
            <p:cNvPr name="Freeform 10" id="10"/>
            <p:cNvSpPr/>
            <p:nvPr/>
          </p:nvSpPr>
          <p:spPr>
            <a:xfrm flipH="false" flipV="false" rot="0">
              <a:off x="0" y="0"/>
              <a:ext cx="5368038" cy="609600"/>
            </a:xfrm>
            <a:custGeom>
              <a:avLst/>
              <a:gdLst/>
              <a:ahLst/>
              <a:cxnLst/>
              <a:rect r="r" b="b" t="t" l="l"/>
              <a:pathLst>
                <a:path h="609600" w="5368038">
                  <a:moveTo>
                    <a:pt x="5164838" y="0"/>
                  </a:moveTo>
                  <a:lnTo>
                    <a:pt x="0" y="0"/>
                  </a:lnTo>
                  <a:lnTo>
                    <a:pt x="203200" y="609600"/>
                  </a:lnTo>
                  <a:lnTo>
                    <a:pt x="5368038" y="609600"/>
                  </a:lnTo>
                  <a:lnTo>
                    <a:pt x="5164838" y="0"/>
                  </a:lnTo>
                  <a:close/>
                </a:path>
              </a:pathLst>
            </a:custGeom>
            <a:solidFill>
              <a:srgbClr val="FFFFFF"/>
            </a:solidFill>
          </p:spPr>
        </p:sp>
        <p:sp>
          <p:nvSpPr>
            <p:cNvPr name="TextBox 11" id="11"/>
            <p:cNvSpPr txBox="true"/>
            <p:nvPr/>
          </p:nvSpPr>
          <p:spPr>
            <a:xfrm>
              <a:off x="101600" y="-38100"/>
              <a:ext cx="5164838" cy="647700"/>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2088381">
            <a:off x="14899827" y="2823637"/>
            <a:ext cx="6791151" cy="1601596"/>
            <a:chOff x="0" y="0"/>
            <a:chExt cx="3024458" cy="713275"/>
          </a:xfrm>
        </p:grpSpPr>
        <p:sp>
          <p:nvSpPr>
            <p:cNvPr name="Freeform 13" id="13"/>
            <p:cNvSpPr/>
            <p:nvPr/>
          </p:nvSpPr>
          <p:spPr>
            <a:xfrm flipH="false" flipV="false" rot="0">
              <a:off x="0" y="0"/>
              <a:ext cx="3024458" cy="713275"/>
            </a:xfrm>
            <a:custGeom>
              <a:avLst/>
              <a:gdLst/>
              <a:ahLst/>
              <a:cxnLst/>
              <a:rect r="r" b="b" t="t" l="l"/>
              <a:pathLst>
                <a:path h="713275" w="3024458">
                  <a:moveTo>
                    <a:pt x="203200" y="0"/>
                  </a:moveTo>
                  <a:lnTo>
                    <a:pt x="3024458" y="0"/>
                  </a:lnTo>
                  <a:lnTo>
                    <a:pt x="2821258" y="713275"/>
                  </a:lnTo>
                  <a:lnTo>
                    <a:pt x="0" y="713275"/>
                  </a:lnTo>
                  <a:lnTo>
                    <a:pt x="203200" y="0"/>
                  </a:lnTo>
                  <a:close/>
                </a:path>
              </a:pathLst>
            </a:custGeom>
            <a:solidFill>
              <a:srgbClr val="66574D"/>
            </a:solidFill>
          </p:spPr>
        </p:sp>
        <p:sp>
          <p:nvSpPr>
            <p:cNvPr name="TextBox 14" id="14"/>
            <p:cNvSpPr txBox="true"/>
            <p:nvPr/>
          </p:nvSpPr>
          <p:spPr>
            <a:xfrm>
              <a:off x="101600" y="-38100"/>
              <a:ext cx="2821258" cy="751375"/>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16278249" y="-1199744"/>
            <a:ext cx="4822222" cy="11369911"/>
            <a:chOff x="0" y="0"/>
            <a:chExt cx="560316" cy="1321123"/>
          </a:xfrm>
        </p:grpSpPr>
        <p:sp>
          <p:nvSpPr>
            <p:cNvPr name="Freeform 16" id="16"/>
            <p:cNvSpPr/>
            <p:nvPr/>
          </p:nvSpPr>
          <p:spPr>
            <a:xfrm flipH="false" flipV="false" rot="0">
              <a:off x="0" y="0"/>
              <a:ext cx="560316" cy="1321123"/>
            </a:xfrm>
            <a:custGeom>
              <a:avLst/>
              <a:gdLst/>
              <a:ahLst/>
              <a:cxnLst/>
              <a:rect r="r" b="b" t="t" l="l"/>
              <a:pathLst>
                <a:path h="1321123" w="560316">
                  <a:moveTo>
                    <a:pt x="357116" y="0"/>
                  </a:moveTo>
                  <a:lnTo>
                    <a:pt x="0" y="0"/>
                  </a:lnTo>
                  <a:lnTo>
                    <a:pt x="203200" y="1321123"/>
                  </a:lnTo>
                  <a:lnTo>
                    <a:pt x="560316" y="1321123"/>
                  </a:lnTo>
                  <a:lnTo>
                    <a:pt x="357116" y="0"/>
                  </a:lnTo>
                  <a:close/>
                </a:path>
              </a:pathLst>
            </a:custGeom>
            <a:blipFill>
              <a:blip r:embed="rId2"/>
              <a:stretch>
                <a:fillRect l="-126946" t="0" r="-126946" b="0"/>
              </a:stretch>
            </a:blipFill>
          </p:spPr>
        </p:sp>
      </p:grpSp>
      <p:grpSp>
        <p:nvGrpSpPr>
          <p:cNvPr name="Group 17" id="17"/>
          <p:cNvGrpSpPr/>
          <p:nvPr/>
        </p:nvGrpSpPr>
        <p:grpSpPr>
          <a:xfrm rot="0">
            <a:off x="15431629" y="4665523"/>
            <a:ext cx="13689960" cy="1554646"/>
            <a:chOff x="0" y="0"/>
            <a:chExt cx="5368038" cy="609600"/>
          </a:xfrm>
        </p:grpSpPr>
        <p:sp>
          <p:nvSpPr>
            <p:cNvPr name="Freeform 18" id="18"/>
            <p:cNvSpPr/>
            <p:nvPr/>
          </p:nvSpPr>
          <p:spPr>
            <a:xfrm flipH="false" flipV="false" rot="0">
              <a:off x="0" y="0"/>
              <a:ext cx="5368038" cy="609600"/>
            </a:xfrm>
            <a:custGeom>
              <a:avLst/>
              <a:gdLst/>
              <a:ahLst/>
              <a:cxnLst/>
              <a:rect r="r" b="b" t="t" l="l"/>
              <a:pathLst>
                <a:path h="609600" w="5368038">
                  <a:moveTo>
                    <a:pt x="5164838" y="0"/>
                  </a:moveTo>
                  <a:lnTo>
                    <a:pt x="0" y="0"/>
                  </a:lnTo>
                  <a:lnTo>
                    <a:pt x="203200" y="609600"/>
                  </a:lnTo>
                  <a:lnTo>
                    <a:pt x="5368038" y="609600"/>
                  </a:lnTo>
                  <a:lnTo>
                    <a:pt x="5164838" y="0"/>
                  </a:lnTo>
                  <a:close/>
                </a:path>
              </a:pathLst>
            </a:custGeom>
            <a:solidFill>
              <a:srgbClr val="FFFFFF"/>
            </a:solidFill>
          </p:spPr>
        </p:sp>
        <p:sp>
          <p:nvSpPr>
            <p:cNvPr name="TextBox 19" id="19"/>
            <p:cNvSpPr txBox="true"/>
            <p:nvPr/>
          </p:nvSpPr>
          <p:spPr>
            <a:xfrm>
              <a:off x="101600" y="-38100"/>
              <a:ext cx="5164838" cy="647700"/>
            </a:xfrm>
            <a:prstGeom prst="rect">
              <a:avLst/>
            </a:prstGeom>
          </p:spPr>
          <p:txBody>
            <a:bodyPr anchor="ctr" rtlCol="false" tIns="50800" lIns="50800" bIns="50800" rIns="50800"/>
            <a:lstStyle/>
            <a:p>
              <a:pPr algn="ctr">
                <a:lnSpc>
                  <a:spcPts val="2659"/>
                </a:lnSpc>
                <a:spcBef>
                  <a:spcPct val="0"/>
                </a:spcBef>
              </a:pPr>
            </a:p>
          </p:txBody>
        </p:sp>
      </p:grpSp>
      <p:sp>
        <p:nvSpPr>
          <p:cNvPr name="TextBox 20" id="20"/>
          <p:cNvSpPr txBox="true"/>
          <p:nvPr/>
        </p:nvSpPr>
        <p:spPr>
          <a:xfrm rot="0">
            <a:off x="4643310" y="2112030"/>
            <a:ext cx="11725935" cy="5040310"/>
          </a:xfrm>
          <a:prstGeom prst="rect">
            <a:avLst/>
          </a:prstGeom>
        </p:spPr>
        <p:txBody>
          <a:bodyPr anchor="t" rtlCol="false" tIns="0" lIns="0" bIns="0" rIns="0">
            <a:spAutoFit/>
          </a:bodyPr>
          <a:lstStyle/>
          <a:p>
            <a:pPr algn="just">
              <a:lnSpc>
                <a:spcPts val="5097"/>
              </a:lnSpc>
            </a:pPr>
            <a:r>
              <a:rPr lang="en-US" sz="3640">
                <a:solidFill>
                  <a:srgbClr val="66574D"/>
                </a:solidFill>
                <a:latin typeface="Glacial Indifference"/>
                <a:ea typeface="Glacial Indifference"/>
                <a:cs typeface="Glacial Indifference"/>
                <a:sym typeface="Glacial Indifference"/>
              </a:rPr>
              <a:t>White label is the process of converting assets in digital tokens using real estate tokenization blockchain technology. Each token represents a partial part of a real -world property, which enables easy, more accessible investment. A </a:t>
            </a:r>
            <a:r>
              <a:rPr lang="en-US" sz="3640" u="sng">
                <a:solidFill>
                  <a:srgbClr val="66574D"/>
                </a:solidFill>
                <a:latin typeface="Glacial Indifference"/>
                <a:ea typeface="Glacial Indifference"/>
                <a:cs typeface="Glacial Indifference"/>
                <a:sym typeface="Glacial Indifference"/>
                <a:hlinkClick r:id="rId3" tooltip="https://www.blockchainx.tech/white-label-real-estate-tokenization-platform-development/"/>
              </a:rPr>
              <a:t>white label real estate tokenization platform development services</a:t>
            </a:r>
            <a:r>
              <a:rPr lang="en-US" sz="3640">
                <a:solidFill>
                  <a:srgbClr val="66574D"/>
                </a:solidFill>
                <a:latin typeface="Glacial Indifference"/>
                <a:ea typeface="Glacial Indifference"/>
                <a:cs typeface="Glacial Indifference"/>
                <a:sym typeface="Glacial Indifference"/>
              </a:rPr>
              <a:t> provides prepared, adaptable infrastructure for businesses so that they launch their own branded tokenization solutions. </a:t>
            </a:r>
          </a:p>
        </p:txBody>
      </p:sp>
      <p:sp>
        <p:nvSpPr>
          <p:cNvPr name="TextBox 21" id="21"/>
          <p:cNvSpPr txBox="true"/>
          <p:nvPr/>
        </p:nvSpPr>
        <p:spPr>
          <a:xfrm rot="0">
            <a:off x="4734306" y="971550"/>
            <a:ext cx="11543944" cy="556709"/>
          </a:xfrm>
          <a:prstGeom prst="rect">
            <a:avLst/>
          </a:prstGeom>
        </p:spPr>
        <p:txBody>
          <a:bodyPr anchor="t" rtlCol="false" tIns="0" lIns="0" bIns="0" rIns="0">
            <a:spAutoFit/>
          </a:bodyPr>
          <a:lstStyle/>
          <a:p>
            <a:pPr algn="ctr">
              <a:lnSpc>
                <a:spcPts val="4594"/>
              </a:lnSpc>
            </a:pPr>
            <a:r>
              <a:rPr lang="en-US" sz="3282">
                <a:solidFill>
                  <a:srgbClr val="66574D"/>
                </a:solidFill>
                <a:latin typeface="League Spartan"/>
                <a:ea typeface="League Spartan"/>
                <a:cs typeface="League Spartan"/>
                <a:sym typeface="League Spartan"/>
              </a:rPr>
              <a:t>WHAT IS WHITE LABEL REAL ESTATE TOKENIZATION?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2088381">
            <a:off x="513524" y="5158326"/>
            <a:ext cx="7946576" cy="1601596"/>
            <a:chOff x="0" y="0"/>
            <a:chExt cx="3539030" cy="713275"/>
          </a:xfrm>
        </p:grpSpPr>
        <p:sp>
          <p:nvSpPr>
            <p:cNvPr name="Freeform 4" id="4"/>
            <p:cNvSpPr/>
            <p:nvPr/>
          </p:nvSpPr>
          <p:spPr>
            <a:xfrm flipH="false" flipV="false" rot="0">
              <a:off x="0" y="0"/>
              <a:ext cx="3539030" cy="713275"/>
            </a:xfrm>
            <a:custGeom>
              <a:avLst/>
              <a:gdLst/>
              <a:ahLst/>
              <a:cxnLst/>
              <a:rect r="r" b="b" t="t" l="l"/>
              <a:pathLst>
                <a:path h="713275" w="3539030">
                  <a:moveTo>
                    <a:pt x="203200" y="0"/>
                  </a:moveTo>
                  <a:lnTo>
                    <a:pt x="3539030" y="0"/>
                  </a:lnTo>
                  <a:lnTo>
                    <a:pt x="3335830" y="713275"/>
                  </a:lnTo>
                  <a:lnTo>
                    <a:pt x="0" y="713275"/>
                  </a:lnTo>
                  <a:lnTo>
                    <a:pt x="203200" y="0"/>
                  </a:lnTo>
                  <a:close/>
                </a:path>
              </a:pathLst>
            </a:custGeom>
            <a:solidFill>
              <a:srgbClr val="66574D"/>
            </a:solidFill>
          </p:spPr>
        </p:sp>
        <p:sp>
          <p:nvSpPr>
            <p:cNvPr name="TextBox 5" id="5"/>
            <p:cNvSpPr txBox="true"/>
            <p:nvPr/>
          </p:nvSpPr>
          <p:spPr>
            <a:xfrm>
              <a:off x="101600" y="-38100"/>
              <a:ext cx="3335830" cy="751375"/>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3574684" y="0"/>
            <a:ext cx="17542738" cy="10287000"/>
            <a:chOff x="0" y="0"/>
            <a:chExt cx="1178935" cy="691323"/>
          </a:xfrm>
        </p:grpSpPr>
        <p:sp>
          <p:nvSpPr>
            <p:cNvPr name="Freeform 7" id="7"/>
            <p:cNvSpPr/>
            <p:nvPr/>
          </p:nvSpPr>
          <p:spPr>
            <a:xfrm flipH="false" flipV="false" rot="0">
              <a:off x="0" y="0"/>
              <a:ext cx="1178935" cy="691323"/>
            </a:xfrm>
            <a:custGeom>
              <a:avLst/>
              <a:gdLst/>
              <a:ahLst/>
              <a:cxnLst/>
              <a:rect r="r" b="b" t="t" l="l"/>
              <a:pathLst>
                <a:path h="691323" w="1178935">
                  <a:moveTo>
                    <a:pt x="975735" y="0"/>
                  </a:moveTo>
                  <a:lnTo>
                    <a:pt x="0" y="0"/>
                  </a:lnTo>
                  <a:lnTo>
                    <a:pt x="203200" y="691323"/>
                  </a:lnTo>
                  <a:lnTo>
                    <a:pt x="1178935" y="691323"/>
                  </a:lnTo>
                  <a:lnTo>
                    <a:pt x="975735" y="0"/>
                  </a:lnTo>
                  <a:close/>
                </a:path>
              </a:pathLst>
            </a:custGeom>
            <a:solidFill>
              <a:srgbClr val="E9E1DB">
                <a:alpha val="70980"/>
              </a:srgbClr>
            </a:solidFill>
          </p:spPr>
        </p:sp>
        <p:sp>
          <p:nvSpPr>
            <p:cNvPr name="TextBox 8" id="8"/>
            <p:cNvSpPr txBox="true"/>
            <p:nvPr/>
          </p:nvSpPr>
          <p:spPr>
            <a:xfrm>
              <a:off x="101600" y="-38100"/>
              <a:ext cx="975735" cy="729423"/>
            </a:xfrm>
            <a:prstGeom prst="rect">
              <a:avLst/>
            </a:prstGeom>
          </p:spPr>
          <p:txBody>
            <a:bodyPr anchor="ctr" rtlCol="false" tIns="50800" lIns="50800" bIns="50800" rIns="50800"/>
            <a:lstStyle/>
            <a:p>
              <a:pPr algn="ctr">
                <a:lnSpc>
                  <a:spcPts val="2659"/>
                </a:lnSpc>
                <a:spcBef>
                  <a:spcPct val="0"/>
                </a:spcBef>
              </a:pPr>
            </a:p>
          </p:txBody>
        </p:sp>
      </p:grpSp>
      <p:sp>
        <p:nvSpPr>
          <p:cNvPr name="TextBox 9" id="9"/>
          <p:cNvSpPr txBox="true"/>
          <p:nvPr/>
        </p:nvSpPr>
        <p:spPr>
          <a:xfrm rot="0">
            <a:off x="1028700" y="971550"/>
            <a:ext cx="12939354" cy="1082787"/>
          </a:xfrm>
          <a:prstGeom prst="rect">
            <a:avLst/>
          </a:prstGeom>
        </p:spPr>
        <p:txBody>
          <a:bodyPr anchor="t" rtlCol="false" tIns="0" lIns="0" bIns="0" rIns="0">
            <a:spAutoFit/>
          </a:bodyPr>
          <a:lstStyle/>
          <a:p>
            <a:pPr algn="ctr">
              <a:lnSpc>
                <a:spcPts val="4368"/>
              </a:lnSpc>
            </a:pPr>
            <a:r>
              <a:rPr lang="en-US" sz="3120">
                <a:solidFill>
                  <a:srgbClr val="CFA36F"/>
                </a:solidFill>
                <a:latin typeface="League Spartan"/>
                <a:ea typeface="League Spartan"/>
                <a:cs typeface="League Spartan"/>
                <a:sym typeface="League Spartan"/>
              </a:rPr>
              <a:t>HOW WHITE LABEL TOKENIZATION SIMPLIFIES REAL ESTATE INVESTMENT</a:t>
            </a:r>
          </a:p>
        </p:txBody>
      </p:sp>
      <p:grpSp>
        <p:nvGrpSpPr>
          <p:cNvPr name="Group 10" id="10"/>
          <p:cNvGrpSpPr/>
          <p:nvPr/>
        </p:nvGrpSpPr>
        <p:grpSpPr>
          <a:xfrm rot="0">
            <a:off x="10940257" y="0"/>
            <a:ext cx="9950640" cy="10287000"/>
            <a:chOff x="0" y="0"/>
            <a:chExt cx="668719" cy="691323"/>
          </a:xfrm>
        </p:grpSpPr>
        <p:sp>
          <p:nvSpPr>
            <p:cNvPr name="Freeform 11" id="11"/>
            <p:cNvSpPr/>
            <p:nvPr/>
          </p:nvSpPr>
          <p:spPr>
            <a:xfrm flipH="false" flipV="false" rot="0">
              <a:off x="0" y="0"/>
              <a:ext cx="668719" cy="691323"/>
            </a:xfrm>
            <a:custGeom>
              <a:avLst/>
              <a:gdLst/>
              <a:ahLst/>
              <a:cxnLst/>
              <a:rect r="r" b="b" t="t" l="l"/>
              <a:pathLst>
                <a:path h="691323" w="668719">
                  <a:moveTo>
                    <a:pt x="465519" y="0"/>
                  </a:moveTo>
                  <a:lnTo>
                    <a:pt x="0" y="0"/>
                  </a:lnTo>
                  <a:lnTo>
                    <a:pt x="203200" y="691323"/>
                  </a:lnTo>
                  <a:lnTo>
                    <a:pt x="668719" y="691323"/>
                  </a:lnTo>
                  <a:lnTo>
                    <a:pt x="465519" y="0"/>
                  </a:lnTo>
                  <a:close/>
                </a:path>
              </a:pathLst>
            </a:custGeom>
            <a:solidFill>
              <a:srgbClr val="E9E1DB">
                <a:alpha val="70980"/>
              </a:srgbClr>
            </a:solidFill>
          </p:spPr>
        </p:sp>
        <p:sp>
          <p:nvSpPr>
            <p:cNvPr name="TextBox 12" id="12"/>
            <p:cNvSpPr txBox="true"/>
            <p:nvPr/>
          </p:nvSpPr>
          <p:spPr>
            <a:xfrm>
              <a:off x="101600" y="-38100"/>
              <a:ext cx="465519" cy="729423"/>
            </a:xfrm>
            <a:prstGeom prst="rect">
              <a:avLst/>
            </a:prstGeom>
          </p:spPr>
          <p:txBody>
            <a:bodyPr anchor="ctr" rtlCol="false" tIns="50800" lIns="50800" bIns="50800" rIns="50800"/>
            <a:lstStyle/>
            <a:p>
              <a:pPr algn="ctr">
                <a:lnSpc>
                  <a:spcPts val="2659"/>
                </a:lnSpc>
                <a:spcBef>
                  <a:spcPct val="0"/>
                </a:spcBef>
              </a:pPr>
            </a:p>
          </p:txBody>
        </p:sp>
      </p:grpSp>
      <p:sp>
        <p:nvSpPr>
          <p:cNvPr name="TextBox 13" id="13"/>
          <p:cNvSpPr txBox="true"/>
          <p:nvPr/>
        </p:nvSpPr>
        <p:spPr>
          <a:xfrm rot="0">
            <a:off x="1028700" y="2332840"/>
            <a:ext cx="16230600" cy="1909736"/>
          </a:xfrm>
          <a:prstGeom prst="rect">
            <a:avLst/>
          </a:prstGeom>
        </p:spPr>
        <p:txBody>
          <a:bodyPr anchor="t" rtlCol="false" tIns="0" lIns="0" bIns="0" rIns="0">
            <a:spAutoFit/>
          </a:bodyPr>
          <a:lstStyle/>
          <a:p>
            <a:pPr algn="just">
              <a:lnSpc>
                <a:spcPts val="3869"/>
              </a:lnSpc>
            </a:pPr>
            <a:r>
              <a:rPr lang="en-US" sz="2763">
                <a:solidFill>
                  <a:srgbClr val="000000"/>
                </a:solidFill>
                <a:latin typeface="Glacial Indifference"/>
                <a:ea typeface="Glacial Indifference"/>
                <a:cs typeface="Glacial Indifference"/>
                <a:sym typeface="Glacial Indifference"/>
              </a:rPr>
              <a:t>Traditional real estate investment often involves high entry barriers, long legal processes and significant upfront capital - which makes it inaccessible to many potential investors. White labeled tokenmail platforms are changing this scenario by taking advantage of blockchain technology for streamlined, automated and democratization of real estate investment. </a:t>
            </a:r>
          </a:p>
        </p:txBody>
      </p:sp>
      <p:sp>
        <p:nvSpPr>
          <p:cNvPr name="TextBox 14" id="14"/>
          <p:cNvSpPr txBox="true"/>
          <p:nvPr/>
        </p:nvSpPr>
        <p:spPr>
          <a:xfrm rot="0">
            <a:off x="1028700" y="4509275"/>
            <a:ext cx="4442222"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Fr</a:t>
            </a:r>
            <a:r>
              <a:rPr lang="en-US" sz="3399">
                <a:solidFill>
                  <a:srgbClr val="000000"/>
                </a:solidFill>
                <a:latin typeface="Canva Sans"/>
                <a:ea typeface="Canva Sans"/>
                <a:cs typeface="Canva Sans"/>
                <a:sym typeface="Canva Sans"/>
              </a:rPr>
              <a:t>actional Ownership</a:t>
            </a:r>
          </a:p>
        </p:txBody>
      </p:sp>
      <p:sp>
        <p:nvSpPr>
          <p:cNvPr name="TextBox 15" id="15"/>
          <p:cNvSpPr txBox="true"/>
          <p:nvPr/>
        </p:nvSpPr>
        <p:spPr>
          <a:xfrm rot="0">
            <a:off x="1621824" y="5238962"/>
            <a:ext cx="16220274" cy="948344"/>
          </a:xfrm>
          <a:prstGeom prst="rect">
            <a:avLst/>
          </a:prstGeom>
        </p:spPr>
        <p:txBody>
          <a:bodyPr anchor="t" rtlCol="false" tIns="0" lIns="0" bIns="0" rIns="0">
            <a:spAutoFit/>
          </a:bodyPr>
          <a:lstStyle/>
          <a:p>
            <a:pPr algn="just">
              <a:lnSpc>
                <a:spcPts val="3869"/>
              </a:lnSpc>
            </a:pPr>
            <a:r>
              <a:rPr lang="en-US" sz="2763">
                <a:solidFill>
                  <a:srgbClr val="000000"/>
                </a:solidFill>
                <a:latin typeface="Glacial Indifference"/>
                <a:ea typeface="Glacial Indifference"/>
                <a:cs typeface="Glacial Indifference"/>
                <a:sym typeface="Glacial Indifference"/>
              </a:rPr>
              <a:t>One of the most revolutionary aspects of tokens is the ability to divide a high value property into small digital shares, or tokens.</a:t>
            </a:r>
          </a:p>
        </p:txBody>
      </p:sp>
      <p:sp>
        <p:nvSpPr>
          <p:cNvPr name="TextBox 16" id="16"/>
          <p:cNvSpPr txBox="true"/>
          <p:nvPr/>
        </p:nvSpPr>
        <p:spPr>
          <a:xfrm rot="0">
            <a:off x="739481" y="6454006"/>
            <a:ext cx="4457204"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Re</a:t>
            </a:r>
            <a:r>
              <a:rPr lang="en-US" sz="3399">
                <a:solidFill>
                  <a:srgbClr val="000000"/>
                </a:solidFill>
                <a:latin typeface="Canva Sans"/>
                <a:ea typeface="Canva Sans"/>
                <a:cs typeface="Canva Sans"/>
                <a:sym typeface="Canva Sans"/>
              </a:rPr>
              <a:t>al-Time Settlement</a:t>
            </a:r>
          </a:p>
        </p:txBody>
      </p:sp>
      <p:sp>
        <p:nvSpPr>
          <p:cNvPr name="TextBox 17" id="17"/>
          <p:cNvSpPr txBox="true"/>
          <p:nvPr/>
        </p:nvSpPr>
        <p:spPr>
          <a:xfrm rot="0">
            <a:off x="1417135" y="7455579"/>
            <a:ext cx="16220274" cy="1429040"/>
          </a:xfrm>
          <a:prstGeom prst="rect">
            <a:avLst/>
          </a:prstGeom>
        </p:spPr>
        <p:txBody>
          <a:bodyPr anchor="t" rtlCol="false" tIns="0" lIns="0" bIns="0" rIns="0">
            <a:spAutoFit/>
          </a:bodyPr>
          <a:lstStyle/>
          <a:p>
            <a:pPr algn="just">
              <a:lnSpc>
                <a:spcPts val="3869"/>
              </a:lnSpc>
            </a:pPr>
            <a:r>
              <a:rPr lang="en-US" sz="2763">
                <a:solidFill>
                  <a:srgbClr val="000000"/>
                </a:solidFill>
                <a:latin typeface="Glacial Indifference"/>
                <a:ea typeface="Glacial Indifference"/>
                <a:cs typeface="Glacial Indifference"/>
                <a:sym typeface="Glacial Indifference"/>
              </a:rPr>
              <a:t>Through the use of smart contracts, transactions that used to take even weeks or months - such as ownership transfer, dividend payments, or distribution of rent - can now be executed automatically and in real time.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4930038" y="0"/>
            <a:ext cx="28056400" cy="10520277"/>
            <a:chOff x="0" y="0"/>
            <a:chExt cx="2017602" cy="756538"/>
          </a:xfrm>
        </p:grpSpPr>
        <p:sp>
          <p:nvSpPr>
            <p:cNvPr name="Freeform 4" id="4"/>
            <p:cNvSpPr/>
            <p:nvPr/>
          </p:nvSpPr>
          <p:spPr>
            <a:xfrm flipH="false" flipV="false" rot="0">
              <a:off x="0" y="0"/>
              <a:ext cx="2017602" cy="756538"/>
            </a:xfrm>
            <a:custGeom>
              <a:avLst/>
              <a:gdLst/>
              <a:ahLst/>
              <a:cxnLst/>
              <a:rect r="r" b="b" t="t" l="l"/>
              <a:pathLst>
                <a:path h="756538" w="2017602">
                  <a:moveTo>
                    <a:pt x="1814402" y="0"/>
                  </a:moveTo>
                  <a:lnTo>
                    <a:pt x="0" y="0"/>
                  </a:lnTo>
                  <a:lnTo>
                    <a:pt x="203200" y="756538"/>
                  </a:lnTo>
                  <a:lnTo>
                    <a:pt x="2017602" y="756538"/>
                  </a:lnTo>
                  <a:lnTo>
                    <a:pt x="1814402" y="0"/>
                  </a:lnTo>
                  <a:close/>
                </a:path>
              </a:pathLst>
            </a:custGeom>
            <a:solidFill>
              <a:srgbClr val="E9E1DB">
                <a:alpha val="44706"/>
              </a:srgbClr>
            </a:solidFill>
          </p:spPr>
        </p:sp>
        <p:sp>
          <p:nvSpPr>
            <p:cNvPr name="TextBox 5" id="5"/>
            <p:cNvSpPr txBox="true"/>
            <p:nvPr/>
          </p:nvSpPr>
          <p:spPr>
            <a:xfrm>
              <a:off x="101600" y="-38100"/>
              <a:ext cx="1814402" cy="794638"/>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8711618">
            <a:off x="1833064" y="6144871"/>
            <a:ext cx="3155655" cy="1625941"/>
            <a:chOff x="0" y="0"/>
            <a:chExt cx="1384337" cy="713275"/>
          </a:xfrm>
        </p:grpSpPr>
        <p:sp>
          <p:nvSpPr>
            <p:cNvPr name="Freeform 7" id="7"/>
            <p:cNvSpPr/>
            <p:nvPr/>
          </p:nvSpPr>
          <p:spPr>
            <a:xfrm flipH="false" flipV="false" rot="0">
              <a:off x="0" y="0"/>
              <a:ext cx="1384337" cy="713275"/>
            </a:xfrm>
            <a:custGeom>
              <a:avLst/>
              <a:gdLst/>
              <a:ahLst/>
              <a:cxnLst/>
              <a:rect r="r" b="b" t="t" l="l"/>
              <a:pathLst>
                <a:path h="713275" w="1384337">
                  <a:moveTo>
                    <a:pt x="203200" y="0"/>
                  </a:moveTo>
                  <a:lnTo>
                    <a:pt x="1384337" y="0"/>
                  </a:lnTo>
                  <a:lnTo>
                    <a:pt x="1181137" y="713275"/>
                  </a:lnTo>
                  <a:lnTo>
                    <a:pt x="0" y="713275"/>
                  </a:lnTo>
                  <a:lnTo>
                    <a:pt x="203200" y="0"/>
                  </a:lnTo>
                  <a:close/>
                </a:path>
              </a:pathLst>
            </a:custGeom>
            <a:solidFill>
              <a:srgbClr val="3D3735"/>
            </a:solidFill>
          </p:spPr>
        </p:sp>
        <p:sp>
          <p:nvSpPr>
            <p:cNvPr name="TextBox 8" id="8"/>
            <p:cNvSpPr txBox="true"/>
            <p:nvPr/>
          </p:nvSpPr>
          <p:spPr>
            <a:xfrm>
              <a:off x="101600" y="-38100"/>
              <a:ext cx="1181137" cy="751375"/>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5400000">
            <a:off x="-2744027" y="3041123"/>
            <a:ext cx="9305625" cy="4204754"/>
            <a:chOff x="0" y="0"/>
            <a:chExt cx="1081264" cy="488570"/>
          </a:xfrm>
        </p:grpSpPr>
        <p:sp>
          <p:nvSpPr>
            <p:cNvPr name="Freeform 10" id="10"/>
            <p:cNvSpPr/>
            <p:nvPr/>
          </p:nvSpPr>
          <p:spPr>
            <a:xfrm flipH="false" flipV="false" rot="-5400000">
              <a:off x="296347" y="-296347"/>
              <a:ext cx="488570" cy="1081264"/>
            </a:xfrm>
            <a:custGeom>
              <a:avLst/>
              <a:gdLst/>
              <a:ahLst/>
              <a:cxnLst/>
              <a:rect r="r" b="b" t="t" l="l"/>
              <a:pathLst>
                <a:path h="1081264" w="488570">
                  <a:moveTo>
                    <a:pt x="488570" y="878064"/>
                  </a:moveTo>
                  <a:lnTo>
                    <a:pt x="488570" y="0"/>
                  </a:lnTo>
                  <a:lnTo>
                    <a:pt x="0" y="203200"/>
                  </a:lnTo>
                  <a:lnTo>
                    <a:pt x="0" y="1081264"/>
                  </a:lnTo>
                  <a:lnTo>
                    <a:pt x="488570" y="878064"/>
                  </a:lnTo>
                  <a:close/>
                </a:path>
              </a:pathLst>
            </a:custGeom>
            <a:blipFill>
              <a:blip r:embed="rId3"/>
              <a:stretch>
                <a:fillRect l="-97007" t="-13614" r="-180391" b="0"/>
              </a:stretch>
            </a:blipFill>
            <a:ln cap="sq">
              <a:noFill/>
              <a:prstDash val="solid"/>
              <a:miter/>
            </a:ln>
          </p:spPr>
        </p:sp>
      </p:grpSp>
      <p:grpSp>
        <p:nvGrpSpPr>
          <p:cNvPr name="Group 11" id="11"/>
          <p:cNvGrpSpPr/>
          <p:nvPr/>
        </p:nvGrpSpPr>
        <p:grpSpPr>
          <a:xfrm rot="-10800000">
            <a:off x="-9180325" y="5143500"/>
            <a:ext cx="13898056" cy="1578278"/>
            <a:chOff x="0" y="0"/>
            <a:chExt cx="5368038" cy="609600"/>
          </a:xfrm>
        </p:grpSpPr>
        <p:sp>
          <p:nvSpPr>
            <p:cNvPr name="Freeform 12" id="12"/>
            <p:cNvSpPr/>
            <p:nvPr/>
          </p:nvSpPr>
          <p:spPr>
            <a:xfrm flipH="false" flipV="false" rot="0">
              <a:off x="0" y="0"/>
              <a:ext cx="5368038" cy="609600"/>
            </a:xfrm>
            <a:custGeom>
              <a:avLst/>
              <a:gdLst/>
              <a:ahLst/>
              <a:cxnLst/>
              <a:rect r="r" b="b" t="t" l="l"/>
              <a:pathLst>
                <a:path h="609600" w="5368038">
                  <a:moveTo>
                    <a:pt x="5164838" y="0"/>
                  </a:moveTo>
                  <a:lnTo>
                    <a:pt x="0" y="0"/>
                  </a:lnTo>
                  <a:lnTo>
                    <a:pt x="203200" y="609600"/>
                  </a:lnTo>
                  <a:lnTo>
                    <a:pt x="5368038" y="609600"/>
                  </a:lnTo>
                  <a:lnTo>
                    <a:pt x="5164838" y="0"/>
                  </a:lnTo>
                  <a:close/>
                </a:path>
              </a:pathLst>
            </a:custGeom>
            <a:solidFill>
              <a:srgbClr val="CFA36F"/>
            </a:solidFill>
          </p:spPr>
        </p:sp>
        <p:sp>
          <p:nvSpPr>
            <p:cNvPr name="TextBox 13" id="13"/>
            <p:cNvSpPr txBox="true"/>
            <p:nvPr/>
          </p:nvSpPr>
          <p:spPr>
            <a:xfrm>
              <a:off x="101600" y="-38100"/>
              <a:ext cx="5164838" cy="647700"/>
            </a:xfrm>
            <a:prstGeom prst="rect">
              <a:avLst/>
            </a:prstGeom>
          </p:spPr>
          <p:txBody>
            <a:bodyPr anchor="ctr" rtlCol="false" tIns="50800" lIns="50800" bIns="50800" rIns="50800"/>
            <a:lstStyle/>
            <a:p>
              <a:pPr algn="ctr">
                <a:lnSpc>
                  <a:spcPts val="2659"/>
                </a:lnSpc>
                <a:spcBef>
                  <a:spcPct val="0"/>
                </a:spcBef>
              </a:pPr>
            </a:p>
          </p:txBody>
        </p:sp>
      </p:grpSp>
      <p:grpSp>
        <p:nvGrpSpPr>
          <p:cNvPr name="Group 14" id="14"/>
          <p:cNvGrpSpPr/>
          <p:nvPr/>
        </p:nvGrpSpPr>
        <p:grpSpPr>
          <a:xfrm rot="5400000">
            <a:off x="-2726437" y="-4425512"/>
            <a:ext cx="9305625" cy="4204754"/>
            <a:chOff x="0" y="0"/>
            <a:chExt cx="1081264" cy="488570"/>
          </a:xfrm>
        </p:grpSpPr>
        <p:sp>
          <p:nvSpPr>
            <p:cNvPr name="Freeform 15" id="15"/>
            <p:cNvSpPr/>
            <p:nvPr/>
          </p:nvSpPr>
          <p:spPr>
            <a:xfrm flipH="false" flipV="false" rot="-5400000">
              <a:off x="296347" y="-296347"/>
              <a:ext cx="488570" cy="1081264"/>
            </a:xfrm>
            <a:custGeom>
              <a:avLst/>
              <a:gdLst/>
              <a:ahLst/>
              <a:cxnLst/>
              <a:rect r="r" b="b" t="t" l="l"/>
              <a:pathLst>
                <a:path h="1081264" w="488570">
                  <a:moveTo>
                    <a:pt x="488570" y="878064"/>
                  </a:moveTo>
                  <a:lnTo>
                    <a:pt x="488570" y="0"/>
                  </a:lnTo>
                  <a:lnTo>
                    <a:pt x="0" y="203200"/>
                  </a:lnTo>
                  <a:lnTo>
                    <a:pt x="0" y="1081264"/>
                  </a:lnTo>
                  <a:lnTo>
                    <a:pt x="488570" y="878064"/>
                  </a:lnTo>
                  <a:close/>
                </a:path>
              </a:pathLst>
            </a:custGeom>
            <a:blipFill>
              <a:blip r:embed="rId3"/>
              <a:stretch>
                <a:fillRect l="-94390" t="0" r="-183008" b="-13614"/>
              </a:stretch>
            </a:blipFill>
            <a:ln cap="sq">
              <a:noFill/>
              <a:prstDash val="solid"/>
              <a:miter/>
            </a:ln>
          </p:spPr>
        </p:sp>
      </p:grpSp>
      <p:grpSp>
        <p:nvGrpSpPr>
          <p:cNvPr name="Group 16" id="16"/>
          <p:cNvGrpSpPr/>
          <p:nvPr/>
        </p:nvGrpSpPr>
        <p:grpSpPr>
          <a:xfrm rot="5400000">
            <a:off x="860456" y="10342817"/>
            <a:ext cx="9305625" cy="4204754"/>
            <a:chOff x="0" y="0"/>
            <a:chExt cx="1081264" cy="488570"/>
          </a:xfrm>
        </p:grpSpPr>
        <p:sp>
          <p:nvSpPr>
            <p:cNvPr name="Freeform 17" id="17"/>
            <p:cNvSpPr/>
            <p:nvPr/>
          </p:nvSpPr>
          <p:spPr>
            <a:xfrm flipH="false" flipV="false" rot="-5400000">
              <a:off x="296347" y="-296347"/>
              <a:ext cx="488570" cy="1081264"/>
            </a:xfrm>
            <a:custGeom>
              <a:avLst/>
              <a:gdLst/>
              <a:ahLst/>
              <a:cxnLst/>
              <a:rect r="r" b="b" t="t" l="l"/>
              <a:pathLst>
                <a:path h="1081264" w="488570">
                  <a:moveTo>
                    <a:pt x="488570" y="878064"/>
                  </a:moveTo>
                  <a:lnTo>
                    <a:pt x="488570" y="0"/>
                  </a:lnTo>
                  <a:lnTo>
                    <a:pt x="0" y="203200"/>
                  </a:lnTo>
                  <a:lnTo>
                    <a:pt x="0" y="1081264"/>
                  </a:lnTo>
                  <a:lnTo>
                    <a:pt x="488570" y="878064"/>
                  </a:lnTo>
                  <a:close/>
                </a:path>
              </a:pathLst>
            </a:custGeom>
            <a:blipFill>
              <a:blip r:embed="rId3"/>
              <a:stretch>
                <a:fillRect l="-99623" t="-62792" r="-341134" b="0"/>
              </a:stretch>
            </a:blipFill>
            <a:ln cap="sq">
              <a:noFill/>
              <a:prstDash val="solid"/>
              <a:miter/>
            </a:ln>
          </p:spPr>
        </p:sp>
      </p:grpSp>
      <p:sp>
        <p:nvSpPr>
          <p:cNvPr name="TextBox 18" id="18"/>
          <p:cNvSpPr txBox="true"/>
          <p:nvPr/>
        </p:nvSpPr>
        <p:spPr>
          <a:xfrm rot="0">
            <a:off x="4920615" y="1301613"/>
            <a:ext cx="12628936" cy="2091690"/>
          </a:xfrm>
          <a:prstGeom prst="rect">
            <a:avLst/>
          </a:prstGeom>
        </p:spPr>
        <p:txBody>
          <a:bodyPr anchor="t" rtlCol="false" tIns="0" lIns="0" bIns="0" rIns="0">
            <a:spAutoFit/>
          </a:bodyPr>
          <a:lstStyle/>
          <a:p>
            <a:pPr algn="just">
              <a:lnSpc>
                <a:spcPts val="3359"/>
              </a:lnSpc>
            </a:pPr>
            <a:r>
              <a:rPr lang="en-US" sz="2400">
                <a:solidFill>
                  <a:srgbClr val="000000"/>
                </a:solidFill>
                <a:latin typeface="Glacial Indifference"/>
                <a:ea typeface="Glacial Indifference"/>
                <a:cs typeface="Glacial Indifference"/>
                <a:sym typeface="Glacial Indifference"/>
              </a:rPr>
              <a:t>Tokenized are global by real estate platform design. With compliance and identification check (KYC/AML) manufactured in the onboarding process, investors in any part of the world can easily and legally reach out to invest in international markets. It opens new capital channels for property owners and provides investors access to global real estate portfolio, often with a few clicks</a:t>
            </a:r>
          </a:p>
        </p:txBody>
      </p:sp>
      <p:sp>
        <p:nvSpPr>
          <p:cNvPr name="TextBox 19" id="19"/>
          <p:cNvSpPr txBox="true"/>
          <p:nvPr/>
        </p:nvSpPr>
        <p:spPr>
          <a:xfrm rot="0">
            <a:off x="4717731" y="5202989"/>
            <a:ext cx="12628936" cy="1672590"/>
          </a:xfrm>
          <a:prstGeom prst="rect">
            <a:avLst/>
          </a:prstGeom>
        </p:spPr>
        <p:txBody>
          <a:bodyPr anchor="t" rtlCol="false" tIns="0" lIns="0" bIns="0" rIns="0">
            <a:spAutoFit/>
          </a:bodyPr>
          <a:lstStyle/>
          <a:p>
            <a:pPr algn="just">
              <a:lnSpc>
                <a:spcPts val="3359"/>
              </a:lnSpc>
            </a:pPr>
            <a:r>
              <a:rPr lang="en-US" sz="2400">
                <a:solidFill>
                  <a:srgbClr val="000000"/>
                </a:solidFill>
                <a:latin typeface="Glacial Indifference"/>
                <a:ea typeface="Glacial Indifference"/>
                <a:cs typeface="Glacial Indifference"/>
                <a:sym typeface="Glacial Indifference"/>
              </a:rPr>
              <a:t>Investing in real estate using white labeled tokenization platforms only brings more than innovation - it provides transparency, flexibility and belief. These platforms are designed to address the main concerns of modern investors, offering more efficient and safe ways to participate in real estate markets. Here are the major benefits:</a:t>
            </a:r>
          </a:p>
        </p:txBody>
      </p:sp>
      <p:sp>
        <p:nvSpPr>
          <p:cNvPr name="TextBox 20" id="20"/>
          <p:cNvSpPr txBox="true"/>
          <p:nvPr/>
        </p:nvSpPr>
        <p:spPr>
          <a:xfrm rot="0">
            <a:off x="4488585" y="443062"/>
            <a:ext cx="4609577" cy="422275"/>
          </a:xfrm>
          <a:prstGeom prst="rect">
            <a:avLst/>
          </a:prstGeom>
        </p:spPr>
        <p:txBody>
          <a:bodyPr anchor="t" rtlCol="false" tIns="0" lIns="0" bIns="0" rIns="0">
            <a:spAutoFit/>
          </a:bodyPr>
          <a:lstStyle/>
          <a:p>
            <a:pPr algn="just">
              <a:lnSpc>
                <a:spcPts val="3499"/>
              </a:lnSpc>
            </a:pPr>
            <a:r>
              <a:rPr lang="en-US" b="true" sz="2499">
                <a:solidFill>
                  <a:srgbClr val="66574D"/>
                </a:solidFill>
                <a:latin typeface="Glacial Indifference Bold"/>
                <a:ea typeface="Glacial Indifference Bold"/>
                <a:cs typeface="Glacial Indifference Bold"/>
                <a:sym typeface="Glacial Indifference Bold"/>
              </a:rPr>
              <a:t>CROSS-BORDER ACCESSIBILITY</a:t>
            </a:r>
          </a:p>
        </p:txBody>
      </p:sp>
      <p:sp>
        <p:nvSpPr>
          <p:cNvPr name="TextBox 21" id="21"/>
          <p:cNvSpPr txBox="true"/>
          <p:nvPr/>
        </p:nvSpPr>
        <p:spPr>
          <a:xfrm rot="0">
            <a:off x="4488585" y="4040425"/>
            <a:ext cx="4609577" cy="398780"/>
          </a:xfrm>
          <a:prstGeom prst="rect">
            <a:avLst/>
          </a:prstGeom>
        </p:spPr>
        <p:txBody>
          <a:bodyPr anchor="t" rtlCol="false" tIns="0" lIns="0" bIns="0" rIns="0">
            <a:spAutoFit/>
          </a:bodyPr>
          <a:lstStyle/>
          <a:p>
            <a:pPr algn="just">
              <a:lnSpc>
                <a:spcPts val="3220"/>
              </a:lnSpc>
            </a:pPr>
            <a:r>
              <a:rPr lang="en-US" b="true" sz="2300">
                <a:solidFill>
                  <a:srgbClr val="66574D"/>
                </a:solidFill>
                <a:latin typeface="Glacial Indifference Bold"/>
                <a:ea typeface="Glacial Indifference Bold"/>
                <a:cs typeface="Glacial Indifference Bold"/>
                <a:sym typeface="Glacial Indifference Bold"/>
              </a:rPr>
              <a:t>KEY BENEFITS FOR INVESTORS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E9E1DB"/>
        </a:solidFill>
      </p:bgPr>
    </p:bg>
    <p:spTree>
      <p:nvGrpSpPr>
        <p:cNvPr id="1" name=""/>
        <p:cNvGrpSpPr/>
        <p:nvPr/>
      </p:nvGrpSpPr>
      <p:grpSpPr>
        <a:xfrm>
          <a:off x="0" y="0"/>
          <a:ext cx="0" cy="0"/>
          <a:chOff x="0" y="0"/>
          <a:chExt cx="0" cy="0"/>
        </a:xfrm>
      </p:grpSpPr>
      <p:sp>
        <p:nvSpPr>
          <p:cNvPr name="TextBox 2" id="2"/>
          <p:cNvSpPr txBox="true"/>
          <p:nvPr/>
        </p:nvSpPr>
        <p:spPr>
          <a:xfrm rot="0">
            <a:off x="128968" y="981075"/>
            <a:ext cx="18030063" cy="9474640"/>
          </a:xfrm>
          <a:prstGeom prst="rect">
            <a:avLst/>
          </a:prstGeom>
        </p:spPr>
        <p:txBody>
          <a:bodyPr anchor="t" rtlCol="false" tIns="0" lIns="0" bIns="0" rIns="0">
            <a:spAutoFit/>
          </a:bodyPr>
          <a:lstStyle/>
          <a:p>
            <a:pPr algn="l">
              <a:lnSpc>
                <a:spcPts val="3965"/>
              </a:lnSpc>
            </a:pPr>
            <a:r>
              <a:rPr lang="en-US" sz="2832" b="true">
                <a:solidFill>
                  <a:srgbClr val="000000"/>
                </a:solidFill>
                <a:latin typeface="Canva Sans Bold"/>
                <a:ea typeface="Canva Sans Bold"/>
                <a:cs typeface="Canva Sans Bold"/>
                <a:sym typeface="Canva Sans Bold"/>
              </a:rPr>
              <a:t>Secure Transactions</a:t>
            </a:r>
          </a:p>
          <a:p>
            <a:pPr algn="l">
              <a:lnSpc>
                <a:spcPts val="3965"/>
              </a:lnSpc>
            </a:pPr>
          </a:p>
          <a:p>
            <a:pPr algn="l">
              <a:lnSpc>
                <a:spcPts val="3965"/>
              </a:lnSpc>
            </a:pPr>
            <a:r>
              <a:rPr lang="en-US" sz="2832">
                <a:solidFill>
                  <a:srgbClr val="000000"/>
                </a:solidFill>
                <a:latin typeface="Canva Sans"/>
                <a:ea typeface="Canva Sans"/>
                <a:cs typeface="Canva Sans"/>
                <a:sym typeface="Canva Sans"/>
              </a:rPr>
              <a:t>One of the most valuable advances of the real estate of the token is its underlying transaction protection. Using blockchain and cryptographic protocols, every token transfer is digitally signed, verified and timled-protect against fraud, double expenses and unauthorized access.</a:t>
            </a:r>
          </a:p>
          <a:p>
            <a:pPr algn="l">
              <a:lnSpc>
                <a:spcPts val="3965"/>
              </a:lnSpc>
            </a:pPr>
          </a:p>
          <a:p>
            <a:pPr algn="l" marL="0" indent="0" lvl="0">
              <a:lnSpc>
                <a:spcPts val="3965"/>
              </a:lnSpc>
              <a:spcBef>
                <a:spcPct val="0"/>
              </a:spcBef>
            </a:pPr>
            <a:r>
              <a:rPr lang="en-US" sz="2832">
                <a:solidFill>
                  <a:srgbClr val="000000"/>
                </a:solidFill>
                <a:latin typeface="Canva Sans"/>
                <a:ea typeface="Canva Sans"/>
                <a:cs typeface="Canva Sans"/>
                <a:sym typeface="Canva Sans"/>
              </a:rPr>
              <a:t> </a:t>
            </a:r>
            <a:r>
              <a:rPr lang="en-US" sz="2832" strike="noStrike" u="none">
                <a:solidFill>
                  <a:srgbClr val="000000"/>
                </a:solidFill>
                <a:latin typeface="Canva Sans"/>
                <a:ea typeface="Canva Sans"/>
                <a:cs typeface="Canva Sans"/>
                <a:sym typeface="Canva Sans"/>
              </a:rPr>
              <a:t>Additionally, the white label platforms often integrate safe wallets, multi-comprehensive approval and detention solutions to protect investors funds during every transaction.</a:t>
            </a:r>
            <a:r>
              <a:rPr lang="en-US" sz="2832" strike="noStrike" u="none">
                <a:solidFill>
                  <a:srgbClr val="000000"/>
                </a:solidFill>
                <a:latin typeface="Canva Sans"/>
                <a:ea typeface="Canva Sans"/>
                <a:cs typeface="Canva Sans"/>
                <a:sym typeface="Canva Sans"/>
              </a:rPr>
              <a:t> </a:t>
            </a:r>
          </a:p>
          <a:p>
            <a:pPr algn="l" marL="0" indent="0" lvl="0">
              <a:lnSpc>
                <a:spcPts val="3965"/>
              </a:lnSpc>
              <a:spcBef>
                <a:spcPct val="0"/>
              </a:spcBef>
            </a:pPr>
          </a:p>
          <a:p>
            <a:pPr algn="l" marL="0" indent="0" lvl="0">
              <a:lnSpc>
                <a:spcPts val="3965"/>
              </a:lnSpc>
              <a:spcBef>
                <a:spcPct val="0"/>
              </a:spcBef>
            </a:pPr>
            <a:r>
              <a:rPr lang="en-US" b="true" sz="2832" strike="noStrike" u="none">
                <a:solidFill>
                  <a:srgbClr val="000000"/>
                </a:solidFill>
                <a:latin typeface="Canva Sans Bold"/>
                <a:ea typeface="Canva Sans Bold"/>
                <a:cs typeface="Canva Sans Bold"/>
                <a:sym typeface="Canva Sans Bold"/>
              </a:rPr>
              <a:t>Liquidity Through Secondary Markets</a:t>
            </a:r>
          </a:p>
          <a:p>
            <a:pPr algn="l" marL="0" indent="0" lvl="0">
              <a:lnSpc>
                <a:spcPts val="3965"/>
              </a:lnSpc>
              <a:spcBef>
                <a:spcPct val="0"/>
              </a:spcBef>
            </a:pPr>
          </a:p>
          <a:p>
            <a:pPr algn="l" marL="0" indent="0" lvl="0">
              <a:lnSpc>
                <a:spcPts val="3965"/>
              </a:lnSpc>
              <a:spcBef>
                <a:spcPct val="0"/>
              </a:spcBef>
            </a:pPr>
            <a:r>
              <a:rPr lang="en-US" sz="2832" strike="noStrike" u="none">
                <a:solidFill>
                  <a:srgbClr val="000000"/>
                </a:solidFill>
                <a:latin typeface="Canva Sans"/>
                <a:ea typeface="Canva Sans"/>
                <a:cs typeface="Canva Sans"/>
                <a:sym typeface="Canva Sans"/>
              </a:rPr>
              <a:t>Real estate has traditionally</a:t>
            </a:r>
            <a:r>
              <a:rPr lang="en-US" sz="2832" strike="noStrike" u="none">
                <a:solidFill>
                  <a:srgbClr val="000000"/>
                </a:solidFill>
                <a:latin typeface="Canva Sans"/>
                <a:ea typeface="Canva Sans"/>
                <a:cs typeface="Canva Sans"/>
                <a:sym typeface="Canva Sans"/>
              </a:rPr>
              <a:t> b</a:t>
            </a:r>
            <a:r>
              <a:rPr lang="en-US" sz="2832" strike="noStrike" u="none">
                <a:solidFill>
                  <a:srgbClr val="000000"/>
                </a:solidFill>
                <a:latin typeface="Canva Sans"/>
                <a:ea typeface="Canva Sans"/>
                <a:cs typeface="Canva Sans"/>
                <a:sym typeface="Canva Sans"/>
              </a:rPr>
              <a:t>een a slow process and l</a:t>
            </a:r>
            <a:r>
              <a:rPr lang="en-US" sz="2832" strike="noStrike" u="none">
                <a:solidFill>
                  <a:srgbClr val="000000"/>
                </a:solidFill>
                <a:latin typeface="Canva Sans"/>
                <a:ea typeface="Canva Sans"/>
                <a:cs typeface="Canva Sans"/>
                <a:sym typeface="Canva Sans"/>
              </a:rPr>
              <a:t>i</a:t>
            </a:r>
            <a:r>
              <a:rPr lang="en-US" sz="2832" strike="noStrike" u="none">
                <a:solidFill>
                  <a:srgbClr val="000000"/>
                </a:solidFill>
                <a:latin typeface="Canva Sans"/>
                <a:ea typeface="Canva Sans"/>
                <a:cs typeface="Canva Sans"/>
                <a:sym typeface="Canva Sans"/>
              </a:rPr>
              <a:t>quid asse</a:t>
            </a:r>
            <a:r>
              <a:rPr lang="en-US" sz="2832" strike="noStrike" u="none">
                <a:solidFill>
                  <a:srgbClr val="000000"/>
                </a:solidFill>
                <a:latin typeface="Canva Sans"/>
                <a:ea typeface="Canva Sans"/>
                <a:cs typeface="Canva Sans"/>
                <a:sym typeface="Canva Sans"/>
              </a:rPr>
              <a:t>t </a:t>
            </a:r>
            <a:r>
              <a:rPr lang="en-US" sz="2832" strike="noStrike" u="none">
                <a:solidFill>
                  <a:srgbClr val="000000"/>
                </a:solidFill>
                <a:latin typeface="Canva Sans"/>
                <a:ea typeface="Canva Sans"/>
                <a:cs typeface="Canva Sans"/>
                <a:sym typeface="Canva Sans"/>
              </a:rPr>
              <a:t>class T</a:t>
            </a:r>
            <a:r>
              <a:rPr lang="en-US" sz="2832" strike="noStrike" u="none">
                <a:solidFill>
                  <a:srgbClr val="000000"/>
                </a:solidFill>
                <a:latin typeface="Canva Sans"/>
                <a:ea typeface="Canva Sans"/>
                <a:cs typeface="Canva Sans"/>
                <a:sym typeface="Canva Sans"/>
              </a:rPr>
              <a:t>o</a:t>
            </a:r>
            <a:r>
              <a:rPr lang="en-US" sz="2832" strike="noStrike" u="none">
                <a:solidFill>
                  <a:srgbClr val="000000"/>
                </a:solidFill>
                <a:latin typeface="Canva Sans"/>
                <a:ea typeface="Canva Sans"/>
                <a:cs typeface="Canva Sans"/>
                <a:sym typeface="Canva Sans"/>
              </a:rPr>
              <a:t>kenization introduces dynamic liquidity</a:t>
            </a:r>
            <a:r>
              <a:rPr lang="en-US" sz="2832" strike="noStrike" u="none">
                <a:solidFill>
                  <a:srgbClr val="000000"/>
                </a:solidFill>
                <a:latin typeface="Canva Sans"/>
                <a:ea typeface="Canva Sans"/>
                <a:cs typeface="Canva Sans"/>
                <a:sym typeface="Canva Sans"/>
              </a:rPr>
              <a:t> b</a:t>
            </a:r>
            <a:r>
              <a:rPr lang="en-US" sz="2832" strike="noStrike" u="none">
                <a:solidFill>
                  <a:srgbClr val="000000"/>
                </a:solidFill>
                <a:latin typeface="Canva Sans"/>
                <a:ea typeface="Canva Sans"/>
                <a:cs typeface="Canva Sans"/>
                <a:sym typeface="Canva Sans"/>
              </a:rPr>
              <a:t>y enabling invest</a:t>
            </a:r>
            <a:r>
              <a:rPr lang="en-US" sz="2832" strike="noStrike" u="none">
                <a:solidFill>
                  <a:srgbClr val="000000"/>
                </a:solidFill>
                <a:latin typeface="Canva Sans"/>
                <a:ea typeface="Canva Sans"/>
                <a:cs typeface="Canva Sans"/>
                <a:sym typeface="Canva Sans"/>
              </a:rPr>
              <a:t>o</a:t>
            </a:r>
            <a:r>
              <a:rPr lang="en-US" sz="2832" strike="noStrike" u="none">
                <a:solidFill>
                  <a:srgbClr val="000000"/>
                </a:solidFill>
                <a:latin typeface="Canva Sans"/>
                <a:ea typeface="Canva Sans"/>
                <a:cs typeface="Canva Sans"/>
                <a:sym typeface="Canva Sans"/>
              </a:rPr>
              <a:t>rs to tra</a:t>
            </a:r>
            <a:r>
              <a:rPr lang="en-US" sz="2832" strike="noStrike" u="none">
                <a:solidFill>
                  <a:srgbClr val="000000"/>
                </a:solidFill>
                <a:latin typeface="Canva Sans"/>
                <a:ea typeface="Canva Sans"/>
                <a:cs typeface="Canva Sans"/>
                <a:sym typeface="Canva Sans"/>
              </a:rPr>
              <a:t>d</a:t>
            </a:r>
            <a:r>
              <a:rPr lang="en-US" sz="2832" strike="noStrike" u="none">
                <a:solidFill>
                  <a:srgbClr val="000000"/>
                </a:solidFill>
                <a:latin typeface="Canva Sans"/>
                <a:ea typeface="Canva Sans"/>
                <a:cs typeface="Canva Sans"/>
                <a:sym typeface="Canva Sans"/>
              </a:rPr>
              <a:t>e their tokens on secondar</a:t>
            </a:r>
            <a:r>
              <a:rPr lang="en-US" sz="2832" strike="noStrike" u="none">
                <a:solidFill>
                  <a:srgbClr val="000000"/>
                </a:solidFill>
                <a:latin typeface="Canva Sans"/>
                <a:ea typeface="Canva Sans"/>
                <a:cs typeface="Canva Sans"/>
                <a:sym typeface="Canva Sans"/>
              </a:rPr>
              <a:t>y </a:t>
            </a:r>
            <a:r>
              <a:rPr lang="en-US" sz="2832" strike="noStrike" u="none">
                <a:solidFill>
                  <a:srgbClr val="000000"/>
                </a:solidFill>
                <a:latin typeface="Canva Sans"/>
                <a:ea typeface="Canva Sans"/>
                <a:cs typeface="Canva Sans"/>
                <a:sym typeface="Canva Sans"/>
              </a:rPr>
              <a:t>markets, often wi</a:t>
            </a:r>
            <a:r>
              <a:rPr lang="en-US" sz="2832" strike="noStrike" u="none">
                <a:solidFill>
                  <a:srgbClr val="000000"/>
                </a:solidFill>
                <a:latin typeface="Canva Sans"/>
                <a:ea typeface="Canva Sans"/>
                <a:cs typeface="Canva Sans"/>
                <a:sym typeface="Canva Sans"/>
              </a:rPr>
              <a:t>t</a:t>
            </a:r>
            <a:r>
              <a:rPr lang="en-US" sz="2832" strike="noStrike" u="none">
                <a:solidFill>
                  <a:srgbClr val="000000"/>
                </a:solidFill>
                <a:latin typeface="Canva Sans"/>
                <a:ea typeface="Canva Sans"/>
                <a:cs typeface="Canva Sans"/>
                <a:sym typeface="Canva Sans"/>
              </a:rPr>
              <a:t>h instantaneous disposal. </a:t>
            </a:r>
          </a:p>
          <a:p>
            <a:pPr algn="l" marL="0" indent="0" lvl="0">
              <a:lnSpc>
                <a:spcPts val="3965"/>
              </a:lnSpc>
              <a:spcBef>
                <a:spcPct val="0"/>
              </a:spcBef>
            </a:pPr>
          </a:p>
          <a:p>
            <a:pPr algn="l" marL="0" indent="0" lvl="0">
              <a:lnSpc>
                <a:spcPts val="3965"/>
              </a:lnSpc>
              <a:spcBef>
                <a:spcPct val="0"/>
              </a:spcBef>
            </a:pPr>
            <a:r>
              <a:rPr lang="en-US" sz="2832" strike="noStrike" u="none">
                <a:solidFill>
                  <a:srgbClr val="000000"/>
                </a:solidFill>
                <a:latin typeface="Canva Sans"/>
                <a:ea typeface="Canva Sans"/>
                <a:cs typeface="Canva Sans"/>
                <a:sym typeface="Canva Sans"/>
              </a:rPr>
              <a:t>This gives more control over their exit strategy and capital allocation without delay in selling traditional property to investors.</a:t>
            </a:r>
          </a:p>
          <a:p>
            <a:pPr algn="l" marL="0" indent="0" lvl="0">
              <a:lnSpc>
                <a:spcPts val="3965"/>
              </a:lnSpc>
              <a:spcBef>
                <a:spcPct val="0"/>
              </a:spcBef>
            </a:pPr>
          </a:p>
          <a:p>
            <a:pPr algn="l" marL="0" indent="0" lvl="0">
              <a:lnSpc>
                <a:spcPts val="3965"/>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9E1DB"/>
        </a:solidFill>
      </p:bgPr>
    </p:bg>
    <p:spTree>
      <p:nvGrpSpPr>
        <p:cNvPr id="1" name=""/>
        <p:cNvGrpSpPr/>
        <p:nvPr/>
      </p:nvGrpSpPr>
      <p:grpSpPr>
        <a:xfrm>
          <a:off x="0" y="0"/>
          <a:ext cx="0" cy="0"/>
          <a:chOff x="0" y="0"/>
          <a:chExt cx="0" cy="0"/>
        </a:xfrm>
      </p:grpSpPr>
      <p:grpSp>
        <p:nvGrpSpPr>
          <p:cNvPr name="Group 2" id="2"/>
          <p:cNvGrpSpPr/>
          <p:nvPr/>
        </p:nvGrpSpPr>
        <p:grpSpPr>
          <a:xfrm rot="-2088381">
            <a:off x="9739250" y="4512565"/>
            <a:ext cx="6791151" cy="1601596"/>
            <a:chOff x="0" y="0"/>
            <a:chExt cx="3024458" cy="713275"/>
          </a:xfrm>
        </p:grpSpPr>
        <p:sp>
          <p:nvSpPr>
            <p:cNvPr name="Freeform 3" id="3"/>
            <p:cNvSpPr/>
            <p:nvPr/>
          </p:nvSpPr>
          <p:spPr>
            <a:xfrm flipH="false" flipV="false" rot="0">
              <a:off x="0" y="0"/>
              <a:ext cx="3024458" cy="713275"/>
            </a:xfrm>
            <a:custGeom>
              <a:avLst/>
              <a:gdLst/>
              <a:ahLst/>
              <a:cxnLst/>
              <a:rect r="r" b="b" t="t" l="l"/>
              <a:pathLst>
                <a:path h="713275" w="3024458">
                  <a:moveTo>
                    <a:pt x="203200" y="0"/>
                  </a:moveTo>
                  <a:lnTo>
                    <a:pt x="3024458" y="0"/>
                  </a:lnTo>
                  <a:lnTo>
                    <a:pt x="2821258" y="713275"/>
                  </a:lnTo>
                  <a:lnTo>
                    <a:pt x="0" y="713275"/>
                  </a:lnTo>
                  <a:lnTo>
                    <a:pt x="203200" y="0"/>
                  </a:lnTo>
                  <a:close/>
                </a:path>
              </a:pathLst>
            </a:custGeom>
            <a:solidFill>
              <a:srgbClr val="66574D"/>
            </a:solidFill>
          </p:spPr>
        </p:sp>
        <p:sp>
          <p:nvSpPr>
            <p:cNvPr name="TextBox 4" id="4"/>
            <p:cNvSpPr txBox="true"/>
            <p:nvPr/>
          </p:nvSpPr>
          <p:spPr>
            <a:xfrm>
              <a:off x="101600" y="-38100"/>
              <a:ext cx="2821258" cy="75137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5400000">
            <a:off x="12359774" y="990672"/>
            <a:ext cx="6032466" cy="7804385"/>
            <a:chOff x="0" y="0"/>
            <a:chExt cx="700940" cy="906828"/>
          </a:xfrm>
        </p:grpSpPr>
        <p:sp>
          <p:nvSpPr>
            <p:cNvPr name="Freeform 6" id="6"/>
            <p:cNvSpPr/>
            <p:nvPr/>
          </p:nvSpPr>
          <p:spPr>
            <a:xfrm flipH="false" flipV="false" rot="-5400000">
              <a:off x="-102944" y="102944"/>
              <a:ext cx="906828" cy="700940"/>
            </a:xfrm>
            <a:custGeom>
              <a:avLst/>
              <a:gdLst/>
              <a:ahLst/>
              <a:cxnLst/>
              <a:rect r="r" b="b" t="t" l="l"/>
              <a:pathLst>
                <a:path h="700940" w="906828">
                  <a:moveTo>
                    <a:pt x="906828" y="497740"/>
                  </a:moveTo>
                  <a:lnTo>
                    <a:pt x="906828" y="0"/>
                  </a:lnTo>
                  <a:lnTo>
                    <a:pt x="0" y="203200"/>
                  </a:lnTo>
                  <a:lnTo>
                    <a:pt x="0" y="700940"/>
                  </a:lnTo>
                  <a:lnTo>
                    <a:pt x="906828" y="497740"/>
                  </a:lnTo>
                  <a:close/>
                </a:path>
              </a:pathLst>
            </a:custGeom>
            <a:blipFill>
              <a:blip r:embed="rId2"/>
              <a:stretch>
                <a:fillRect l="-7425" t="-6935" r="-42668" b="-22437"/>
              </a:stretch>
            </a:blipFill>
            <a:ln cap="sq">
              <a:noFill/>
              <a:prstDash val="solid"/>
              <a:miter/>
            </a:ln>
          </p:spPr>
        </p:sp>
      </p:grpSp>
      <p:grpSp>
        <p:nvGrpSpPr>
          <p:cNvPr name="Group 7" id="7"/>
          <p:cNvGrpSpPr/>
          <p:nvPr/>
        </p:nvGrpSpPr>
        <p:grpSpPr>
          <a:xfrm rot="5400000">
            <a:off x="12657858" y="-4299940"/>
            <a:ext cx="6032466" cy="7804385"/>
            <a:chOff x="0" y="0"/>
            <a:chExt cx="700940" cy="906828"/>
          </a:xfrm>
        </p:grpSpPr>
        <p:sp>
          <p:nvSpPr>
            <p:cNvPr name="Freeform 8" id="8"/>
            <p:cNvSpPr/>
            <p:nvPr/>
          </p:nvSpPr>
          <p:spPr>
            <a:xfrm flipH="false" flipV="false" rot="-5400000">
              <a:off x="-102944" y="102944"/>
              <a:ext cx="906828" cy="700940"/>
            </a:xfrm>
            <a:custGeom>
              <a:avLst/>
              <a:gdLst/>
              <a:ahLst/>
              <a:cxnLst/>
              <a:rect r="r" b="b" t="t" l="l"/>
              <a:pathLst>
                <a:path h="700940" w="906828">
                  <a:moveTo>
                    <a:pt x="906828" y="497740"/>
                  </a:moveTo>
                  <a:lnTo>
                    <a:pt x="906828" y="0"/>
                  </a:lnTo>
                  <a:lnTo>
                    <a:pt x="0" y="203200"/>
                  </a:lnTo>
                  <a:lnTo>
                    <a:pt x="0" y="700940"/>
                  </a:lnTo>
                  <a:lnTo>
                    <a:pt x="906828" y="497740"/>
                  </a:lnTo>
                  <a:close/>
                </a:path>
              </a:pathLst>
            </a:custGeom>
            <a:blipFill>
              <a:blip r:embed="rId2"/>
              <a:stretch>
                <a:fillRect l="-7425" t="-6935" r="-42668" b="-22437"/>
              </a:stretch>
            </a:blipFill>
            <a:ln cap="sq">
              <a:noFill/>
              <a:prstDash val="solid"/>
              <a:miter/>
            </a:ln>
          </p:spPr>
        </p:sp>
      </p:grpSp>
      <p:grpSp>
        <p:nvGrpSpPr>
          <p:cNvPr name="Group 9" id="9"/>
          <p:cNvGrpSpPr/>
          <p:nvPr/>
        </p:nvGrpSpPr>
        <p:grpSpPr>
          <a:xfrm rot="0">
            <a:off x="10271052" y="6354451"/>
            <a:ext cx="13689960" cy="1554646"/>
            <a:chOff x="0" y="0"/>
            <a:chExt cx="5368038" cy="609600"/>
          </a:xfrm>
        </p:grpSpPr>
        <p:sp>
          <p:nvSpPr>
            <p:cNvPr name="Freeform 10" id="10"/>
            <p:cNvSpPr/>
            <p:nvPr/>
          </p:nvSpPr>
          <p:spPr>
            <a:xfrm flipH="false" flipV="false" rot="0">
              <a:off x="0" y="0"/>
              <a:ext cx="5368038" cy="609600"/>
            </a:xfrm>
            <a:custGeom>
              <a:avLst/>
              <a:gdLst/>
              <a:ahLst/>
              <a:cxnLst/>
              <a:rect r="r" b="b" t="t" l="l"/>
              <a:pathLst>
                <a:path h="609600" w="5368038">
                  <a:moveTo>
                    <a:pt x="5164838" y="0"/>
                  </a:moveTo>
                  <a:lnTo>
                    <a:pt x="0" y="0"/>
                  </a:lnTo>
                  <a:lnTo>
                    <a:pt x="203200" y="609600"/>
                  </a:lnTo>
                  <a:lnTo>
                    <a:pt x="5368038" y="609600"/>
                  </a:lnTo>
                  <a:lnTo>
                    <a:pt x="5164838" y="0"/>
                  </a:lnTo>
                  <a:close/>
                </a:path>
              </a:pathLst>
            </a:custGeom>
            <a:solidFill>
              <a:srgbClr val="CFA36F"/>
            </a:solidFill>
          </p:spPr>
        </p:sp>
        <p:sp>
          <p:nvSpPr>
            <p:cNvPr name="TextBox 11" id="11"/>
            <p:cNvSpPr txBox="true"/>
            <p:nvPr/>
          </p:nvSpPr>
          <p:spPr>
            <a:xfrm>
              <a:off x="101600" y="-38100"/>
              <a:ext cx="5164838" cy="647700"/>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5400000">
            <a:off x="16261966" y="5356107"/>
            <a:ext cx="6032466" cy="7804385"/>
            <a:chOff x="0" y="0"/>
            <a:chExt cx="700940" cy="906828"/>
          </a:xfrm>
        </p:grpSpPr>
        <p:sp>
          <p:nvSpPr>
            <p:cNvPr name="Freeform 13" id="13"/>
            <p:cNvSpPr/>
            <p:nvPr/>
          </p:nvSpPr>
          <p:spPr>
            <a:xfrm flipH="false" flipV="false" rot="-5400000">
              <a:off x="-102944" y="102944"/>
              <a:ext cx="906828" cy="700940"/>
            </a:xfrm>
            <a:custGeom>
              <a:avLst/>
              <a:gdLst/>
              <a:ahLst/>
              <a:cxnLst/>
              <a:rect r="r" b="b" t="t" l="l"/>
              <a:pathLst>
                <a:path h="700940" w="906828">
                  <a:moveTo>
                    <a:pt x="906828" y="497740"/>
                  </a:moveTo>
                  <a:lnTo>
                    <a:pt x="906828" y="0"/>
                  </a:lnTo>
                  <a:lnTo>
                    <a:pt x="0" y="203200"/>
                  </a:lnTo>
                  <a:lnTo>
                    <a:pt x="0" y="700940"/>
                  </a:lnTo>
                  <a:lnTo>
                    <a:pt x="906828" y="497740"/>
                  </a:lnTo>
                  <a:close/>
                </a:path>
              </a:pathLst>
            </a:custGeom>
            <a:blipFill>
              <a:blip r:embed="rId2"/>
              <a:stretch>
                <a:fillRect l="-7425" t="-6935" r="-42668" b="-22437"/>
              </a:stretch>
            </a:blipFill>
            <a:ln cap="sq">
              <a:noFill/>
              <a:prstDash val="solid"/>
              <a:miter/>
            </a:ln>
          </p:spPr>
        </p:sp>
      </p:grpSp>
      <p:grpSp>
        <p:nvGrpSpPr>
          <p:cNvPr name="Group 14" id="14"/>
          <p:cNvGrpSpPr/>
          <p:nvPr/>
        </p:nvGrpSpPr>
        <p:grpSpPr>
          <a:xfrm rot="8711618">
            <a:off x="13258" y="9631219"/>
            <a:ext cx="5561336" cy="1311561"/>
            <a:chOff x="0" y="0"/>
            <a:chExt cx="3024458" cy="713275"/>
          </a:xfrm>
        </p:grpSpPr>
        <p:sp>
          <p:nvSpPr>
            <p:cNvPr name="Freeform 15" id="15"/>
            <p:cNvSpPr/>
            <p:nvPr/>
          </p:nvSpPr>
          <p:spPr>
            <a:xfrm flipH="false" flipV="false" rot="0">
              <a:off x="0" y="0"/>
              <a:ext cx="3024458" cy="713275"/>
            </a:xfrm>
            <a:custGeom>
              <a:avLst/>
              <a:gdLst/>
              <a:ahLst/>
              <a:cxnLst/>
              <a:rect r="r" b="b" t="t" l="l"/>
              <a:pathLst>
                <a:path h="713275" w="3024458">
                  <a:moveTo>
                    <a:pt x="203200" y="0"/>
                  </a:moveTo>
                  <a:lnTo>
                    <a:pt x="3024458" y="0"/>
                  </a:lnTo>
                  <a:lnTo>
                    <a:pt x="2821258" y="713275"/>
                  </a:lnTo>
                  <a:lnTo>
                    <a:pt x="0" y="713275"/>
                  </a:lnTo>
                  <a:lnTo>
                    <a:pt x="203200" y="0"/>
                  </a:lnTo>
                  <a:close/>
                </a:path>
              </a:pathLst>
            </a:custGeom>
            <a:solidFill>
              <a:srgbClr val="66574D"/>
            </a:solidFill>
          </p:spPr>
        </p:sp>
        <p:sp>
          <p:nvSpPr>
            <p:cNvPr name="TextBox 16" id="16"/>
            <p:cNvSpPr txBox="true"/>
            <p:nvPr/>
          </p:nvSpPr>
          <p:spPr>
            <a:xfrm>
              <a:off x="101600" y="-38100"/>
              <a:ext cx="2821258" cy="751375"/>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10800000">
            <a:off x="-6071738" y="8161329"/>
            <a:ext cx="11210834" cy="1273114"/>
            <a:chOff x="0" y="0"/>
            <a:chExt cx="5368038" cy="609600"/>
          </a:xfrm>
        </p:grpSpPr>
        <p:sp>
          <p:nvSpPr>
            <p:cNvPr name="Freeform 18" id="18"/>
            <p:cNvSpPr/>
            <p:nvPr/>
          </p:nvSpPr>
          <p:spPr>
            <a:xfrm flipH="false" flipV="false" rot="0">
              <a:off x="0" y="0"/>
              <a:ext cx="5368038" cy="609600"/>
            </a:xfrm>
            <a:custGeom>
              <a:avLst/>
              <a:gdLst/>
              <a:ahLst/>
              <a:cxnLst/>
              <a:rect r="r" b="b" t="t" l="l"/>
              <a:pathLst>
                <a:path h="609600" w="5368038">
                  <a:moveTo>
                    <a:pt x="5164838" y="0"/>
                  </a:moveTo>
                  <a:lnTo>
                    <a:pt x="0" y="0"/>
                  </a:lnTo>
                  <a:lnTo>
                    <a:pt x="203200" y="609600"/>
                  </a:lnTo>
                  <a:lnTo>
                    <a:pt x="5368038" y="609600"/>
                  </a:lnTo>
                  <a:lnTo>
                    <a:pt x="5164838" y="0"/>
                  </a:lnTo>
                  <a:close/>
                </a:path>
              </a:pathLst>
            </a:custGeom>
            <a:solidFill>
              <a:srgbClr val="CFA36F"/>
            </a:solidFill>
          </p:spPr>
        </p:sp>
        <p:sp>
          <p:nvSpPr>
            <p:cNvPr name="TextBox 19" id="19"/>
            <p:cNvSpPr txBox="true"/>
            <p:nvPr/>
          </p:nvSpPr>
          <p:spPr>
            <a:xfrm>
              <a:off x="101600" y="-38100"/>
              <a:ext cx="5164838" cy="647700"/>
            </a:xfrm>
            <a:prstGeom prst="rect">
              <a:avLst/>
            </a:prstGeom>
          </p:spPr>
          <p:txBody>
            <a:bodyPr anchor="ctr" rtlCol="false" tIns="50800" lIns="50800" bIns="50800" rIns="50800"/>
            <a:lstStyle/>
            <a:p>
              <a:pPr algn="ctr">
                <a:lnSpc>
                  <a:spcPts val="2659"/>
                </a:lnSpc>
                <a:spcBef>
                  <a:spcPct val="0"/>
                </a:spcBef>
              </a:pPr>
            </a:p>
          </p:txBody>
        </p:sp>
      </p:grpSp>
      <p:sp>
        <p:nvSpPr>
          <p:cNvPr name="TextBox 20" id="20"/>
          <p:cNvSpPr txBox="true"/>
          <p:nvPr/>
        </p:nvSpPr>
        <p:spPr>
          <a:xfrm rot="0">
            <a:off x="1028700" y="4009346"/>
            <a:ext cx="9692879" cy="798830"/>
          </a:xfrm>
          <a:prstGeom prst="rect">
            <a:avLst/>
          </a:prstGeom>
        </p:spPr>
        <p:txBody>
          <a:bodyPr anchor="t" rtlCol="false" tIns="0" lIns="0" bIns="0" rIns="0">
            <a:spAutoFit/>
          </a:bodyPr>
          <a:lstStyle/>
          <a:p>
            <a:pPr algn="just">
              <a:lnSpc>
                <a:spcPts val="3220"/>
              </a:lnSpc>
            </a:pPr>
            <a:r>
              <a:rPr lang="en-US" sz="2300">
                <a:solidFill>
                  <a:srgbClr val="000000"/>
                </a:solidFill>
                <a:latin typeface="Glacial Indifference"/>
                <a:ea typeface="Glacial Indifference"/>
                <a:cs typeface="Glacial Indifference"/>
                <a:sym typeface="Glacial Indifference"/>
              </a:rPr>
              <a:t>Customizable portal gives investors an easy, professional interface under a reliable brand, creating long -term loyalty and confidence.</a:t>
            </a:r>
          </a:p>
        </p:txBody>
      </p:sp>
      <p:sp>
        <p:nvSpPr>
          <p:cNvPr name="TextBox 21" id="21"/>
          <p:cNvSpPr txBox="true"/>
          <p:nvPr/>
        </p:nvSpPr>
        <p:spPr>
          <a:xfrm rot="0">
            <a:off x="647315" y="5811303"/>
            <a:ext cx="9242352" cy="1299274"/>
          </a:xfrm>
          <a:prstGeom prst="rect">
            <a:avLst/>
          </a:prstGeom>
        </p:spPr>
        <p:txBody>
          <a:bodyPr anchor="t" rtlCol="false" tIns="0" lIns="0" bIns="0" rIns="0">
            <a:spAutoFit/>
          </a:bodyPr>
          <a:lstStyle/>
          <a:p>
            <a:pPr algn="just">
              <a:lnSpc>
                <a:spcPts val="3461"/>
              </a:lnSpc>
            </a:pPr>
            <a:r>
              <a:rPr lang="en-US" sz="2472">
                <a:solidFill>
                  <a:srgbClr val="000000"/>
                </a:solidFill>
                <a:latin typeface="Glacial Indifference"/>
                <a:ea typeface="Glacial Indifference"/>
                <a:cs typeface="Glacial Indifference"/>
                <a:sym typeface="Glacial Indifference"/>
              </a:rPr>
              <a:t>Integrated Digital KYC/AML verification and instant wallet creation enables investors to start in minutes, not the day.</a:t>
            </a:r>
          </a:p>
          <a:p>
            <a:pPr algn="just">
              <a:lnSpc>
                <a:spcPts val="3461"/>
              </a:lnSpc>
            </a:pPr>
          </a:p>
        </p:txBody>
      </p:sp>
      <p:sp>
        <p:nvSpPr>
          <p:cNvPr name="TextBox 22" id="22"/>
          <p:cNvSpPr txBox="true"/>
          <p:nvPr/>
        </p:nvSpPr>
        <p:spPr>
          <a:xfrm rot="0">
            <a:off x="707758" y="3341758"/>
            <a:ext cx="6928212" cy="398780"/>
          </a:xfrm>
          <a:prstGeom prst="rect">
            <a:avLst/>
          </a:prstGeom>
        </p:spPr>
        <p:txBody>
          <a:bodyPr anchor="t" rtlCol="false" tIns="0" lIns="0" bIns="0" rIns="0">
            <a:spAutoFit/>
          </a:bodyPr>
          <a:lstStyle/>
          <a:p>
            <a:pPr algn="just">
              <a:lnSpc>
                <a:spcPts val="3220"/>
              </a:lnSpc>
            </a:pPr>
            <a:r>
              <a:rPr lang="en-US" b="true" sz="2300">
                <a:solidFill>
                  <a:srgbClr val="66574D"/>
                </a:solidFill>
                <a:latin typeface="Glacial Indifference Bold"/>
                <a:ea typeface="Glacial Indifference Bold"/>
                <a:cs typeface="Glacial Indifference Bold"/>
                <a:sym typeface="Glacial Indifference Bold"/>
              </a:rPr>
              <a:t>BRANDED EXPERIENCE:</a:t>
            </a:r>
          </a:p>
        </p:txBody>
      </p:sp>
      <p:sp>
        <p:nvSpPr>
          <p:cNvPr name="TextBox 23" id="23"/>
          <p:cNvSpPr txBox="true"/>
          <p:nvPr/>
        </p:nvSpPr>
        <p:spPr>
          <a:xfrm rot="0">
            <a:off x="707758" y="5265376"/>
            <a:ext cx="6928212" cy="398780"/>
          </a:xfrm>
          <a:prstGeom prst="rect">
            <a:avLst/>
          </a:prstGeom>
        </p:spPr>
        <p:txBody>
          <a:bodyPr anchor="t" rtlCol="false" tIns="0" lIns="0" bIns="0" rIns="0">
            <a:spAutoFit/>
          </a:bodyPr>
          <a:lstStyle/>
          <a:p>
            <a:pPr algn="just">
              <a:lnSpc>
                <a:spcPts val="3220"/>
              </a:lnSpc>
            </a:pPr>
            <a:r>
              <a:rPr lang="en-US" b="true" sz="2300">
                <a:solidFill>
                  <a:srgbClr val="66574D"/>
                </a:solidFill>
                <a:latin typeface="Glacial Indifference Bold"/>
                <a:ea typeface="Glacial Indifference Bold"/>
                <a:cs typeface="Glacial Indifference Bold"/>
                <a:sym typeface="Glacial Indifference Bold"/>
              </a:rPr>
              <a:t>FASTER ONBOARDING:</a:t>
            </a:r>
          </a:p>
        </p:txBody>
      </p:sp>
      <p:sp>
        <p:nvSpPr>
          <p:cNvPr name="TextBox 24" id="24"/>
          <p:cNvSpPr txBox="true"/>
          <p:nvPr/>
        </p:nvSpPr>
        <p:spPr>
          <a:xfrm rot="0">
            <a:off x="707758" y="967872"/>
            <a:ext cx="7768662" cy="390190"/>
          </a:xfrm>
          <a:prstGeom prst="rect">
            <a:avLst/>
          </a:prstGeom>
        </p:spPr>
        <p:txBody>
          <a:bodyPr anchor="t" rtlCol="false" tIns="0" lIns="0" bIns="0" rIns="0">
            <a:spAutoFit/>
          </a:bodyPr>
          <a:lstStyle/>
          <a:p>
            <a:pPr algn="l">
              <a:lnSpc>
                <a:spcPts val="3168"/>
              </a:lnSpc>
            </a:pPr>
            <a:r>
              <a:rPr lang="en-US" sz="2263">
                <a:solidFill>
                  <a:srgbClr val="66574D"/>
                </a:solidFill>
                <a:latin typeface="League Spartan"/>
                <a:ea typeface="League Spartan"/>
                <a:cs typeface="League Spartan"/>
                <a:sym typeface="League Spartan"/>
              </a:rPr>
              <a:t>WHY INVESTORS PREFER WHITE LABEL PLATFORMS</a:t>
            </a:r>
          </a:p>
        </p:txBody>
      </p:sp>
      <p:sp>
        <p:nvSpPr>
          <p:cNvPr name="TextBox 25" id="25"/>
          <p:cNvSpPr txBox="true"/>
          <p:nvPr/>
        </p:nvSpPr>
        <p:spPr>
          <a:xfrm rot="0">
            <a:off x="707758" y="1819481"/>
            <a:ext cx="10412031" cy="1253490"/>
          </a:xfrm>
          <a:prstGeom prst="rect">
            <a:avLst/>
          </a:prstGeom>
        </p:spPr>
        <p:txBody>
          <a:bodyPr anchor="t" rtlCol="false" tIns="0" lIns="0" bIns="0" rIns="0">
            <a:spAutoFit/>
          </a:bodyPr>
          <a:lstStyle/>
          <a:p>
            <a:pPr algn="just">
              <a:lnSpc>
                <a:spcPts val="3359"/>
              </a:lnSpc>
            </a:pPr>
            <a:r>
              <a:rPr lang="en-US" sz="2400">
                <a:solidFill>
                  <a:srgbClr val="000000"/>
                </a:solidFill>
                <a:latin typeface="Glacial Indifference"/>
                <a:ea typeface="Glacial Indifference"/>
                <a:cs typeface="Glacial Indifference"/>
                <a:sym typeface="Glacial Indifference"/>
              </a:rPr>
              <a:t>White Label Tokenization platforms do not simply simplify backend operations - they increase investor experience in powerful ways:</a:t>
            </a:r>
          </a:p>
          <a:p>
            <a:pPr algn="just">
              <a:lnSpc>
                <a:spcPts val="3359"/>
              </a:lnSpc>
            </a:pPr>
          </a:p>
        </p:txBody>
      </p:sp>
      <p:sp>
        <p:nvSpPr>
          <p:cNvPr name="TextBox 26" id="26"/>
          <p:cNvSpPr txBox="true"/>
          <p:nvPr/>
        </p:nvSpPr>
        <p:spPr>
          <a:xfrm rot="0">
            <a:off x="2961456" y="7510317"/>
            <a:ext cx="6928212" cy="398780"/>
          </a:xfrm>
          <a:prstGeom prst="rect">
            <a:avLst/>
          </a:prstGeom>
        </p:spPr>
        <p:txBody>
          <a:bodyPr anchor="t" rtlCol="false" tIns="0" lIns="0" bIns="0" rIns="0">
            <a:spAutoFit/>
          </a:bodyPr>
          <a:lstStyle/>
          <a:p>
            <a:pPr algn="just">
              <a:lnSpc>
                <a:spcPts val="3220"/>
              </a:lnSpc>
            </a:pPr>
            <a:r>
              <a:rPr lang="en-US" b="true" sz="2300">
                <a:solidFill>
                  <a:srgbClr val="66574D"/>
                </a:solidFill>
                <a:latin typeface="Glacial Indifference Bold"/>
                <a:ea typeface="Glacial Indifference Bold"/>
                <a:cs typeface="Glacial Indifference Bold"/>
                <a:sym typeface="Glacial Indifference Bold"/>
              </a:rPr>
              <a:t>SECURE ASSET MANAGEMENT</a:t>
            </a:r>
          </a:p>
        </p:txBody>
      </p:sp>
      <p:sp>
        <p:nvSpPr>
          <p:cNvPr name="TextBox 27" id="27"/>
          <p:cNvSpPr txBox="true"/>
          <p:nvPr/>
        </p:nvSpPr>
        <p:spPr>
          <a:xfrm rot="0">
            <a:off x="5139096" y="8051972"/>
            <a:ext cx="9242352" cy="1299274"/>
          </a:xfrm>
          <a:prstGeom prst="rect">
            <a:avLst/>
          </a:prstGeom>
        </p:spPr>
        <p:txBody>
          <a:bodyPr anchor="t" rtlCol="false" tIns="0" lIns="0" bIns="0" rIns="0">
            <a:spAutoFit/>
          </a:bodyPr>
          <a:lstStyle/>
          <a:p>
            <a:pPr algn="just">
              <a:lnSpc>
                <a:spcPts val="3461"/>
              </a:lnSpc>
            </a:pPr>
            <a:r>
              <a:rPr lang="en-US" sz="2472">
                <a:solidFill>
                  <a:srgbClr val="000000"/>
                </a:solidFill>
                <a:latin typeface="Glacial Indifference"/>
                <a:ea typeface="Glacial Indifference"/>
                <a:cs typeface="Glacial Indifference"/>
                <a:sym typeface="Glacial Indifference"/>
              </a:rPr>
              <a:t>blockchain infrastructure and safe detention solution investors protect property, reduce fraud and opposition risk.</a:t>
            </a:r>
          </a:p>
          <a:p>
            <a:pPr algn="just">
              <a:lnSpc>
                <a:spcPts val="3461"/>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9E1DB"/>
        </a:solidFill>
      </p:bgPr>
    </p:bg>
    <p:spTree>
      <p:nvGrpSpPr>
        <p:cNvPr id="1" name=""/>
        <p:cNvGrpSpPr/>
        <p:nvPr/>
      </p:nvGrpSpPr>
      <p:grpSpPr>
        <a:xfrm>
          <a:off x="0" y="0"/>
          <a:ext cx="0" cy="0"/>
          <a:chOff x="0" y="0"/>
          <a:chExt cx="0" cy="0"/>
        </a:xfrm>
      </p:grpSpPr>
      <p:grpSp>
        <p:nvGrpSpPr>
          <p:cNvPr name="Group 2" id="2"/>
          <p:cNvGrpSpPr/>
          <p:nvPr/>
        </p:nvGrpSpPr>
        <p:grpSpPr>
          <a:xfrm rot="8711618">
            <a:off x="-2564980" y="8790395"/>
            <a:ext cx="6894380" cy="1625941"/>
            <a:chOff x="0" y="0"/>
            <a:chExt cx="3024458" cy="713275"/>
          </a:xfrm>
        </p:grpSpPr>
        <p:sp>
          <p:nvSpPr>
            <p:cNvPr name="Freeform 3" id="3"/>
            <p:cNvSpPr/>
            <p:nvPr/>
          </p:nvSpPr>
          <p:spPr>
            <a:xfrm flipH="false" flipV="false" rot="0">
              <a:off x="0" y="0"/>
              <a:ext cx="3024458" cy="713275"/>
            </a:xfrm>
            <a:custGeom>
              <a:avLst/>
              <a:gdLst/>
              <a:ahLst/>
              <a:cxnLst/>
              <a:rect r="r" b="b" t="t" l="l"/>
              <a:pathLst>
                <a:path h="713275" w="3024458">
                  <a:moveTo>
                    <a:pt x="203200" y="0"/>
                  </a:moveTo>
                  <a:lnTo>
                    <a:pt x="3024458" y="0"/>
                  </a:lnTo>
                  <a:lnTo>
                    <a:pt x="2821258" y="713275"/>
                  </a:lnTo>
                  <a:lnTo>
                    <a:pt x="0" y="713275"/>
                  </a:lnTo>
                  <a:lnTo>
                    <a:pt x="203200" y="0"/>
                  </a:lnTo>
                  <a:close/>
                </a:path>
              </a:pathLst>
            </a:custGeom>
            <a:solidFill>
              <a:srgbClr val="3D3735"/>
            </a:solidFill>
          </p:spPr>
        </p:sp>
        <p:sp>
          <p:nvSpPr>
            <p:cNvPr name="TextBox 4" id="4"/>
            <p:cNvSpPr txBox="true"/>
            <p:nvPr/>
          </p:nvSpPr>
          <p:spPr>
            <a:xfrm>
              <a:off x="101600" y="-38100"/>
              <a:ext cx="2821258" cy="75137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382411" y="283750"/>
            <a:ext cx="4822222" cy="11369911"/>
            <a:chOff x="0" y="0"/>
            <a:chExt cx="560316" cy="1321123"/>
          </a:xfrm>
        </p:grpSpPr>
        <p:sp>
          <p:nvSpPr>
            <p:cNvPr name="Freeform 6" id="6"/>
            <p:cNvSpPr/>
            <p:nvPr/>
          </p:nvSpPr>
          <p:spPr>
            <a:xfrm flipH="false" flipV="false" rot="0">
              <a:off x="0" y="0"/>
              <a:ext cx="560316" cy="1321123"/>
            </a:xfrm>
            <a:custGeom>
              <a:avLst/>
              <a:gdLst/>
              <a:ahLst/>
              <a:cxnLst/>
              <a:rect r="r" b="b" t="t" l="l"/>
              <a:pathLst>
                <a:path h="1321123" w="560316">
                  <a:moveTo>
                    <a:pt x="357116" y="0"/>
                  </a:moveTo>
                  <a:lnTo>
                    <a:pt x="0" y="0"/>
                  </a:lnTo>
                  <a:lnTo>
                    <a:pt x="203200" y="1321123"/>
                  </a:lnTo>
                  <a:lnTo>
                    <a:pt x="560316" y="1321123"/>
                  </a:lnTo>
                  <a:lnTo>
                    <a:pt x="357116" y="0"/>
                  </a:lnTo>
                  <a:close/>
                </a:path>
              </a:pathLst>
            </a:custGeom>
            <a:blipFill>
              <a:blip r:embed="rId2"/>
              <a:stretch>
                <a:fillRect l="-126946" t="0" r="-126946" b="0"/>
              </a:stretch>
            </a:blipFill>
          </p:spPr>
        </p:sp>
      </p:grpSp>
      <p:grpSp>
        <p:nvGrpSpPr>
          <p:cNvPr name="Group 7" id="7"/>
          <p:cNvGrpSpPr/>
          <p:nvPr/>
        </p:nvGrpSpPr>
        <p:grpSpPr>
          <a:xfrm rot="-10800000">
            <a:off x="-10108542" y="6968175"/>
            <a:ext cx="13898056" cy="1578278"/>
            <a:chOff x="0" y="0"/>
            <a:chExt cx="5368038" cy="609600"/>
          </a:xfrm>
        </p:grpSpPr>
        <p:sp>
          <p:nvSpPr>
            <p:cNvPr name="Freeform 8" id="8"/>
            <p:cNvSpPr/>
            <p:nvPr/>
          </p:nvSpPr>
          <p:spPr>
            <a:xfrm flipH="false" flipV="false" rot="0">
              <a:off x="0" y="0"/>
              <a:ext cx="5368038" cy="609600"/>
            </a:xfrm>
            <a:custGeom>
              <a:avLst/>
              <a:gdLst/>
              <a:ahLst/>
              <a:cxnLst/>
              <a:rect r="r" b="b" t="t" l="l"/>
              <a:pathLst>
                <a:path h="609600" w="5368038">
                  <a:moveTo>
                    <a:pt x="5164838" y="0"/>
                  </a:moveTo>
                  <a:lnTo>
                    <a:pt x="0" y="0"/>
                  </a:lnTo>
                  <a:lnTo>
                    <a:pt x="203200" y="609600"/>
                  </a:lnTo>
                  <a:lnTo>
                    <a:pt x="5368038" y="609600"/>
                  </a:lnTo>
                  <a:lnTo>
                    <a:pt x="5164838" y="0"/>
                  </a:lnTo>
                  <a:close/>
                </a:path>
              </a:pathLst>
            </a:custGeom>
            <a:solidFill>
              <a:srgbClr val="FFFFFF"/>
            </a:solidFill>
          </p:spPr>
        </p:sp>
        <p:sp>
          <p:nvSpPr>
            <p:cNvPr name="TextBox 9" id="9"/>
            <p:cNvSpPr txBox="true"/>
            <p:nvPr/>
          </p:nvSpPr>
          <p:spPr>
            <a:xfrm>
              <a:off x="101600" y="-38100"/>
              <a:ext cx="5164838" cy="647700"/>
            </a:xfrm>
            <a:prstGeom prst="rect">
              <a:avLst/>
            </a:prstGeom>
          </p:spPr>
          <p:txBody>
            <a:bodyPr anchor="ctr" rtlCol="false" tIns="50800" lIns="50800" bIns="50800" rIns="50800"/>
            <a:lstStyle/>
            <a:p>
              <a:pPr algn="ctr">
                <a:lnSpc>
                  <a:spcPts val="2659"/>
                </a:lnSpc>
                <a:spcBef>
                  <a:spcPct val="0"/>
                </a:spcBef>
              </a:pPr>
            </a:p>
          </p:txBody>
        </p:sp>
      </p:grpSp>
      <p:grpSp>
        <p:nvGrpSpPr>
          <p:cNvPr name="Group 10" id="10"/>
          <p:cNvGrpSpPr/>
          <p:nvPr/>
        </p:nvGrpSpPr>
        <p:grpSpPr>
          <a:xfrm rot="-2088381">
            <a:off x="15235994" y="3099238"/>
            <a:ext cx="6791151" cy="1601596"/>
            <a:chOff x="0" y="0"/>
            <a:chExt cx="3024458" cy="713275"/>
          </a:xfrm>
        </p:grpSpPr>
        <p:sp>
          <p:nvSpPr>
            <p:cNvPr name="Freeform 11" id="11"/>
            <p:cNvSpPr/>
            <p:nvPr/>
          </p:nvSpPr>
          <p:spPr>
            <a:xfrm flipH="false" flipV="false" rot="0">
              <a:off x="0" y="0"/>
              <a:ext cx="3024458" cy="713275"/>
            </a:xfrm>
            <a:custGeom>
              <a:avLst/>
              <a:gdLst/>
              <a:ahLst/>
              <a:cxnLst/>
              <a:rect r="r" b="b" t="t" l="l"/>
              <a:pathLst>
                <a:path h="713275" w="3024458">
                  <a:moveTo>
                    <a:pt x="203200" y="0"/>
                  </a:moveTo>
                  <a:lnTo>
                    <a:pt x="3024458" y="0"/>
                  </a:lnTo>
                  <a:lnTo>
                    <a:pt x="2821258" y="713275"/>
                  </a:lnTo>
                  <a:lnTo>
                    <a:pt x="0" y="713275"/>
                  </a:lnTo>
                  <a:lnTo>
                    <a:pt x="203200" y="0"/>
                  </a:lnTo>
                  <a:close/>
                </a:path>
              </a:pathLst>
            </a:custGeom>
            <a:solidFill>
              <a:srgbClr val="66574D"/>
            </a:solidFill>
          </p:spPr>
        </p:sp>
        <p:sp>
          <p:nvSpPr>
            <p:cNvPr name="TextBox 12" id="12"/>
            <p:cNvSpPr txBox="true"/>
            <p:nvPr/>
          </p:nvSpPr>
          <p:spPr>
            <a:xfrm>
              <a:off x="101600" y="-38100"/>
              <a:ext cx="2821258" cy="751375"/>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15628429" y="-924143"/>
            <a:ext cx="4822222" cy="11369911"/>
            <a:chOff x="0" y="0"/>
            <a:chExt cx="560316" cy="1321123"/>
          </a:xfrm>
        </p:grpSpPr>
        <p:sp>
          <p:nvSpPr>
            <p:cNvPr name="Freeform 14" id="14"/>
            <p:cNvSpPr/>
            <p:nvPr/>
          </p:nvSpPr>
          <p:spPr>
            <a:xfrm flipH="false" flipV="false" rot="0">
              <a:off x="0" y="0"/>
              <a:ext cx="560316" cy="1321123"/>
            </a:xfrm>
            <a:custGeom>
              <a:avLst/>
              <a:gdLst/>
              <a:ahLst/>
              <a:cxnLst/>
              <a:rect r="r" b="b" t="t" l="l"/>
              <a:pathLst>
                <a:path h="1321123" w="560316">
                  <a:moveTo>
                    <a:pt x="357116" y="0"/>
                  </a:moveTo>
                  <a:lnTo>
                    <a:pt x="0" y="0"/>
                  </a:lnTo>
                  <a:lnTo>
                    <a:pt x="203200" y="1321123"/>
                  </a:lnTo>
                  <a:lnTo>
                    <a:pt x="560316" y="1321123"/>
                  </a:lnTo>
                  <a:lnTo>
                    <a:pt x="357116" y="0"/>
                  </a:lnTo>
                  <a:close/>
                </a:path>
              </a:pathLst>
            </a:custGeom>
            <a:blipFill>
              <a:blip r:embed="rId2"/>
              <a:stretch>
                <a:fillRect l="-126946" t="0" r="-126946" b="0"/>
              </a:stretch>
            </a:blipFill>
          </p:spPr>
        </p:sp>
      </p:grpSp>
      <p:grpSp>
        <p:nvGrpSpPr>
          <p:cNvPr name="Group 15" id="15"/>
          <p:cNvGrpSpPr/>
          <p:nvPr/>
        </p:nvGrpSpPr>
        <p:grpSpPr>
          <a:xfrm rot="0">
            <a:off x="15833528" y="4941124"/>
            <a:ext cx="13689960" cy="1554646"/>
            <a:chOff x="0" y="0"/>
            <a:chExt cx="5368038" cy="609600"/>
          </a:xfrm>
        </p:grpSpPr>
        <p:sp>
          <p:nvSpPr>
            <p:cNvPr name="Freeform 16" id="16"/>
            <p:cNvSpPr/>
            <p:nvPr/>
          </p:nvSpPr>
          <p:spPr>
            <a:xfrm flipH="false" flipV="false" rot="0">
              <a:off x="0" y="0"/>
              <a:ext cx="5368038" cy="609600"/>
            </a:xfrm>
            <a:custGeom>
              <a:avLst/>
              <a:gdLst/>
              <a:ahLst/>
              <a:cxnLst/>
              <a:rect r="r" b="b" t="t" l="l"/>
              <a:pathLst>
                <a:path h="609600" w="5368038">
                  <a:moveTo>
                    <a:pt x="5164838" y="0"/>
                  </a:moveTo>
                  <a:lnTo>
                    <a:pt x="0" y="0"/>
                  </a:lnTo>
                  <a:lnTo>
                    <a:pt x="203200" y="609600"/>
                  </a:lnTo>
                  <a:lnTo>
                    <a:pt x="5368038" y="609600"/>
                  </a:lnTo>
                  <a:lnTo>
                    <a:pt x="5164838" y="0"/>
                  </a:lnTo>
                  <a:close/>
                </a:path>
              </a:pathLst>
            </a:custGeom>
            <a:solidFill>
              <a:srgbClr val="FFFFFF"/>
            </a:solidFill>
          </p:spPr>
        </p:sp>
        <p:sp>
          <p:nvSpPr>
            <p:cNvPr name="TextBox 17" id="17"/>
            <p:cNvSpPr txBox="true"/>
            <p:nvPr/>
          </p:nvSpPr>
          <p:spPr>
            <a:xfrm>
              <a:off x="101600" y="-38100"/>
              <a:ext cx="5164838" cy="647700"/>
            </a:xfrm>
            <a:prstGeom prst="rect">
              <a:avLst/>
            </a:prstGeom>
          </p:spPr>
          <p:txBody>
            <a:bodyPr anchor="ctr" rtlCol="false" tIns="50800" lIns="50800" bIns="50800" rIns="50800"/>
            <a:lstStyle/>
            <a:p>
              <a:pPr algn="ctr">
                <a:lnSpc>
                  <a:spcPts val="2659"/>
                </a:lnSpc>
                <a:spcBef>
                  <a:spcPct val="0"/>
                </a:spcBef>
              </a:pPr>
            </a:p>
          </p:txBody>
        </p:sp>
      </p:grpSp>
      <p:sp>
        <p:nvSpPr>
          <p:cNvPr name="TextBox 18" id="18"/>
          <p:cNvSpPr txBox="true"/>
          <p:nvPr/>
        </p:nvSpPr>
        <p:spPr>
          <a:xfrm rot="0">
            <a:off x="3439811" y="1760560"/>
            <a:ext cx="12188618" cy="8747125"/>
          </a:xfrm>
          <a:prstGeom prst="rect">
            <a:avLst/>
          </a:prstGeom>
        </p:spPr>
        <p:txBody>
          <a:bodyPr anchor="t" rtlCol="false" tIns="0" lIns="0" bIns="0" rIns="0">
            <a:spAutoFit/>
          </a:bodyPr>
          <a:lstStyle/>
          <a:p>
            <a:pPr algn="just">
              <a:lnSpc>
                <a:spcPts val="3499"/>
              </a:lnSpc>
            </a:pPr>
            <a:r>
              <a:rPr lang="en-US" sz="2499" b="true">
                <a:solidFill>
                  <a:srgbClr val="000000"/>
                </a:solidFill>
                <a:latin typeface="Glacial Indifference Bold"/>
                <a:ea typeface="Glacial Indifference Bold"/>
                <a:cs typeface="Glacial Indifference Bold"/>
                <a:sym typeface="Glacial Indifference Bold"/>
              </a:rPr>
              <a:t>Smart contract automation</a:t>
            </a:r>
          </a:p>
          <a:p>
            <a:pPr algn="just">
              <a:lnSpc>
                <a:spcPts val="3499"/>
              </a:lnSpc>
            </a:pPr>
            <a:r>
              <a:rPr lang="en-US" sz="2499">
                <a:solidFill>
                  <a:srgbClr val="000000"/>
                </a:solidFill>
                <a:latin typeface="Glacial Indifference"/>
                <a:ea typeface="Glacial Indifference"/>
                <a:cs typeface="Glacial Indifference"/>
                <a:sym typeface="Glacial Indifference"/>
              </a:rPr>
              <a:t>Blockchainx enables safe and automatic execution of transactions using smart contracts, ensures transparency, speed and eliminates manual errors.</a:t>
            </a:r>
          </a:p>
          <a:p>
            <a:pPr algn="just">
              <a:lnSpc>
                <a:spcPts val="3499"/>
              </a:lnSpc>
            </a:pPr>
          </a:p>
          <a:p>
            <a:pPr algn="just">
              <a:lnSpc>
                <a:spcPts val="3499"/>
              </a:lnSpc>
            </a:pPr>
            <a:r>
              <a:rPr lang="en-US" sz="2499" b="true">
                <a:solidFill>
                  <a:srgbClr val="000000"/>
                </a:solidFill>
                <a:latin typeface="Glacial Indifference Bold"/>
                <a:ea typeface="Glacial Indifference Bold"/>
                <a:cs typeface="Glacial Indifference Bold"/>
                <a:sym typeface="Glacial Indifference Bold"/>
              </a:rPr>
              <a:t>Built KYC/AML Equipment</a:t>
            </a:r>
          </a:p>
          <a:p>
            <a:pPr algn="just">
              <a:lnSpc>
                <a:spcPts val="3499"/>
              </a:lnSpc>
            </a:pPr>
            <a:r>
              <a:rPr lang="en-US" sz="2499">
                <a:solidFill>
                  <a:srgbClr val="000000"/>
                </a:solidFill>
                <a:latin typeface="Glacial Indifference"/>
                <a:ea typeface="Glacial Indifference"/>
                <a:cs typeface="Glacial Indifference"/>
                <a:sym typeface="Glacial Indifference"/>
              </a:rPr>
              <a:t>The platform includes integrated compliance checks, allowing spontaneous investor onboarding, following the global KYC/AML rules.</a:t>
            </a:r>
          </a:p>
          <a:p>
            <a:pPr algn="just">
              <a:lnSpc>
                <a:spcPts val="3499"/>
              </a:lnSpc>
            </a:pPr>
          </a:p>
          <a:p>
            <a:pPr algn="just">
              <a:lnSpc>
                <a:spcPts val="3499"/>
              </a:lnSpc>
            </a:pPr>
            <a:r>
              <a:rPr lang="en-US" sz="2499" b="true">
                <a:solidFill>
                  <a:srgbClr val="000000"/>
                </a:solidFill>
                <a:latin typeface="Glacial Indifference Bold"/>
                <a:ea typeface="Glacial Indifference Bold"/>
                <a:cs typeface="Glacial Indifference Bold"/>
                <a:sym typeface="Glacial Indifference Bold"/>
              </a:rPr>
              <a:t>Token Creation and asset registry</a:t>
            </a:r>
          </a:p>
          <a:p>
            <a:pPr algn="just">
              <a:lnSpc>
                <a:spcPts val="3499"/>
              </a:lnSpc>
            </a:pPr>
            <a:r>
              <a:rPr lang="en-US" sz="2499">
                <a:solidFill>
                  <a:srgbClr val="000000"/>
                </a:solidFill>
                <a:latin typeface="Glacial Indifference"/>
                <a:ea typeface="Glacial Indifference"/>
                <a:cs typeface="Glacial Indifference"/>
                <a:sym typeface="Glacial Indifference"/>
              </a:rPr>
              <a:t>Easily convert the property of real estate into a digital token and maintain an irreversible, blockchain-based registry of ownership and transactions.</a:t>
            </a:r>
          </a:p>
          <a:p>
            <a:pPr algn="just">
              <a:lnSpc>
                <a:spcPts val="3499"/>
              </a:lnSpc>
            </a:pPr>
          </a:p>
          <a:p>
            <a:pPr algn="just">
              <a:lnSpc>
                <a:spcPts val="3499"/>
              </a:lnSpc>
            </a:pPr>
            <a:r>
              <a:rPr lang="en-US" sz="2499" b="true">
                <a:solidFill>
                  <a:srgbClr val="000000"/>
                </a:solidFill>
                <a:latin typeface="Glacial Indifference Bold"/>
                <a:ea typeface="Glacial Indifference Bold"/>
                <a:cs typeface="Glacial Indifference Bold"/>
                <a:sym typeface="Glacial Indifference Bold"/>
              </a:rPr>
              <a:t>Investor dashboard and wallet</a:t>
            </a:r>
          </a:p>
          <a:p>
            <a:pPr algn="just">
              <a:lnSpc>
                <a:spcPts val="3499"/>
              </a:lnSpc>
            </a:pPr>
            <a:r>
              <a:rPr lang="en-US" sz="2499">
                <a:solidFill>
                  <a:srgbClr val="000000"/>
                </a:solidFill>
                <a:latin typeface="Glacial Indifference"/>
                <a:ea typeface="Glacial Indifference"/>
                <a:cs typeface="Glacial Indifference"/>
                <a:sym typeface="Glacial Indifference"/>
              </a:rPr>
              <a:t>Investors can track holdings, get updates, and manage their portfolio through a dashboard with integrated digital wallets.</a:t>
            </a:r>
          </a:p>
          <a:p>
            <a:pPr algn="just">
              <a:lnSpc>
                <a:spcPts val="3499"/>
              </a:lnSpc>
            </a:pPr>
          </a:p>
          <a:p>
            <a:pPr algn="just">
              <a:lnSpc>
                <a:spcPts val="3499"/>
              </a:lnSpc>
            </a:pPr>
            <a:r>
              <a:rPr lang="en-US" sz="2499" b="true">
                <a:solidFill>
                  <a:srgbClr val="000000"/>
                </a:solidFill>
                <a:latin typeface="Glacial Indifference Bold"/>
                <a:ea typeface="Glacial Indifference Bold"/>
                <a:cs typeface="Glacial Indifference Bold"/>
                <a:sym typeface="Glacial Indifference Bold"/>
              </a:rPr>
              <a:t>Secondary market integration</a:t>
            </a:r>
          </a:p>
          <a:p>
            <a:pPr algn="just">
              <a:lnSpc>
                <a:spcPts val="3499"/>
              </a:lnSpc>
            </a:pPr>
            <a:r>
              <a:rPr lang="en-US" sz="2499">
                <a:solidFill>
                  <a:srgbClr val="000000"/>
                </a:solidFill>
                <a:latin typeface="Glacial Indifference"/>
                <a:ea typeface="Glacial Indifference"/>
                <a:cs typeface="Glacial Indifference"/>
                <a:sym typeface="Glacial Indifference"/>
              </a:rPr>
              <a:t>Blockchainx connects to regulated secondary markets, allowing investors to trade tokens and reach liquidity when needed.</a:t>
            </a:r>
          </a:p>
          <a:p>
            <a:pPr algn="just">
              <a:lnSpc>
                <a:spcPts val="3499"/>
              </a:lnSpc>
            </a:pPr>
          </a:p>
        </p:txBody>
      </p:sp>
      <p:sp>
        <p:nvSpPr>
          <p:cNvPr name="TextBox 19" id="19"/>
          <p:cNvSpPr txBox="true"/>
          <p:nvPr/>
        </p:nvSpPr>
        <p:spPr>
          <a:xfrm rot="0">
            <a:off x="4176696" y="445690"/>
            <a:ext cx="11451733" cy="1100644"/>
          </a:xfrm>
          <a:prstGeom prst="rect">
            <a:avLst/>
          </a:prstGeom>
        </p:spPr>
        <p:txBody>
          <a:bodyPr anchor="t" rtlCol="false" tIns="0" lIns="0" bIns="0" rIns="0">
            <a:spAutoFit/>
          </a:bodyPr>
          <a:lstStyle/>
          <a:p>
            <a:pPr algn="ctr">
              <a:lnSpc>
                <a:spcPts val="4429"/>
              </a:lnSpc>
            </a:pPr>
            <a:r>
              <a:rPr lang="en-US" sz="3163">
                <a:solidFill>
                  <a:srgbClr val="66574D"/>
                </a:solidFill>
                <a:latin typeface="League Spartan"/>
                <a:ea typeface="League Spartan"/>
                <a:cs typeface="League Spartan"/>
                <a:sym typeface="League Spartan"/>
              </a:rPr>
              <a:t>SPOTLIGHT: BLOCKCHAINX – POWERING THE FUTURE OF REAL ESTATE TOKENIZATION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4930038" y="2329678"/>
            <a:ext cx="28056400" cy="5462703"/>
            <a:chOff x="0" y="0"/>
            <a:chExt cx="2017602" cy="392836"/>
          </a:xfrm>
        </p:grpSpPr>
        <p:sp>
          <p:nvSpPr>
            <p:cNvPr name="Freeform 4" id="4"/>
            <p:cNvSpPr/>
            <p:nvPr/>
          </p:nvSpPr>
          <p:spPr>
            <a:xfrm flipH="false" flipV="false" rot="0">
              <a:off x="0" y="0"/>
              <a:ext cx="2017602" cy="392836"/>
            </a:xfrm>
            <a:custGeom>
              <a:avLst/>
              <a:gdLst/>
              <a:ahLst/>
              <a:cxnLst/>
              <a:rect r="r" b="b" t="t" l="l"/>
              <a:pathLst>
                <a:path h="392836" w="2017602">
                  <a:moveTo>
                    <a:pt x="1814402" y="0"/>
                  </a:moveTo>
                  <a:lnTo>
                    <a:pt x="0" y="0"/>
                  </a:lnTo>
                  <a:lnTo>
                    <a:pt x="203200" y="392836"/>
                  </a:lnTo>
                  <a:lnTo>
                    <a:pt x="2017602" y="392836"/>
                  </a:lnTo>
                  <a:lnTo>
                    <a:pt x="1814402" y="0"/>
                  </a:lnTo>
                  <a:close/>
                </a:path>
              </a:pathLst>
            </a:custGeom>
            <a:solidFill>
              <a:srgbClr val="E9E1DB"/>
            </a:solidFill>
          </p:spPr>
        </p:sp>
        <p:sp>
          <p:nvSpPr>
            <p:cNvPr name="TextBox 5" id="5"/>
            <p:cNvSpPr txBox="true"/>
            <p:nvPr/>
          </p:nvSpPr>
          <p:spPr>
            <a:xfrm>
              <a:off x="101600" y="-38100"/>
              <a:ext cx="1814402" cy="430936"/>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8711618">
            <a:off x="3805212" y="5898680"/>
            <a:ext cx="3155655" cy="1625941"/>
            <a:chOff x="0" y="0"/>
            <a:chExt cx="1384337" cy="713275"/>
          </a:xfrm>
        </p:grpSpPr>
        <p:sp>
          <p:nvSpPr>
            <p:cNvPr name="Freeform 7" id="7"/>
            <p:cNvSpPr/>
            <p:nvPr/>
          </p:nvSpPr>
          <p:spPr>
            <a:xfrm flipH="false" flipV="false" rot="0">
              <a:off x="0" y="0"/>
              <a:ext cx="1384337" cy="713275"/>
            </a:xfrm>
            <a:custGeom>
              <a:avLst/>
              <a:gdLst/>
              <a:ahLst/>
              <a:cxnLst/>
              <a:rect r="r" b="b" t="t" l="l"/>
              <a:pathLst>
                <a:path h="713275" w="1384337">
                  <a:moveTo>
                    <a:pt x="203200" y="0"/>
                  </a:moveTo>
                  <a:lnTo>
                    <a:pt x="1384337" y="0"/>
                  </a:lnTo>
                  <a:lnTo>
                    <a:pt x="1181137" y="713275"/>
                  </a:lnTo>
                  <a:lnTo>
                    <a:pt x="0" y="713275"/>
                  </a:lnTo>
                  <a:lnTo>
                    <a:pt x="203200" y="0"/>
                  </a:lnTo>
                  <a:close/>
                </a:path>
              </a:pathLst>
            </a:custGeom>
            <a:solidFill>
              <a:srgbClr val="3D3735"/>
            </a:solidFill>
          </p:spPr>
        </p:sp>
        <p:sp>
          <p:nvSpPr>
            <p:cNvPr name="TextBox 8" id="8"/>
            <p:cNvSpPr txBox="true"/>
            <p:nvPr/>
          </p:nvSpPr>
          <p:spPr>
            <a:xfrm>
              <a:off x="101600" y="-38100"/>
              <a:ext cx="1181137" cy="751375"/>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5400000">
            <a:off x="-1241921" y="3041123"/>
            <a:ext cx="9305625" cy="4204754"/>
            <a:chOff x="0" y="0"/>
            <a:chExt cx="1081264" cy="488570"/>
          </a:xfrm>
        </p:grpSpPr>
        <p:sp>
          <p:nvSpPr>
            <p:cNvPr name="Freeform 10" id="10"/>
            <p:cNvSpPr/>
            <p:nvPr/>
          </p:nvSpPr>
          <p:spPr>
            <a:xfrm flipH="false" flipV="false" rot="-5400000">
              <a:off x="296347" y="-296347"/>
              <a:ext cx="488570" cy="1081264"/>
            </a:xfrm>
            <a:custGeom>
              <a:avLst/>
              <a:gdLst/>
              <a:ahLst/>
              <a:cxnLst/>
              <a:rect r="r" b="b" t="t" l="l"/>
              <a:pathLst>
                <a:path h="1081264" w="488570">
                  <a:moveTo>
                    <a:pt x="488570" y="878064"/>
                  </a:moveTo>
                  <a:lnTo>
                    <a:pt x="488570" y="0"/>
                  </a:lnTo>
                  <a:lnTo>
                    <a:pt x="0" y="203200"/>
                  </a:lnTo>
                  <a:lnTo>
                    <a:pt x="0" y="1081264"/>
                  </a:lnTo>
                  <a:lnTo>
                    <a:pt x="488570" y="878064"/>
                  </a:lnTo>
                  <a:close/>
                </a:path>
              </a:pathLst>
            </a:custGeom>
            <a:blipFill>
              <a:blip r:embed="rId3"/>
              <a:stretch>
                <a:fillRect l="-97007" t="-13614" r="-180391" b="0"/>
              </a:stretch>
            </a:blipFill>
            <a:ln cap="sq">
              <a:noFill/>
              <a:prstDash val="solid"/>
              <a:miter/>
            </a:ln>
          </p:spPr>
        </p:sp>
      </p:grpSp>
      <p:grpSp>
        <p:nvGrpSpPr>
          <p:cNvPr name="Group 11" id="11"/>
          <p:cNvGrpSpPr/>
          <p:nvPr/>
        </p:nvGrpSpPr>
        <p:grpSpPr>
          <a:xfrm rot="-10800000">
            <a:off x="-7142619" y="5143500"/>
            <a:ext cx="13898056" cy="1578278"/>
            <a:chOff x="0" y="0"/>
            <a:chExt cx="5368038" cy="609600"/>
          </a:xfrm>
        </p:grpSpPr>
        <p:sp>
          <p:nvSpPr>
            <p:cNvPr name="Freeform 12" id="12"/>
            <p:cNvSpPr/>
            <p:nvPr/>
          </p:nvSpPr>
          <p:spPr>
            <a:xfrm flipH="false" flipV="false" rot="0">
              <a:off x="0" y="0"/>
              <a:ext cx="5368038" cy="609600"/>
            </a:xfrm>
            <a:custGeom>
              <a:avLst/>
              <a:gdLst/>
              <a:ahLst/>
              <a:cxnLst/>
              <a:rect r="r" b="b" t="t" l="l"/>
              <a:pathLst>
                <a:path h="609600" w="5368038">
                  <a:moveTo>
                    <a:pt x="5164838" y="0"/>
                  </a:moveTo>
                  <a:lnTo>
                    <a:pt x="0" y="0"/>
                  </a:lnTo>
                  <a:lnTo>
                    <a:pt x="203200" y="609600"/>
                  </a:lnTo>
                  <a:lnTo>
                    <a:pt x="5368038" y="609600"/>
                  </a:lnTo>
                  <a:lnTo>
                    <a:pt x="5164838" y="0"/>
                  </a:lnTo>
                  <a:close/>
                </a:path>
              </a:pathLst>
            </a:custGeom>
            <a:solidFill>
              <a:srgbClr val="CFA36F"/>
            </a:solidFill>
          </p:spPr>
        </p:sp>
        <p:sp>
          <p:nvSpPr>
            <p:cNvPr name="TextBox 13" id="13"/>
            <p:cNvSpPr txBox="true"/>
            <p:nvPr/>
          </p:nvSpPr>
          <p:spPr>
            <a:xfrm>
              <a:off x="101600" y="-38100"/>
              <a:ext cx="5164838" cy="647700"/>
            </a:xfrm>
            <a:prstGeom prst="rect">
              <a:avLst/>
            </a:prstGeom>
          </p:spPr>
          <p:txBody>
            <a:bodyPr anchor="ctr" rtlCol="false" tIns="50800" lIns="50800" bIns="50800" rIns="50800"/>
            <a:lstStyle/>
            <a:p>
              <a:pPr algn="ctr">
                <a:lnSpc>
                  <a:spcPts val="2659"/>
                </a:lnSpc>
                <a:spcBef>
                  <a:spcPct val="0"/>
                </a:spcBef>
              </a:pPr>
            </a:p>
          </p:txBody>
        </p:sp>
      </p:grpSp>
      <p:grpSp>
        <p:nvGrpSpPr>
          <p:cNvPr name="Group 14" id="14"/>
          <p:cNvGrpSpPr/>
          <p:nvPr/>
        </p:nvGrpSpPr>
        <p:grpSpPr>
          <a:xfrm rot="5400000">
            <a:off x="-2726437" y="-4425512"/>
            <a:ext cx="9305625" cy="4204754"/>
            <a:chOff x="0" y="0"/>
            <a:chExt cx="1081264" cy="488570"/>
          </a:xfrm>
        </p:grpSpPr>
        <p:sp>
          <p:nvSpPr>
            <p:cNvPr name="Freeform 15" id="15"/>
            <p:cNvSpPr/>
            <p:nvPr/>
          </p:nvSpPr>
          <p:spPr>
            <a:xfrm flipH="false" flipV="false" rot="-5400000">
              <a:off x="296347" y="-296347"/>
              <a:ext cx="488570" cy="1081264"/>
            </a:xfrm>
            <a:custGeom>
              <a:avLst/>
              <a:gdLst/>
              <a:ahLst/>
              <a:cxnLst/>
              <a:rect r="r" b="b" t="t" l="l"/>
              <a:pathLst>
                <a:path h="1081264" w="488570">
                  <a:moveTo>
                    <a:pt x="488570" y="878064"/>
                  </a:moveTo>
                  <a:lnTo>
                    <a:pt x="488570" y="0"/>
                  </a:lnTo>
                  <a:lnTo>
                    <a:pt x="0" y="203200"/>
                  </a:lnTo>
                  <a:lnTo>
                    <a:pt x="0" y="1081264"/>
                  </a:lnTo>
                  <a:lnTo>
                    <a:pt x="488570" y="878064"/>
                  </a:lnTo>
                  <a:close/>
                </a:path>
              </a:pathLst>
            </a:custGeom>
            <a:blipFill>
              <a:blip r:embed="rId3"/>
              <a:stretch>
                <a:fillRect l="-94390" t="0" r="-183008" b="-13614"/>
              </a:stretch>
            </a:blipFill>
            <a:ln cap="sq">
              <a:noFill/>
              <a:prstDash val="solid"/>
              <a:miter/>
            </a:ln>
          </p:spPr>
        </p:sp>
      </p:grpSp>
      <p:grpSp>
        <p:nvGrpSpPr>
          <p:cNvPr name="Group 16" id="16"/>
          <p:cNvGrpSpPr/>
          <p:nvPr/>
        </p:nvGrpSpPr>
        <p:grpSpPr>
          <a:xfrm rot="5400000">
            <a:off x="860456" y="10342817"/>
            <a:ext cx="9305625" cy="4204754"/>
            <a:chOff x="0" y="0"/>
            <a:chExt cx="1081264" cy="488570"/>
          </a:xfrm>
        </p:grpSpPr>
        <p:sp>
          <p:nvSpPr>
            <p:cNvPr name="Freeform 17" id="17"/>
            <p:cNvSpPr/>
            <p:nvPr/>
          </p:nvSpPr>
          <p:spPr>
            <a:xfrm flipH="false" flipV="false" rot="-5400000">
              <a:off x="296347" y="-296347"/>
              <a:ext cx="488570" cy="1081264"/>
            </a:xfrm>
            <a:custGeom>
              <a:avLst/>
              <a:gdLst/>
              <a:ahLst/>
              <a:cxnLst/>
              <a:rect r="r" b="b" t="t" l="l"/>
              <a:pathLst>
                <a:path h="1081264" w="488570">
                  <a:moveTo>
                    <a:pt x="488570" y="878064"/>
                  </a:moveTo>
                  <a:lnTo>
                    <a:pt x="488570" y="0"/>
                  </a:lnTo>
                  <a:lnTo>
                    <a:pt x="0" y="203200"/>
                  </a:lnTo>
                  <a:lnTo>
                    <a:pt x="0" y="1081264"/>
                  </a:lnTo>
                  <a:lnTo>
                    <a:pt x="488570" y="878064"/>
                  </a:lnTo>
                  <a:close/>
                </a:path>
              </a:pathLst>
            </a:custGeom>
            <a:blipFill>
              <a:blip r:embed="rId3"/>
              <a:stretch>
                <a:fillRect l="-99623" t="-62792" r="-341134" b="0"/>
              </a:stretch>
            </a:blipFill>
            <a:ln cap="sq">
              <a:noFill/>
              <a:prstDash val="solid"/>
              <a:miter/>
            </a:ln>
          </p:spPr>
        </p:sp>
      </p:grpSp>
      <p:sp>
        <p:nvSpPr>
          <p:cNvPr name="TextBox 18" id="18"/>
          <p:cNvSpPr txBox="true"/>
          <p:nvPr/>
        </p:nvSpPr>
        <p:spPr>
          <a:xfrm rot="0">
            <a:off x="6492507" y="3185697"/>
            <a:ext cx="11532563" cy="3525953"/>
          </a:xfrm>
          <a:prstGeom prst="rect">
            <a:avLst/>
          </a:prstGeom>
        </p:spPr>
        <p:txBody>
          <a:bodyPr anchor="t" rtlCol="false" tIns="0" lIns="0" bIns="0" rIns="0">
            <a:spAutoFit/>
          </a:bodyPr>
          <a:lstStyle/>
          <a:p>
            <a:pPr algn="just">
              <a:lnSpc>
                <a:spcPts val="4073"/>
              </a:lnSpc>
            </a:pPr>
            <a:r>
              <a:rPr lang="en-US" sz="2909">
                <a:solidFill>
                  <a:srgbClr val="66574D"/>
                </a:solidFill>
                <a:latin typeface="Glacial Indifference"/>
                <a:ea typeface="Glacial Indifference"/>
                <a:cs typeface="Glacial Indifference"/>
                <a:sym typeface="Glacial Indifference"/>
              </a:rPr>
              <a:t>Integration of blockchain with real estate through white label token platforms is not a trend - this is a change. For investors, this means easy access, low obstructions, increased liquidity and global access. For platform owners, it means rapid deployment, regulatory readiness and scalability.In a world where access and automation are re -defined the financial markets, real estate investment has finally caught on.</a:t>
            </a:r>
          </a:p>
          <a:p>
            <a:pPr algn="just">
              <a:lnSpc>
                <a:spcPts val="4073"/>
              </a:lnSpc>
            </a:pPr>
          </a:p>
        </p:txBody>
      </p:sp>
      <p:sp>
        <p:nvSpPr>
          <p:cNvPr name="TextBox 19" id="19"/>
          <p:cNvSpPr txBox="true"/>
          <p:nvPr/>
        </p:nvSpPr>
        <p:spPr>
          <a:xfrm rot="0">
            <a:off x="5961870" y="1673920"/>
            <a:ext cx="10299227" cy="1178167"/>
          </a:xfrm>
          <a:prstGeom prst="rect">
            <a:avLst/>
          </a:prstGeom>
        </p:spPr>
        <p:txBody>
          <a:bodyPr anchor="t" rtlCol="false" tIns="0" lIns="0" bIns="0" rIns="0">
            <a:spAutoFit/>
          </a:bodyPr>
          <a:lstStyle/>
          <a:p>
            <a:pPr algn="ctr">
              <a:lnSpc>
                <a:spcPts val="9610"/>
              </a:lnSpc>
            </a:pPr>
            <a:r>
              <a:rPr lang="en-US" sz="6864">
                <a:solidFill>
                  <a:srgbClr val="66574D"/>
                </a:solidFill>
                <a:latin typeface="League Spartan"/>
                <a:ea typeface="League Spartan"/>
                <a:cs typeface="League Spartan"/>
                <a:sym typeface="League Spartan"/>
              </a:rPr>
              <a:t>CONCLUSION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0" y="0"/>
            <a:ext cx="18431086" cy="10287000"/>
            <a:chOff x="0" y="0"/>
            <a:chExt cx="4854278" cy="2709333"/>
          </a:xfrm>
        </p:grpSpPr>
        <p:sp>
          <p:nvSpPr>
            <p:cNvPr name="Freeform 4" id="4"/>
            <p:cNvSpPr/>
            <p:nvPr/>
          </p:nvSpPr>
          <p:spPr>
            <a:xfrm flipH="false" flipV="false" rot="0">
              <a:off x="0" y="0"/>
              <a:ext cx="4854278" cy="2709333"/>
            </a:xfrm>
            <a:custGeom>
              <a:avLst/>
              <a:gdLst/>
              <a:ahLst/>
              <a:cxnLst/>
              <a:rect r="r" b="b" t="t" l="l"/>
              <a:pathLst>
                <a:path h="2709333" w="4854278">
                  <a:moveTo>
                    <a:pt x="0" y="0"/>
                  </a:moveTo>
                  <a:lnTo>
                    <a:pt x="4854278" y="0"/>
                  </a:lnTo>
                  <a:lnTo>
                    <a:pt x="4854278" y="2709333"/>
                  </a:lnTo>
                  <a:lnTo>
                    <a:pt x="0" y="2709333"/>
                  </a:lnTo>
                  <a:close/>
                </a:path>
              </a:pathLst>
            </a:custGeom>
            <a:solidFill>
              <a:srgbClr val="CFA36F">
                <a:alpha val="74902"/>
              </a:srgbClr>
            </a:solidFill>
          </p:spPr>
        </p:sp>
        <p:sp>
          <p:nvSpPr>
            <p:cNvPr name="TextBox 5" id="5"/>
            <p:cNvSpPr txBox="true"/>
            <p:nvPr/>
          </p:nvSpPr>
          <p:spPr>
            <a:xfrm>
              <a:off x="0" y="-66675"/>
              <a:ext cx="4854278" cy="2776008"/>
            </a:xfrm>
            <a:prstGeom prst="rect">
              <a:avLst/>
            </a:prstGeom>
          </p:spPr>
          <p:txBody>
            <a:bodyPr anchor="ctr" rtlCol="false" tIns="50800" lIns="50800" bIns="50800" rIns="50800"/>
            <a:lstStyle/>
            <a:p>
              <a:pPr algn="ctr">
                <a:lnSpc>
                  <a:spcPts val="5040"/>
                </a:lnSpc>
              </a:pPr>
              <a:r>
                <a:rPr lang="en-US" b="true" sz="3600" spc="100">
                  <a:solidFill>
                    <a:srgbClr val="000000">
                      <a:alpha val="74902"/>
                    </a:srgbClr>
                  </a:solidFill>
                  <a:latin typeface="Glacial Indifference Bold"/>
                  <a:ea typeface="Glacial Indifference Bold"/>
                  <a:cs typeface="Glacial Indifference Bold"/>
                  <a:sym typeface="Glacial Indifference Bold"/>
                </a:rPr>
                <a:t>Contact Us</a:t>
              </a:r>
            </a:p>
            <a:p>
              <a:pPr algn="ctr">
                <a:lnSpc>
                  <a:spcPts val="5040"/>
                </a:lnSpc>
              </a:pPr>
              <a:r>
                <a:rPr lang="en-US" sz="3600" spc="100">
                  <a:solidFill>
                    <a:srgbClr val="000000">
                      <a:alpha val="74902"/>
                    </a:srgbClr>
                  </a:solidFill>
                  <a:latin typeface="Glacial Indifference"/>
                  <a:ea typeface="Glacial Indifference"/>
                  <a:cs typeface="Glacial Indifference"/>
                  <a:sym typeface="Glacial Indifference"/>
                </a:rPr>
                <a:t>BlockchainX offers secure, scalable data tokenization services powered by blockchain, enabling privacy, compliance, and seamless data sharing across platforms and industries.</a:t>
              </a:r>
            </a:p>
            <a:p>
              <a:pPr algn="ctr">
                <a:lnSpc>
                  <a:spcPts val="5040"/>
                </a:lnSpc>
              </a:pPr>
            </a:p>
            <a:p>
              <a:pPr algn="ctr">
                <a:lnSpc>
                  <a:spcPts val="5040"/>
                </a:lnSpc>
              </a:pPr>
              <a:r>
                <a:rPr lang="en-US" sz="3600">
                  <a:solidFill>
                    <a:srgbClr val="000000">
                      <a:alpha val="74902"/>
                    </a:srgbClr>
                  </a:solidFill>
                  <a:latin typeface="Glacial Indifference"/>
                  <a:ea typeface="Glacial Indifference"/>
                  <a:cs typeface="Glacial Indifference"/>
                  <a:sym typeface="Glacial Indifference"/>
                </a:rPr>
                <a:t>                                       </a:t>
              </a:r>
              <a:r>
                <a:rPr lang="en-US" sz="3600" u="sng">
                  <a:solidFill>
                    <a:srgbClr val="000000">
                      <a:alpha val="74902"/>
                    </a:srgbClr>
                  </a:solidFill>
                  <a:latin typeface="Glacial Indifference"/>
                  <a:ea typeface="Glacial Indifference"/>
                  <a:cs typeface="Glacial Indifference"/>
                  <a:sym typeface="Glacial Indifference"/>
                  <a:hlinkClick r:id="rId3" tooltip="https://www.linkedin.com/company/blockchainxtech/"/>
                </a:rPr>
                <a:t>https://www.linkedin.com/company/blockchainxtech/ </a:t>
              </a:r>
            </a:p>
            <a:p>
              <a:pPr algn="ctr">
                <a:lnSpc>
                  <a:spcPts val="5040"/>
                </a:lnSpc>
              </a:pPr>
            </a:p>
            <a:p>
              <a:pPr algn="ctr">
                <a:lnSpc>
                  <a:spcPts val="5040"/>
                </a:lnSpc>
              </a:pPr>
              <a:r>
                <a:rPr lang="en-US" sz="3600">
                  <a:solidFill>
                    <a:srgbClr val="000000">
                      <a:alpha val="74902"/>
                    </a:srgbClr>
                  </a:solidFill>
                  <a:latin typeface="Glacial Indifference"/>
                  <a:ea typeface="Glacial Indifference"/>
                  <a:cs typeface="Glacial Indifference"/>
                  <a:sym typeface="Glacial Indifference"/>
                </a:rPr>
                <a:t>  </a:t>
              </a:r>
              <a:r>
                <a:rPr lang="en-US" sz="3600" u="sng">
                  <a:solidFill>
                    <a:srgbClr val="000000">
                      <a:alpha val="74902"/>
                    </a:srgbClr>
                  </a:solidFill>
                  <a:latin typeface="Glacial Indifference"/>
                  <a:ea typeface="Glacial Indifference"/>
                  <a:cs typeface="Glacial Indifference"/>
                  <a:sym typeface="Glacial Indifference"/>
                  <a:hlinkClick r:id="rId4" tooltip="https://www.blockchainx.tech"/>
                </a:rPr>
                <a:t>https://www.blockchainx.tech/</a:t>
              </a:r>
            </a:p>
            <a:p>
              <a:pPr algn="ctr">
                <a:lnSpc>
                  <a:spcPts val="5040"/>
                </a:lnSpc>
              </a:pPr>
            </a:p>
            <a:p>
              <a:pPr algn="ctr">
                <a:lnSpc>
                  <a:spcPts val="5040"/>
                </a:lnSpc>
              </a:pPr>
              <a:r>
                <a:rPr lang="en-US" sz="3600">
                  <a:solidFill>
                    <a:srgbClr val="000000">
                      <a:alpha val="74902"/>
                    </a:srgbClr>
                  </a:solidFill>
                  <a:latin typeface="Glacial Indifference"/>
                  <a:ea typeface="Glacial Indifference"/>
                  <a:cs typeface="Glacial Indifference"/>
                  <a:sym typeface="Glacial Indifference"/>
                </a:rPr>
                <a:t>contact@blockchainx.tech </a:t>
              </a:r>
            </a:p>
            <a:p>
              <a:pPr algn="ctr">
                <a:lnSpc>
                  <a:spcPts val="5040"/>
                </a:lnSpc>
              </a:pPr>
            </a:p>
          </p:txBody>
        </p:sp>
      </p:grpSp>
      <p:sp>
        <p:nvSpPr>
          <p:cNvPr name="Freeform 6" id="6"/>
          <p:cNvSpPr/>
          <p:nvPr/>
        </p:nvSpPr>
        <p:spPr>
          <a:xfrm flipH="false" flipV="false" rot="0">
            <a:off x="5180359" y="4811577"/>
            <a:ext cx="663846" cy="663846"/>
          </a:xfrm>
          <a:custGeom>
            <a:avLst/>
            <a:gdLst/>
            <a:ahLst/>
            <a:cxnLst/>
            <a:rect r="r" b="b" t="t" l="l"/>
            <a:pathLst>
              <a:path h="663846" w="663846">
                <a:moveTo>
                  <a:pt x="0" y="0"/>
                </a:moveTo>
                <a:lnTo>
                  <a:pt x="663846" y="0"/>
                </a:lnTo>
                <a:lnTo>
                  <a:pt x="663846" y="663846"/>
                </a:lnTo>
                <a:lnTo>
                  <a:pt x="0" y="66384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4933862" y="5948787"/>
            <a:ext cx="910343" cy="910343"/>
          </a:xfrm>
          <a:custGeom>
            <a:avLst/>
            <a:gdLst/>
            <a:ahLst/>
            <a:cxnLst/>
            <a:rect r="r" b="b" t="t" l="l"/>
            <a:pathLst>
              <a:path h="910343" w="910343">
                <a:moveTo>
                  <a:pt x="0" y="0"/>
                </a:moveTo>
                <a:lnTo>
                  <a:pt x="910343" y="0"/>
                </a:lnTo>
                <a:lnTo>
                  <a:pt x="910343" y="910343"/>
                </a:lnTo>
                <a:lnTo>
                  <a:pt x="0" y="91034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4999595" y="7335380"/>
            <a:ext cx="844611" cy="844611"/>
          </a:xfrm>
          <a:custGeom>
            <a:avLst/>
            <a:gdLst/>
            <a:ahLst/>
            <a:cxnLst/>
            <a:rect r="r" b="b" t="t" l="l"/>
            <a:pathLst>
              <a:path h="844611" w="844611">
                <a:moveTo>
                  <a:pt x="0" y="0"/>
                </a:moveTo>
                <a:lnTo>
                  <a:pt x="844610" y="0"/>
                </a:lnTo>
                <a:lnTo>
                  <a:pt x="844610" y="844611"/>
                </a:lnTo>
                <a:lnTo>
                  <a:pt x="0" y="84461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DAGuuk-G4z4</dc:identifier>
  <dcterms:modified xsi:type="dcterms:W3CDTF">2011-08-01T06:04:30Z</dcterms:modified>
  <cp:revision>1</cp:revision>
  <dc:title>Real Estate Investment Made Simple for Investors Through White Label Tokenization</dc:title>
</cp:coreProperties>
</file>