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60931-E713-F64F-08B1-47CD71086F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6485EA-26E5-8CF3-E5C6-76DF259869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09BADC-9939-0167-25E1-A002208C8FD5}"/>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5" name="Footer Placeholder 4">
            <a:extLst>
              <a:ext uri="{FF2B5EF4-FFF2-40B4-BE49-F238E27FC236}">
                <a16:creationId xmlns:a16="http://schemas.microsoft.com/office/drawing/2014/main" id="{316B198E-D7B3-8FA1-DEEC-FE828C4119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82270C-9EEF-5BAC-8611-E117B1243363}"/>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1688747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17421-9280-D128-7FD4-E70BE1B3AA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84DEB6-C0D1-971A-7855-480CED137A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3C862C-52A4-578A-51F3-C82F219A57EE}"/>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5" name="Footer Placeholder 4">
            <a:extLst>
              <a:ext uri="{FF2B5EF4-FFF2-40B4-BE49-F238E27FC236}">
                <a16:creationId xmlns:a16="http://schemas.microsoft.com/office/drawing/2014/main" id="{EF1E86A1-F591-F5CB-1CD5-53BB681A3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50B620-CAA7-3F96-29C0-1D6C2431460D}"/>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841792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ED219-A0B7-3D36-871A-A907564DD2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3DDBEB-2BC8-0DE2-2581-9A0E305D51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04197F-1CCF-E211-71BA-95226727A6E8}"/>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5" name="Footer Placeholder 4">
            <a:extLst>
              <a:ext uri="{FF2B5EF4-FFF2-40B4-BE49-F238E27FC236}">
                <a16:creationId xmlns:a16="http://schemas.microsoft.com/office/drawing/2014/main" id="{5D36F47D-AA33-7347-D307-21EF5D6BB2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A1EA60-BFBA-EB65-7D10-C632A57DB9AE}"/>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838471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28A8C-B9FE-75B8-1509-003443ABF2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653128-5A2A-AB77-720D-6EE22014E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E97D22-5BD5-6066-E04C-49703E24EA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D61043-4A04-8958-041D-A535363A6288}"/>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6" name="Footer Placeholder 5">
            <a:extLst>
              <a:ext uri="{FF2B5EF4-FFF2-40B4-BE49-F238E27FC236}">
                <a16:creationId xmlns:a16="http://schemas.microsoft.com/office/drawing/2014/main" id="{B0ADA436-729F-F1D2-148E-B10F6BD1E9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DA2977-80F1-1552-E40F-604E37BFB9B9}"/>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625811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7046-4369-7663-CDD1-E9CF9082E4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A9329F-D5DC-8EA5-3AAB-4D902C0E28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84B141-3E50-5CC3-06F3-092505F808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63575D-AA75-08A9-A908-93F4625CDE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F9F444-389A-9ADC-07E4-7FAAB88D84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5C4D5E-E2F9-0CAF-224C-BCD3F2A47422}"/>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8" name="Footer Placeholder 7">
            <a:extLst>
              <a:ext uri="{FF2B5EF4-FFF2-40B4-BE49-F238E27FC236}">
                <a16:creationId xmlns:a16="http://schemas.microsoft.com/office/drawing/2014/main" id="{45DDEA0A-A677-0831-FC79-FF1457C8D8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8DDBB7-D764-56CE-1C5D-871E858DBFC3}"/>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1974973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B8DE-C9ED-31F8-C9CD-4970414A90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1C0838-5E14-C821-555B-B414E0E514F9}"/>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4" name="Footer Placeholder 3">
            <a:extLst>
              <a:ext uri="{FF2B5EF4-FFF2-40B4-BE49-F238E27FC236}">
                <a16:creationId xmlns:a16="http://schemas.microsoft.com/office/drawing/2014/main" id="{E6AE6864-A23D-B073-4C05-0E4C2EE204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2D35AD-51AD-0862-F714-B536CFF1B7AD}"/>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880487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5C4C51-57F8-A026-601E-E2B592B408EB}"/>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3" name="Footer Placeholder 2">
            <a:extLst>
              <a:ext uri="{FF2B5EF4-FFF2-40B4-BE49-F238E27FC236}">
                <a16:creationId xmlns:a16="http://schemas.microsoft.com/office/drawing/2014/main" id="{E30EC1A4-FECC-2A0C-DDE5-3398334C84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55EA31-B767-3F5F-00F8-48DB227698AE}"/>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52763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26B4-E88D-E0BE-B91B-1D33A8518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E64C1C-62DE-9ABB-6608-CE8B03F43B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529A82-43BE-635E-9E6D-F9800E2137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5FF0EE-EC25-A28E-E7E1-F7E2694EE439}"/>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6" name="Footer Placeholder 5">
            <a:extLst>
              <a:ext uri="{FF2B5EF4-FFF2-40B4-BE49-F238E27FC236}">
                <a16:creationId xmlns:a16="http://schemas.microsoft.com/office/drawing/2014/main" id="{1F46027D-C475-0958-E0BC-EF884562F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1C11A7-19EC-4E04-3542-4C7C55E07C6A}"/>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647668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C65ED-20BA-E04A-F0ED-7C7C93C1E2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13D41B-E63E-055A-708D-3726601BD6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3A9F2C-71AC-8346-EDD5-CE97007A12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6BEF6F-F9EA-50EA-59AC-34B74140777C}"/>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6" name="Footer Placeholder 5">
            <a:extLst>
              <a:ext uri="{FF2B5EF4-FFF2-40B4-BE49-F238E27FC236}">
                <a16:creationId xmlns:a16="http://schemas.microsoft.com/office/drawing/2014/main" id="{A789947E-D921-68FB-FB73-B909A79837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64CA9F-D175-4112-47D9-ED45CD7395DD}"/>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14351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C81C6-077C-E143-5FB0-2E3F90B8D4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5657ED-1F8C-A2E2-1012-080AC50A33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A96A99-D975-098A-B712-91FD1F150368}"/>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5" name="Footer Placeholder 4">
            <a:extLst>
              <a:ext uri="{FF2B5EF4-FFF2-40B4-BE49-F238E27FC236}">
                <a16:creationId xmlns:a16="http://schemas.microsoft.com/office/drawing/2014/main" id="{0FF76586-4067-96D6-45D0-F1D2C54B8B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003AF-75DA-D6C3-32C5-1982C20DD3EE}"/>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2649845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4A5796-9E83-B2EF-396C-FACC8A0AE5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D9B0FB-40E3-799D-A9F4-1E1A3BFF54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690DF0-D73B-FC87-E970-1A32F24A6446}"/>
              </a:ext>
            </a:extLst>
          </p:cNvPr>
          <p:cNvSpPr>
            <a:spLocks noGrp="1"/>
          </p:cNvSpPr>
          <p:nvPr>
            <p:ph type="dt" sz="half" idx="10"/>
          </p:nvPr>
        </p:nvSpPr>
        <p:spPr/>
        <p:txBody>
          <a:bodyPr/>
          <a:lstStyle/>
          <a:p>
            <a:fld id="{ED413CB3-6441-44E6-AF1B-DAD2428B70A2}" type="datetimeFigureOut">
              <a:rPr lang="en-US" smtClean="0"/>
              <a:t>7/3/2025</a:t>
            </a:fld>
            <a:endParaRPr lang="en-US"/>
          </a:p>
        </p:txBody>
      </p:sp>
      <p:sp>
        <p:nvSpPr>
          <p:cNvPr id="5" name="Footer Placeholder 4">
            <a:extLst>
              <a:ext uri="{FF2B5EF4-FFF2-40B4-BE49-F238E27FC236}">
                <a16:creationId xmlns:a16="http://schemas.microsoft.com/office/drawing/2014/main" id="{51CEB15C-0323-E631-B8AE-C9AB27164D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24693-8411-1220-CF44-46AD8785E851}"/>
              </a:ext>
            </a:extLst>
          </p:cNvPr>
          <p:cNvSpPr>
            <a:spLocks noGrp="1"/>
          </p:cNvSpPr>
          <p:nvPr>
            <p:ph type="sldNum" sz="quarter" idx="12"/>
          </p:nvPr>
        </p:nvSpPr>
        <p:spPr/>
        <p:txBody>
          <a:bodyPr/>
          <a:lstStyle/>
          <a:p>
            <a:fld id="{0AED7410-89EF-47CA-97DF-DD9DCADB2C90}" type="slidenum">
              <a:rPr lang="en-US" smtClean="0"/>
              <a:t>‹#›</a:t>
            </a:fld>
            <a:endParaRPr lang="en-US"/>
          </a:p>
        </p:txBody>
      </p:sp>
    </p:spTree>
    <p:extLst>
      <p:ext uri="{BB962C8B-B14F-4D97-AF65-F5344CB8AC3E}">
        <p14:creationId xmlns:p14="http://schemas.microsoft.com/office/powerpoint/2010/main" val="3076355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84145B-A758-49AA-0994-6F04577465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96AD9B-8283-1EC2-BAB8-5217DB55FD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C040C3-035F-0B7F-3F82-DF2E943C20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D413CB3-6441-44E6-AF1B-DAD2428B70A2}" type="datetimeFigureOut">
              <a:rPr lang="en-US" smtClean="0"/>
              <a:t>7/3/2025</a:t>
            </a:fld>
            <a:endParaRPr lang="en-US"/>
          </a:p>
        </p:txBody>
      </p:sp>
      <p:sp>
        <p:nvSpPr>
          <p:cNvPr id="5" name="Footer Placeholder 4">
            <a:extLst>
              <a:ext uri="{FF2B5EF4-FFF2-40B4-BE49-F238E27FC236}">
                <a16:creationId xmlns:a16="http://schemas.microsoft.com/office/drawing/2014/main" id="{0DD7A7E9-7DE3-665A-BE34-9622A67B0F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3B7A27F-CE4D-B58E-1E26-8A69BDD561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ED7410-89EF-47CA-97DF-DD9DCADB2C90}" type="slidenum">
              <a:rPr lang="en-US" smtClean="0"/>
              <a:t>‹#›</a:t>
            </a:fld>
            <a:endParaRPr lang="en-US"/>
          </a:p>
        </p:txBody>
      </p:sp>
    </p:spTree>
    <p:extLst>
      <p:ext uri="{BB962C8B-B14F-4D97-AF65-F5344CB8AC3E}">
        <p14:creationId xmlns:p14="http://schemas.microsoft.com/office/powerpoint/2010/main" val="4179840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customer-rebat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ima360.com/" TargetMode="External"/><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53DBB-7BD6-B18C-6B5C-2E5398114CC0}"/>
              </a:ext>
            </a:extLst>
          </p:cNvPr>
          <p:cNvSpPr>
            <a:spLocks noGrp="1"/>
          </p:cNvSpPr>
          <p:nvPr>
            <p:ph type="ctrTitle"/>
          </p:nvPr>
        </p:nvSpPr>
        <p:spPr>
          <a:xfrm>
            <a:off x="122903" y="289465"/>
            <a:ext cx="11946193" cy="1678899"/>
          </a:xfrm>
        </p:spPr>
        <p:txBody>
          <a:bodyPr>
            <a:normAutofit/>
          </a:bodyPr>
          <a:lstStyle/>
          <a:p>
            <a:r>
              <a:rPr lang="en-US" sz="4000" b="1" dirty="0"/>
              <a:t>Driving Profitable Growth with Smart Pricing and Rebate Tools</a:t>
            </a:r>
            <a:endParaRPr lang="en-US" sz="4000" b="1" dirty="0">
              <a:effectLst/>
            </a:endParaRPr>
          </a:p>
        </p:txBody>
      </p:sp>
      <p:sp>
        <p:nvSpPr>
          <p:cNvPr id="3" name="Subtitle 2">
            <a:extLst>
              <a:ext uri="{FF2B5EF4-FFF2-40B4-BE49-F238E27FC236}">
                <a16:creationId xmlns:a16="http://schemas.microsoft.com/office/drawing/2014/main" id="{94F89906-9EC3-B90D-3897-FAABDBA8FDA3}"/>
              </a:ext>
            </a:extLst>
          </p:cNvPr>
          <p:cNvSpPr>
            <a:spLocks noGrp="1"/>
          </p:cNvSpPr>
          <p:nvPr>
            <p:ph type="subTitle" idx="1"/>
          </p:nvPr>
        </p:nvSpPr>
        <p:spPr>
          <a:xfrm>
            <a:off x="122903" y="6345494"/>
            <a:ext cx="11946193" cy="1025012"/>
          </a:xfrm>
        </p:spPr>
        <p:txBody>
          <a:bodyPr/>
          <a:lstStyle/>
          <a:p>
            <a:r>
              <a:rPr lang="en-US" dirty="0">
                <a:solidFill>
                  <a:schemeClr val="tx2">
                    <a:lumMod val="90000"/>
                    <a:lumOff val="10000"/>
                  </a:schemeClr>
                </a:solidFill>
                <a:latin typeface="Arial" panose="020B0604020202020204" pitchFamily="34" charset="0"/>
                <a:cs typeface="Arial" panose="020B0604020202020204" pitchFamily="34" charset="0"/>
              </a:rPr>
              <a:t>https://ima360.com/</a:t>
            </a:r>
          </a:p>
          <a:p>
            <a:endParaRPr lang="en-US" dirty="0">
              <a:solidFill>
                <a:schemeClr val="tx2">
                  <a:lumMod val="90000"/>
                  <a:lumOff val="10000"/>
                </a:schemeClr>
              </a:solidFill>
            </a:endParaRPr>
          </a:p>
        </p:txBody>
      </p:sp>
      <p:pic>
        <p:nvPicPr>
          <p:cNvPr id="4" name="Picture 3" descr="A blue background with white text&#10;&#10;Description automatically generated">
            <a:extLst>
              <a:ext uri="{FF2B5EF4-FFF2-40B4-BE49-F238E27FC236}">
                <a16:creationId xmlns:a16="http://schemas.microsoft.com/office/drawing/2014/main" id="{DF2F37C1-641B-F31A-84E1-8485D2A56E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9778" y="2410699"/>
            <a:ext cx="3792441" cy="3318386"/>
          </a:xfrm>
          <a:prstGeom prst="rect">
            <a:avLst/>
          </a:prstGeom>
        </p:spPr>
      </p:pic>
    </p:spTree>
    <p:extLst>
      <p:ext uri="{BB962C8B-B14F-4D97-AF65-F5344CB8AC3E}">
        <p14:creationId xmlns:p14="http://schemas.microsoft.com/office/powerpoint/2010/main" val="3633394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BCC7C8-3F2F-98E1-B323-42719264C3FF}"/>
              </a:ext>
            </a:extLst>
          </p:cNvPr>
          <p:cNvSpPr txBox="1"/>
          <p:nvPr/>
        </p:nvSpPr>
        <p:spPr>
          <a:xfrm>
            <a:off x="0" y="103255"/>
            <a:ext cx="12192000" cy="5847755"/>
          </a:xfrm>
          <a:prstGeom prst="rect">
            <a:avLst/>
          </a:prstGeom>
          <a:noFill/>
        </p:spPr>
        <p:txBody>
          <a:bodyPr wrap="square">
            <a:spAutoFit/>
          </a:bodyPr>
          <a:lstStyle/>
          <a:p>
            <a:r>
              <a:rPr lang="en-US" sz="2200" dirty="0"/>
              <a:t>In the current challenging business environment where competition is high; organizations have no option but to use special tools to remain on their feet and make profits. Be it precise quoting or the smart price and rebates handling, companies are resorting to specialized software tools to capture the efficiency. Customer rebate Tracking software, pricing optimization software, and services of leading CPQ software vendors are important tools in enhancing operation efficiency and profitability by means of price and promotion optimization.</a:t>
            </a:r>
          </a:p>
          <a:p>
            <a:endParaRPr lang="en-US" sz="2200" dirty="0"/>
          </a:p>
          <a:p>
            <a:r>
              <a:rPr lang="en-US" sz="2200" b="1" dirty="0"/>
              <a:t>The necessity of the Customer rebate tracking software</a:t>
            </a:r>
          </a:p>
          <a:p>
            <a:r>
              <a:rPr lang="en-US" sz="2200" dirty="0"/>
              <a:t>Incentive value and rebates are very strong in inducing customer retention and boosting sales. Nevertheless, handling such programs manually may result in unpaid payment, conflict, and loss of money. There is the </a:t>
            </a:r>
            <a:r>
              <a:rPr lang="en-US" sz="2200" b="1" u="sng" dirty="0">
                <a:hlinkClick r:id="rId2"/>
              </a:rPr>
              <a:t>customer rebate tracking software</a:t>
            </a:r>
            <a:r>
              <a:rPr lang="en-US" sz="2200" dirty="0"/>
              <a:t> that comes in.</a:t>
            </a:r>
          </a:p>
          <a:p>
            <a:endParaRPr lang="en-US" sz="2200" dirty="0"/>
          </a:p>
          <a:p>
            <a:r>
              <a:rPr lang="en-US" sz="2200" dirty="0"/>
              <a:t>The software will automatically monitor the rebate arrangements, audits, and checks on the rebates-- in a transparent way. Businesses are able to control accruals, spot overpayments and be compliant with the help of built in audit trails and real time reporting. Cutting on errors and manual involvement in the rebate programs, companies can make their rebate programs a strategic profit machine.</a:t>
            </a:r>
          </a:p>
        </p:txBody>
      </p:sp>
    </p:spTree>
    <p:extLst>
      <p:ext uri="{BB962C8B-B14F-4D97-AF65-F5344CB8AC3E}">
        <p14:creationId xmlns:p14="http://schemas.microsoft.com/office/powerpoint/2010/main" val="314210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C1F118-7E65-DF31-41AA-D6E72E763082}"/>
              </a:ext>
            </a:extLst>
          </p:cNvPr>
          <p:cNvSpPr txBox="1"/>
          <p:nvPr/>
        </p:nvSpPr>
        <p:spPr>
          <a:xfrm>
            <a:off x="0" y="173102"/>
            <a:ext cx="12192000" cy="5847755"/>
          </a:xfrm>
          <a:prstGeom prst="rect">
            <a:avLst/>
          </a:prstGeom>
          <a:noFill/>
        </p:spPr>
        <p:txBody>
          <a:bodyPr wrap="square">
            <a:spAutoFit/>
          </a:bodyPr>
          <a:lstStyle/>
          <a:p>
            <a:r>
              <a:rPr lang="en-US" sz="2200" b="1" dirty="0"/>
              <a:t>It looks at Pricing Optimization Software to unlock value</a:t>
            </a:r>
          </a:p>
          <a:p>
            <a:r>
              <a:rPr lang="en-US" sz="2200" dirty="0"/>
              <a:t>It is no longer price which is the fixed and constant position: it has to change according to the market conditions, according to the type of the customers, and according to the kind of competition. </a:t>
            </a:r>
            <a:r>
              <a:rPr lang="en-US" sz="2200" b="1" u="sng" dirty="0">
                <a:hlinkClick r:id="rId2"/>
              </a:rPr>
              <a:t>Pricing optimization software</a:t>
            </a:r>
            <a:r>
              <a:rPr lang="en-US" sz="2200" dirty="0"/>
              <a:t> enables companies to charge data-based prices that generate the most revenues and profits.</a:t>
            </a:r>
          </a:p>
          <a:p>
            <a:r>
              <a:rPr lang="en-US" sz="2200" dirty="0"/>
              <a:t>It is a software which applies AI and predictive analytics to customer </a:t>
            </a:r>
            <a:r>
              <a:rPr lang="en-US" sz="2200" dirty="0" err="1"/>
              <a:t>behaviour</a:t>
            </a:r>
            <a:r>
              <a:rPr lang="en-US" sz="2200" dirty="0"/>
              <a:t>, competitor pricing and demand trends. Businesses are able to predict pricing situations, identify gaps in their pricing and adjust to changes in the market with pricing optimization software. It does not only facilitate profitability but also adds to your value as a customer would see it.</a:t>
            </a:r>
          </a:p>
          <a:p>
            <a:endParaRPr lang="en-US" sz="2200" dirty="0"/>
          </a:p>
          <a:p>
            <a:r>
              <a:rPr lang="en-US" sz="2200" b="1" dirty="0"/>
              <a:t>Giving Sales the Best CPQ Solution Providers</a:t>
            </a:r>
          </a:p>
          <a:p>
            <a:r>
              <a:rPr lang="en-US" sz="2200" dirty="0"/>
              <a:t>When the products or pricing structures are complex, the quoting exercise can be quite tedious and subject to error. The </a:t>
            </a:r>
            <a:r>
              <a:rPr lang="en-US" sz="2200" b="1" u="sng" dirty="0" err="1">
                <a:hlinkClick r:id="rId3"/>
              </a:rPr>
              <a:t>cpq</a:t>
            </a:r>
            <a:r>
              <a:rPr lang="en-US" sz="2200" b="1" u="sng" dirty="0">
                <a:hlinkClick r:id="rId3"/>
              </a:rPr>
              <a:t> software providers</a:t>
            </a:r>
            <a:r>
              <a:rPr lang="en-US" sz="2200" dirty="0"/>
              <a:t> offer product configuration automation, pricing and quoting.</a:t>
            </a:r>
          </a:p>
          <a:p>
            <a:r>
              <a:rPr lang="en-US" sz="2200" dirty="0"/>
              <a:t>The best CPQ software suppliers facilitate sales representatives to close deals quicker by making sure that each quote is precise, timely and compliant with the business rules. These tools can easily connect to CRM and ERP systems, enhance workflows, and the customer experience.</a:t>
            </a:r>
          </a:p>
        </p:txBody>
      </p:sp>
    </p:spTree>
    <p:extLst>
      <p:ext uri="{BB962C8B-B14F-4D97-AF65-F5344CB8AC3E}">
        <p14:creationId xmlns:p14="http://schemas.microsoft.com/office/powerpoint/2010/main" val="2694925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FAFA48-87F1-420F-1EAE-B42D5A47636C}"/>
              </a:ext>
            </a:extLst>
          </p:cNvPr>
          <p:cNvSpPr txBox="1"/>
          <p:nvPr/>
        </p:nvSpPr>
        <p:spPr>
          <a:xfrm>
            <a:off x="0" y="0"/>
            <a:ext cx="12192000" cy="4832092"/>
          </a:xfrm>
          <a:prstGeom prst="rect">
            <a:avLst/>
          </a:prstGeom>
          <a:noFill/>
        </p:spPr>
        <p:txBody>
          <a:bodyPr wrap="square">
            <a:spAutoFit/>
          </a:bodyPr>
          <a:lstStyle/>
          <a:p>
            <a:r>
              <a:rPr lang="en-US" sz="2200" b="1" dirty="0"/>
              <a:t>Live Excellence in Price and Promotion Optimization</a:t>
            </a:r>
          </a:p>
          <a:p>
            <a:r>
              <a:rPr lang="en-US" sz="2200" dirty="0"/>
              <a:t>In the present day market environment, business requires accurate price and promotion control in order to be successful. Optimization software comes to rescue in decision-making as by evaluating the performance of the previous promotions, the data of the customers, and the practice of past-decisions, </a:t>
            </a:r>
            <a:r>
              <a:rPr lang="en-US" sz="2200" b="1" u="sng" dirty="0">
                <a:hlinkClick r:id="rId2"/>
              </a:rPr>
              <a:t>price and promotion optimization</a:t>
            </a:r>
            <a:r>
              <a:rPr lang="en-US" sz="2200" dirty="0"/>
              <a:t> software helps to achieve clarity in decision-making.</a:t>
            </a:r>
          </a:p>
          <a:p>
            <a:r>
              <a:rPr lang="en-US" sz="2200" dirty="0"/>
              <a:t>Such intelligence helps the businesses to finalize the promotional offers, prevent marginal deterioration, and provide well-honed prize appeals, which can convert. There is no better way to undertake strategic and profitable campaigns.</a:t>
            </a:r>
          </a:p>
          <a:p>
            <a:endParaRPr lang="en-US" sz="2200" dirty="0"/>
          </a:p>
          <a:p>
            <a:r>
              <a:rPr lang="en-US" sz="2200" b="1" dirty="0"/>
              <a:t>Conclusion</a:t>
            </a:r>
          </a:p>
          <a:p>
            <a:r>
              <a:rPr lang="en-US" sz="2200" dirty="0"/>
              <a:t>With a combination of modern tools and accessories such as customer rebate tracking and pricing optimization software and platforms of proven CPQ software suppliers, companies stand a higher chance of gaining competitive advantages in terms of price and promotion optimization. The result? Improved margins, better customer satisfaction and faster growth.</a:t>
            </a:r>
          </a:p>
        </p:txBody>
      </p:sp>
    </p:spTree>
    <p:extLst>
      <p:ext uri="{BB962C8B-B14F-4D97-AF65-F5344CB8AC3E}">
        <p14:creationId xmlns:p14="http://schemas.microsoft.com/office/powerpoint/2010/main" val="2732293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4C85F-4189-F0EA-4AA7-12FB64256F0C}"/>
              </a:ext>
            </a:extLst>
          </p:cNvPr>
          <p:cNvSpPr txBox="1">
            <a:spLocks/>
          </p:cNvSpPr>
          <p:nvPr/>
        </p:nvSpPr>
        <p:spPr>
          <a:xfrm>
            <a:off x="188817" y="167497"/>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13555CE7-32B0-4B6C-C9C2-385E4F916474}"/>
              </a:ext>
            </a:extLst>
          </p:cNvPr>
          <p:cNvSpPr/>
          <p:nvPr/>
        </p:nvSpPr>
        <p:spPr>
          <a:xfrm>
            <a:off x="18881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413410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653</Words>
  <Application>Microsoft Office PowerPoint</Application>
  <PresentationFormat>Widescreen</PresentationFormat>
  <Paragraphs>32</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Driving Profitable Growth with Smart Pricing and Rebate Tools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9</cp:revision>
  <dcterms:created xsi:type="dcterms:W3CDTF">2024-11-28T10:53:51Z</dcterms:created>
  <dcterms:modified xsi:type="dcterms:W3CDTF">2025-07-03T11:57:19Z</dcterms:modified>
</cp:coreProperties>
</file>