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5004B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5004B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10696574"/>
                </a:moveTo>
                <a:lnTo>
                  <a:pt x="0" y="10696574"/>
                </a:lnTo>
                <a:lnTo>
                  <a:pt x="0" y="0"/>
                </a:lnTo>
                <a:lnTo>
                  <a:pt x="7562849" y="0"/>
                </a:lnTo>
                <a:lnTo>
                  <a:pt x="7562849" y="10696574"/>
                </a:lnTo>
                <a:close/>
              </a:path>
            </a:pathLst>
          </a:custGeom>
          <a:solidFill>
            <a:srgbClr val="5C66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7852" y="159645"/>
            <a:ext cx="4306570" cy="92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770" y="2964763"/>
            <a:ext cx="3644900" cy="5342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5004B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hyperlink" Target="https://reepeatshop.com/" TargetMode="External"/><Relationship Id="rId7" Type="http://schemas.openxmlformats.org/officeDocument/2006/relationships/hyperlink" Target="https://www.shopify.com/?utm_campaign=poweredby&amp;utm_medium=shopify&amp;utm_source=onlinestore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hyperlink" Target="https://reepeatshop.com/" TargetMode="External"/><Relationship Id="rId5" Type="http://schemas.openxmlformats.org/officeDocument/2006/relationships/hyperlink" Target="https://www.shopify.com/?utm_campaign=poweredby&amp;utm_medium=shopify&amp;utm_source=onlinestore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7.jpg"/><Relationship Id="rId5" Type="http://schemas.openxmlformats.org/officeDocument/2006/relationships/hyperlink" Target="https://reepeatshop.com/" TargetMode="External"/><Relationship Id="rId6" Type="http://schemas.openxmlformats.org/officeDocument/2006/relationships/hyperlink" Target="https://www.shopify.com/?utm_campaign=poweredby&amp;utm_medium=shopify&amp;utm_source=onlinestore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0" Type="http://schemas.openxmlformats.org/officeDocument/2006/relationships/image" Target="../media/image16.jpg"/><Relationship Id="rId11" Type="http://schemas.openxmlformats.org/officeDocument/2006/relationships/hyperlink" Target="https://reepeatshop.com/" TargetMode="External"/><Relationship Id="rId12" Type="http://schemas.openxmlformats.org/officeDocument/2006/relationships/hyperlink" Target="https://www.shopify.com/?utm_campaign=poweredby&amp;utm_medium=shopify&amp;utm_source=onlinestore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hyperlink" Target="mailto:krishnan.reena@gmail.com" TargetMode="External"/><Relationship Id="rId8" Type="http://schemas.openxmlformats.org/officeDocument/2006/relationships/hyperlink" Target="https://reepeatshop.com/" TargetMode="External"/><Relationship Id="rId9" Type="http://schemas.openxmlformats.org/officeDocument/2006/relationships/hyperlink" Target="https://www.shopify.com/?utm_campaign=poweredby&amp;utm_medium=shopify&amp;utm_source=onlinestore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62850" cy="10696575"/>
            <a:chOff x="0" y="0"/>
            <a:chExt cx="7562850" cy="106965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2850" cy="1069657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284" y="0"/>
              <a:ext cx="7227565" cy="1069657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6284" y="3798662"/>
              <a:ext cx="5888172" cy="35585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56284" y="2753727"/>
              <a:ext cx="2688590" cy="881380"/>
            </a:xfrm>
            <a:custGeom>
              <a:avLst/>
              <a:gdLst/>
              <a:ahLst/>
              <a:cxnLst/>
              <a:rect l="l" t="t" r="r" b="b"/>
              <a:pathLst>
                <a:path w="2688590" h="881379">
                  <a:moveTo>
                    <a:pt x="2603651" y="881120"/>
                  </a:moveTo>
                  <a:lnTo>
                    <a:pt x="85757" y="881120"/>
                  </a:lnTo>
                  <a:lnTo>
                    <a:pt x="68948" y="879457"/>
                  </a:lnTo>
                  <a:lnTo>
                    <a:pt x="25117" y="856003"/>
                  </a:lnTo>
                  <a:lnTo>
                    <a:pt x="1663" y="812171"/>
                  </a:lnTo>
                  <a:lnTo>
                    <a:pt x="0" y="795363"/>
                  </a:lnTo>
                  <a:lnTo>
                    <a:pt x="0" y="85757"/>
                  </a:lnTo>
                  <a:lnTo>
                    <a:pt x="14408" y="38179"/>
                  </a:lnTo>
                  <a:lnTo>
                    <a:pt x="52939" y="6527"/>
                  </a:lnTo>
                  <a:lnTo>
                    <a:pt x="85757" y="0"/>
                  </a:lnTo>
                  <a:lnTo>
                    <a:pt x="2603651" y="0"/>
                  </a:lnTo>
                  <a:lnTo>
                    <a:pt x="2651229" y="14408"/>
                  </a:lnTo>
                  <a:lnTo>
                    <a:pt x="2682881" y="52939"/>
                  </a:lnTo>
                  <a:lnTo>
                    <a:pt x="2688106" y="72596"/>
                  </a:lnTo>
                  <a:lnTo>
                    <a:pt x="2688106" y="808524"/>
                  </a:lnTo>
                  <a:lnTo>
                    <a:pt x="2664291" y="856003"/>
                  </a:lnTo>
                  <a:lnTo>
                    <a:pt x="2620460" y="879457"/>
                  </a:lnTo>
                  <a:lnTo>
                    <a:pt x="2603651" y="881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415" y="2945243"/>
              <a:ext cx="2353561" cy="48595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4639" y="3721444"/>
            <a:ext cx="5758815" cy="2941320"/>
          </a:xfrm>
          <a:prstGeom prst="rect"/>
        </p:spPr>
        <p:txBody>
          <a:bodyPr wrap="square" lIns="0" tIns="161925" rIns="0" bIns="0" rtlCol="0" vert="horz">
            <a:spAutoFit/>
          </a:bodyPr>
          <a:lstStyle/>
          <a:p>
            <a:pPr marL="12700" marR="5080">
              <a:lnSpc>
                <a:spcPts val="7280"/>
              </a:lnSpc>
              <a:spcBef>
                <a:spcPts val="1275"/>
              </a:spcBef>
            </a:pPr>
            <a:r>
              <a:rPr dirty="0" sz="7000" spc="-10"/>
              <a:t>Where </a:t>
            </a:r>
            <a:r>
              <a:rPr dirty="0" sz="7000" spc="45"/>
              <a:t>Sustainability </a:t>
            </a:r>
            <a:r>
              <a:rPr dirty="0" sz="7000" spc="125"/>
              <a:t>Meets</a:t>
            </a:r>
            <a:r>
              <a:rPr dirty="0" sz="7000" spc="-540"/>
              <a:t> </a:t>
            </a:r>
            <a:r>
              <a:rPr dirty="0" sz="7000" spc="-10"/>
              <a:t>Style</a:t>
            </a:r>
            <a:endParaRPr sz="7000"/>
          </a:p>
        </p:txBody>
      </p:sp>
      <p:sp>
        <p:nvSpPr>
          <p:cNvPr id="9" name="object 9" descr=""/>
          <p:cNvSpPr txBox="1"/>
          <p:nvPr/>
        </p:nvSpPr>
        <p:spPr>
          <a:xfrm>
            <a:off x="882286" y="6673363"/>
            <a:ext cx="5106670" cy="50609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3980" rIns="0" bIns="0" rtlCol="0" vert="horz">
            <a:spAutoFit/>
          </a:bodyPr>
          <a:lstStyle/>
          <a:p>
            <a:pPr marL="162560">
              <a:lnSpc>
                <a:spcPct val="100000"/>
              </a:lnSpc>
              <a:spcBef>
                <a:spcPts val="740"/>
              </a:spcBef>
            </a:pPr>
            <a:r>
              <a:rPr dirty="0" sz="2000" spc="-30">
                <a:solidFill>
                  <a:srgbClr val="5C66A3"/>
                </a:solidFill>
                <a:latin typeface="Tahoma"/>
                <a:cs typeface="Tahoma"/>
              </a:rPr>
              <a:t>DEDICATED</a:t>
            </a:r>
            <a:r>
              <a:rPr dirty="0" sz="2000" spc="-45">
                <a:solidFill>
                  <a:srgbClr val="5C66A3"/>
                </a:solidFill>
                <a:latin typeface="Tahoma"/>
                <a:cs typeface="Tahoma"/>
              </a:rPr>
              <a:t> TO</a:t>
            </a:r>
            <a:r>
              <a:rPr dirty="0" sz="2000" spc="-40">
                <a:solidFill>
                  <a:srgbClr val="5C66A3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5C66A3"/>
                </a:solidFill>
                <a:latin typeface="Tahoma"/>
                <a:cs typeface="Tahoma"/>
              </a:rPr>
              <a:t>CRAFTING</a:t>
            </a:r>
            <a:r>
              <a:rPr dirty="0" sz="2000" spc="-45">
                <a:solidFill>
                  <a:srgbClr val="5C66A3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5C66A3"/>
                </a:solidFill>
                <a:latin typeface="Tahoma"/>
                <a:cs typeface="Tahoma"/>
              </a:rPr>
              <a:t>HIGH-</a:t>
            </a:r>
            <a:r>
              <a:rPr dirty="0" sz="2000" spc="-10">
                <a:solidFill>
                  <a:srgbClr val="5C66A3"/>
                </a:solidFill>
                <a:latin typeface="Tahoma"/>
                <a:cs typeface="Tahoma"/>
              </a:rPr>
              <a:t>QUALITY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0" y="10115815"/>
            <a:ext cx="7562850" cy="581025"/>
          </a:xfrm>
          <a:custGeom>
            <a:avLst/>
            <a:gdLst/>
            <a:ahLst/>
            <a:cxnLst/>
            <a:rect l="l" t="t" r="r" b="b"/>
            <a:pathLst>
              <a:path w="7562850" h="581025">
                <a:moveTo>
                  <a:pt x="7562849" y="580758"/>
                </a:moveTo>
                <a:lnTo>
                  <a:pt x="0" y="580758"/>
                </a:lnTo>
                <a:lnTo>
                  <a:pt x="0" y="0"/>
                </a:lnTo>
                <a:lnTo>
                  <a:pt x="7562849" y="0"/>
                </a:lnTo>
                <a:lnTo>
                  <a:pt x="7562849" y="580758"/>
                </a:lnTo>
                <a:close/>
              </a:path>
            </a:pathLst>
          </a:custGeom>
          <a:solidFill>
            <a:srgbClr val="282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555827" y="10268412"/>
            <a:ext cx="4451350" cy="2933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35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Lucida Sans Unicode"/>
                <a:cs typeface="Lucida Sans Unicode"/>
              </a:rPr>
              <a:t>02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1550" spc="-2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Re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a</a:t>
            </a:r>
            <a:r>
              <a:rPr dirty="0" sz="1550" spc="-28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t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5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Po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w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r</a:t>
            </a:r>
            <a:r>
              <a:rPr dirty="0" sz="1550" spc="-29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d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b</a:t>
            </a:r>
            <a:r>
              <a:rPr dirty="0" sz="1550" spc="-28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y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S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h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o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i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f</a:t>
            </a:r>
            <a:r>
              <a:rPr dirty="0" sz="1550" spc="-24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y</a:t>
            </a:r>
            <a:endParaRPr sz="1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00223" y="6532063"/>
            <a:ext cx="7131684" cy="3427729"/>
          </a:xfrm>
          <a:custGeom>
            <a:avLst/>
            <a:gdLst/>
            <a:ahLst/>
            <a:cxnLst/>
            <a:rect l="l" t="t" r="r" b="b"/>
            <a:pathLst>
              <a:path w="7131684" h="3427729">
                <a:moveTo>
                  <a:pt x="7036292" y="3427132"/>
                </a:moveTo>
                <a:lnTo>
                  <a:pt x="95285" y="3427132"/>
                </a:lnTo>
                <a:lnTo>
                  <a:pt x="58196" y="3419643"/>
                </a:lnTo>
                <a:lnTo>
                  <a:pt x="27908" y="3399223"/>
                </a:lnTo>
                <a:lnTo>
                  <a:pt x="7488" y="3368935"/>
                </a:lnTo>
                <a:lnTo>
                  <a:pt x="0" y="3331845"/>
                </a:lnTo>
                <a:lnTo>
                  <a:pt x="0" y="95285"/>
                </a:lnTo>
                <a:lnTo>
                  <a:pt x="7488" y="58196"/>
                </a:lnTo>
                <a:lnTo>
                  <a:pt x="27908" y="27908"/>
                </a:lnTo>
                <a:lnTo>
                  <a:pt x="58196" y="7488"/>
                </a:lnTo>
                <a:lnTo>
                  <a:pt x="95285" y="0"/>
                </a:lnTo>
                <a:lnTo>
                  <a:pt x="7036292" y="0"/>
                </a:lnTo>
                <a:lnTo>
                  <a:pt x="7073382" y="7488"/>
                </a:lnTo>
                <a:lnTo>
                  <a:pt x="7103669" y="27908"/>
                </a:lnTo>
                <a:lnTo>
                  <a:pt x="7124090" y="58196"/>
                </a:lnTo>
                <a:lnTo>
                  <a:pt x="7131577" y="95285"/>
                </a:lnTo>
                <a:lnTo>
                  <a:pt x="7131577" y="3331845"/>
                </a:lnTo>
                <a:lnTo>
                  <a:pt x="7124090" y="3368935"/>
                </a:lnTo>
                <a:lnTo>
                  <a:pt x="7103669" y="3399223"/>
                </a:lnTo>
                <a:lnTo>
                  <a:pt x="7073382" y="3419643"/>
                </a:lnTo>
                <a:lnTo>
                  <a:pt x="7036292" y="3427132"/>
                </a:lnTo>
                <a:close/>
              </a:path>
            </a:pathLst>
          </a:custGeom>
          <a:solidFill>
            <a:srgbClr val="FFEB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78095" y="6701035"/>
            <a:ext cx="6718300" cy="3027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2555">
              <a:lnSpc>
                <a:spcPct val="115199"/>
              </a:lnSpc>
              <a:spcBef>
                <a:spcPts val="100"/>
              </a:spcBef>
            </a:pP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Reepeat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5">
                <a:solidFill>
                  <a:srgbClr val="5C66A3"/>
                </a:solidFill>
                <a:latin typeface="Arial Black"/>
                <a:cs typeface="Arial Black"/>
              </a:rPr>
              <a:t>is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0">
                <a:solidFill>
                  <a:srgbClr val="5C66A3"/>
                </a:solidFill>
                <a:latin typeface="Arial Black"/>
                <a:cs typeface="Arial Black"/>
              </a:rPr>
              <a:t>named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65">
                <a:solidFill>
                  <a:srgbClr val="5C66A3"/>
                </a:solidFill>
                <a:latin typeface="Arial Black"/>
                <a:cs typeface="Arial Black"/>
              </a:rPr>
              <a:t>after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50">
                <a:solidFill>
                  <a:srgbClr val="5C66A3"/>
                </a:solidFill>
                <a:latin typeface="Arial Black"/>
                <a:cs typeface="Arial Black"/>
              </a:rPr>
              <a:t>Ree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which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means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Soul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5">
                <a:solidFill>
                  <a:srgbClr val="5C66A3"/>
                </a:solidFill>
                <a:latin typeface="Arial Black"/>
                <a:cs typeface="Arial Black"/>
              </a:rPr>
              <a:t>Free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10">
                <a:solidFill>
                  <a:srgbClr val="5C66A3"/>
                </a:solidFill>
                <a:latin typeface="Arial Black"/>
                <a:cs typeface="Arial Black"/>
              </a:rPr>
              <a:t>Design, </a:t>
            </a:r>
            <a:r>
              <a:rPr dirty="0" sz="1900" spc="-185">
                <a:solidFill>
                  <a:srgbClr val="5C66A3"/>
                </a:solidFill>
                <a:latin typeface="Arial Black"/>
                <a:cs typeface="Arial Black"/>
              </a:rPr>
              <a:t>is</a:t>
            </a:r>
            <a:r>
              <a:rPr dirty="0" sz="1900" spc="-14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the</a:t>
            </a:r>
            <a:r>
              <a:rPr dirty="0" sz="1900" spc="-14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65">
                <a:solidFill>
                  <a:srgbClr val="5C66A3"/>
                </a:solidFill>
                <a:latin typeface="Arial Black"/>
                <a:cs typeface="Arial Black"/>
              </a:rPr>
              <a:t>brainchild</a:t>
            </a:r>
            <a:r>
              <a:rPr dirty="0" sz="1900" spc="-13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60">
                <a:solidFill>
                  <a:srgbClr val="5C66A3"/>
                </a:solidFill>
                <a:latin typeface="Arial Black"/>
                <a:cs typeface="Arial Black"/>
              </a:rPr>
              <a:t>of</a:t>
            </a:r>
            <a:r>
              <a:rPr dirty="0" sz="1900" spc="-14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5">
                <a:solidFill>
                  <a:srgbClr val="5C66A3"/>
                </a:solidFill>
                <a:latin typeface="Arial Black"/>
                <a:cs typeface="Arial Black"/>
              </a:rPr>
              <a:t>Reena</a:t>
            </a:r>
            <a:r>
              <a:rPr dirty="0" sz="1900" spc="-13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Pavithran</a:t>
            </a:r>
            <a:r>
              <a:rPr dirty="0" sz="1900" spc="-14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5">
                <a:solidFill>
                  <a:srgbClr val="5C66A3"/>
                </a:solidFill>
                <a:latin typeface="Arial Black"/>
                <a:cs typeface="Arial Black"/>
              </a:rPr>
              <a:t>Krishnan,</a:t>
            </a:r>
            <a:r>
              <a:rPr dirty="0" sz="1900" spc="-14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900" spc="-13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30">
                <a:solidFill>
                  <a:srgbClr val="5C66A3"/>
                </a:solidFill>
                <a:latin typeface="Arial Black"/>
                <a:cs typeface="Arial Black"/>
              </a:rPr>
              <a:t>passionate </a:t>
            </a:r>
            <a:r>
              <a:rPr dirty="0" sz="1900" spc="-195">
                <a:solidFill>
                  <a:srgbClr val="5C66A3"/>
                </a:solidFill>
                <a:latin typeface="Arial Black"/>
                <a:cs typeface="Arial Black"/>
              </a:rPr>
              <a:t>textile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designer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5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5">
                <a:solidFill>
                  <a:srgbClr val="5C66A3"/>
                </a:solidFill>
                <a:latin typeface="Arial Black"/>
                <a:cs typeface="Arial Black"/>
              </a:rPr>
              <a:t>fashion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60">
                <a:solidFill>
                  <a:srgbClr val="5C66A3"/>
                </a:solidFill>
                <a:latin typeface="Arial Black"/>
                <a:cs typeface="Arial Black"/>
              </a:rPr>
              <a:t>entrepreneur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5">
                <a:solidFill>
                  <a:srgbClr val="5C66A3"/>
                </a:solidFill>
                <a:latin typeface="Arial Black"/>
                <a:cs typeface="Arial Black"/>
              </a:rPr>
              <a:t>based</a:t>
            </a:r>
            <a:r>
              <a:rPr dirty="0" sz="19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5">
                <a:solidFill>
                  <a:srgbClr val="5C66A3"/>
                </a:solidFill>
                <a:latin typeface="Arial Black"/>
                <a:cs typeface="Arial Black"/>
              </a:rPr>
              <a:t>in </a:t>
            </a:r>
            <a:r>
              <a:rPr dirty="0" sz="1900" spc="-75">
                <a:solidFill>
                  <a:srgbClr val="5C66A3"/>
                </a:solidFill>
                <a:latin typeface="Arial Black"/>
                <a:cs typeface="Arial Black"/>
              </a:rPr>
              <a:t>Bangalore.</a:t>
            </a:r>
            <a:endParaRPr sz="1900">
              <a:latin typeface="Arial Black"/>
              <a:cs typeface="Arial Black"/>
            </a:endParaRPr>
          </a:p>
          <a:p>
            <a:pPr marL="12700" marR="5080">
              <a:lnSpc>
                <a:spcPct val="115199"/>
              </a:lnSpc>
            </a:pPr>
            <a:r>
              <a:rPr dirty="0" sz="1900" spc="-210">
                <a:solidFill>
                  <a:srgbClr val="5C66A3"/>
                </a:solidFill>
                <a:latin typeface="Arial Black"/>
                <a:cs typeface="Arial Black"/>
              </a:rPr>
              <a:t>She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began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4">
                <a:solidFill>
                  <a:srgbClr val="5C66A3"/>
                </a:solidFill>
                <a:latin typeface="Arial Black"/>
                <a:cs typeface="Arial Black"/>
              </a:rPr>
              <a:t>with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0">
                <a:solidFill>
                  <a:srgbClr val="5C66A3"/>
                </a:solidFill>
                <a:latin typeface="Arial Black"/>
                <a:cs typeface="Arial Black"/>
              </a:rPr>
              <a:t>simple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0">
                <a:solidFill>
                  <a:srgbClr val="5C66A3"/>
                </a:solidFill>
                <a:latin typeface="Arial Black"/>
                <a:cs typeface="Arial Black"/>
              </a:rPr>
              <a:t>yet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profound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belief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that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0">
                <a:solidFill>
                  <a:srgbClr val="5C66A3"/>
                </a:solidFill>
                <a:latin typeface="Arial Black"/>
                <a:cs typeface="Arial Black"/>
              </a:rPr>
              <a:t>fashion </a:t>
            </a:r>
            <a:r>
              <a:rPr dirty="0" sz="1900" spc="-165">
                <a:solidFill>
                  <a:srgbClr val="5C66A3"/>
                </a:solidFill>
                <a:latin typeface="Arial Black"/>
                <a:cs typeface="Arial Black"/>
              </a:rPr>
              <a:t>should</a:t>
            </a:r>
            <a:r>
              <a:rPr dirty="0" sz="1900" spc="-16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5">
                <a:solidFill>
                  <a:srgbClr val="5C66A3"/>
                </a:solidFill>
                <a:latin typeface="Arial Black"/>
                <a:cs typeface="Arial Black"/>
              </a:rPr>
              <a:t>be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5">
                <a:solidFill>
                  <a:srgbClr val="5C66A3"/>
                </a:solidFill>
                <a:latin typeface="Arial Black"/>
                <a:cs typeface="Arial Black"/>
              </a:rPr>
              <a:t>kind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900" spc="-16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the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planet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5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people.</a:t>
            </a:r>
            <a:r>
              <a:rPr dirty="0" sz="1900" spc="-16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With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heart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0">
                <a:solidFill>
                  <a:srgbClr val="5C66A3"/>
                </a:solidFill>
                <a:latin typeface="Arial Black"/>
                <a:cs typeface="Arial Black"/>
              </a:rPr>
              <a:t>filled </a:t>
            </a:r>
            <a:r>
              <a:rPr dirty="0" sz="1900" spc="-204">
                <a:solidFill>
                  <a:srgbClr val="5C66A3"/>
                </a:solidFill>
                <a:latin typeface="Arial Black"/>
                <a:cs typeface="Arial Black"/>
              </a:rPr>
              <a:t>with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0">
                <a:solidFill>
                  <a:srgbClr val="5C66A3"/>
                </a:solidFill>
                <a:latin typeface="Arial Black"/>
                <a:cs typeface="Arial Black"/>
              </a:rPr>
              <a:t>love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30">
                <a:solidFill>
                  <a:srgbClr val="5C66A3"/>
                </a:solidFill>
                <a:latin typeface="Arial Black"/>
                <a:cs typeface="Arial Black"/>
              </a:rPr>
              <a:t>for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55">
                <a:solidFill>
                  <a:srgbClr val="5C66A3"/>
                </a:solidFill>
                <a:latin typeface="Arial Black"/>
                <a:cs typeface="Arial Black"/>
              </a:rPr>
              <a:t>artistry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5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10">
                <a:solidFill>
                  <a:srgbClr val="5C66A3"/>
                </a:solidFill>
                <a:latin typeface="Arial Black"/>
                <a:cs typeface="Arial Black"/>
              </a:rPr>
              <a:t>commitment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70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eco-</a:t>
            </a:r>
            <a:r>
              <a:rPr dirty="0" sz="1900" spc="-10">
                <a:solidFill>
                  <a:srgbClr val="5C66A3"/>
                </a:solidFill>
                <a:latin typeface="Arial Black"/>
                <a:cs typeface="Arial Black"/>
              </a:rPr>
              <a:t>friendly </a:t>
            </a:r>
            <a:r>
              <a:rPr dirty="0" sz="1900" spc="-195">
                <a:solidFill>
                  <a:srgbClr val="5C66A3"/>
                </a:solidFill>
                <a:latin typeface="Arial Black"/>
                <a:cs typeface="Arial Black"/>
              </a:rPr>
              <a:t>practices,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0">
                <a:solidFill>
                  <a:srgbClr val="5C66A3"/>
                </a:solidFill>
                <a:latin typeface="Arial Black"/>
                <a:cs typeface="Arial Black"/>
              </a:rPr>
              <a:t>she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0">
                <a:solidFill>
                  <a:srgbClr val="5C66A3"/>
                </a:solidFill>
                <a:latin typeface="Arial Black"/>
                <a:cs typeface="Arial Black"/>
              </a:rPr>
              <a:t>has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0">
                <a:solidFill>
                  <a:srgbClr val="5C66A3"/>
                </a:solidFill>
                <a:latin typeface="Arial Black"/>
                <a:cs typeface="Arial Black"/>
              </a:rPr>
              <a:t>successfully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00">
                <a:solidFill>
                  <a:srgbClr val="5C66A3"/>
                </a:solidFill>
                <a:latin typeface="Arial Black"/>
                <a:cs typeface="Arial Black"/>
              </a:rPr>
              <a:t>carved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2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95">
                <a:solidFill>
                  <a:srgbClr val="5C66A3"/>
                </a:solidFill>
                <a:latin typeface="Arial Black"/>
                <a:cs typeface="Arial Black"/>
              </a:rPr>
              <a:t>niche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in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the</a:t>
            </a:r>
            <a:r>
              <a:rPr dirty="0" sz="1900" spc="-14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95">
                <a:solidFill>
                  <a:srgbClr val="5C66A3"/>
                </a:solidFill>
                <a:latin typeface="Arial Black"/>
                <a:cs typeface="Arial Black"/>
              </a:rPr>
              <a:t>fashion </a:t>
            </a:r>
            <a:r>
              <a:rPr dirty="0" sz="1900" spc="-150">
                <a:solidFill>
                  <a:srgbClr val="5C66A3"/>
                </a:solidFill>
                <a:latin typeface="Arial Black"/>
                <a:cs typeface="Arial Black"/>
              </a:rPr>
              <a:t>industry,</a:t>
            </a:r>
            <a:r>
              <a:rPr dirty="0" sz="1900" spc="-13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setting</a:t>
            </a:r>
            <a:r>
              <a:rPr dirty="0" sz="1900" spc="-12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240">
                <a:solidFill>
                  <a:srgbClr val="5C66A3"/>
                </a:solidFill>
                <a:latin typeface="Arial Black"/>
                <a:cs typeface="Arial Black"/>
              </a:rPr>
              <a:t>new</a:t>
            </a:r>
            <a:r>
              <a:rPr dirty="0" sz="1900" spc="-13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80">
                <a:solidFill>
                  <a:srgbClr val="5C66A3"/>
                </a:solidFill>
                <a:latin typeface="Arial Black"/>
                <a:cs typeface="Arial Black"/>
              </a:rPr>
              <a:t>standards</a:t>
            </a:r>
            <a:r>
              <a:rPr dirty="0" sz="1900" spc="-12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30">
                <a:solidFill>
                  <a:srgbClr val="5C66A3"/>
                </a:solidFill>
                <a:latin typeface="Arial Black"/>
                <a:cs typeface="Arial Black"/>
              </a:rPr>
              <a:t>for </a:t>
            </a:r>
            <a:r>
              <a:rPr dirty="0" sz="1900" spc="-185">
                <a:solidFill>
                  <a:srgbClr val="5C66A3"/>
                </a:solidFill>
                <a:latin typeface="Arial Black"/>
                <a:cs typeface="Arial Black"/>
              </a:rPr>
              <a:t>sustainable</a:t>
            </a:r>
            <a:r>
              <a:rPr dirty="0" sz="1900" spc="-12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900" spc="-10">
                <a:solidFill>
                  <a:srgbClr val="5C66A3"/>
                </a:solidFill>
                <a:latin typeface="Arial Black"/>
                <a:cs typeface="Arial Black"/>
              </a:rPr>
              <a:t>fashion.</a:t>
            </a:r>
            <a:endParaRPr sz="1900">
              <a:latin typeface="Arial Black"/>
              <a:cs typeface="Arial Black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7562850" cy="10696575"/>
            <a:chOff x="0" y="0"/>
            <a:chExt cx="7562850" cy="1069657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2850" cy="106965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89368"/>
              <a:ext cx="7562849" cy="546941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10115816"/>
              <a:ext cx="7562850" cy="581025"/>
            </a:xfrm>
            <a:custGeom>
              <a:avLst/>
              <a:gdLst/>
              <a:ahLst/>
              <a:cxnLst/>
              <a:rect l="l" t="t" r="r" b="b"/>
              <a:pathLst>
                <a:path w="7562850" h="581025">
                  <a:moveTo>
                    <a:pt x="7562849" y="580758"/>
                  </a:moveTo>
                  <a:lnTo>
                    <a:pt x="0" y="580758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580758"/>
                  </a:lnTo>
                  <a:close/>
                </a:path>
              </a:pathLst>
            </a:custGeom>
            <a:solidFill>
              <a:srgbClr val="28285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00"/>
              </a:spcBef>
            </a:pPr>
            <a:r>
              <a:rPr dirty="0" sz="3900" spc="65">
                <a:solidFill>
                  <a:srgbClr val="FAF5F2"/>
                </a:solidFill>
              </a:rPr>
              <a:t>About</a:t>
            </a:r>
            <a:r>
              <a:rPr dirty="0" sz="3900" spc="-290">
                <a:solidFill>
                  <a:srgbClr val="FAF5F2"/>
                </a:solidFill>
              </a:rPr>
              <a:t> </a:t>
            </a:r>
            <a:r>
              <a:rPr dirty="0" sz="3900" spc="100">
                <a:solidFill>
                  <a:srgbClr val="FAF5F2"/>
                </a:solidFill>
              </a:rPr>
              <a:t>Us</a:t>
            </a:r>
            <a:endParaRPr sz="3900"/>
          </a:p>
        </p:txBody>
      </p:sp>
      <p:sp>
        <p:nvSpPr>
          <p:cNvPr id="9" name="object 9" descr=""/>
          <p:cNvSpPr txBox="1"/>
          <p:nvPr/>
        </p:nvSpPr>
        <p:spPr>
          <a:xfrm>
            <a:off x="1555827" y="10268412"/>
            <a:ext cx="4451350" cy="2933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35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Lucida Sans Unicode"/>
                <a:cs typeface="Lucida Sans Unicode"/>
              </a:rPr>
              <a:t>02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1550" spc="-2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Re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a</a:t>
            </a:r>
            <a:r>
              <a:rPr dirty="0" sz="1550" spc="-28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t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5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Po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r</a:t>
            </a:r>
            <a:r>
              <a:rPr dirty="0" sz="1550" spc="-29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d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b</a:t>
            </a:r>
            <a:r>
              <a:rPr dirty="0" sz="1550" spc="-28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y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S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h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o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i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f</a:t>
            </a:r>
            <a:r>
              <a:rPr dirty="0" sz="1550" spc="-24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y</a:t>
            </a:r>
            <a:endParaRPr sz="1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0223" y="6120746"/>
            <a:ext cx="7144384" cy="3866515"/>
            <a:chOff x="200223" y="6120746"/>
            <a:chExt cx="7144384" cy="3866515"/>
          </a:xfrm>
        </p:grpSpPr>
        <p:sp>
          <p:nvSpPr>
            <p:cNvPr id="3" name="object 3" descr=""/>
            <p:cNvSpPr/>
            <p:nvPr/>
          </p:nvSpPr>
          <p:spPr>
            <a:xfrm>
              <a:off x="200223" y="6120746"/>
              <a:ext cx="7144384" cy="3866515"/>
            </a:xfrm>
            <a:custGeom>
              <a:avLst/>
              <a:gdLst/>
              <a:ahLst/>
              <a:cxnLst/>
              <a:rect l="l" t="t" r="r" b="b"/>
              <a:pathLst>
                <a:path w="7144384" h="3866515">
                  <a:moveTo>
                    <a:pt x="7055684" y="3866433"/>
                  </a:moveTo>
                  <a:lnTo>
                    <a:pt x="95285" y="3866433"/>
                  </a:lnTo>
                  <a:lnTo>
                    <a:pt x="58196" y="3858945"/>
                  </a:lnTo>
                  <a:lnTo>
                    <a:pt x="27908" y="3838524"/>
                  </a:lnTo>
                  <a:lnTo>
                    <a:pt x="7488" y="3808237"/>
                  </a:lnTo>
                  <a:lnTo>
                    <a:pt x="0" y="3771147"/>
                  </a:lnTo>
                  <a:lnTo>
                    <a:pt x="0" y="95285"/>
                  </a:lnTo>
                  <a:lnTo>
                    <a:pt x="7488" y="58196"/>
                  </a:lnTo>
                  <a:lnTo>
                    <a:pt x="27908" y="27908"/>
                  </a:lnTo>
                  <a:lnTo>
                    <a:pt x="58196" y="7488"/>
                  </a:lnTo>
                  <a:lnTo>
                    <a:pt x="95285" y="0"/>
                  </a:lnTo>
                  <a:lnTo>
                    <a:pt x="7055684" y="0"/>
                  </a:lnTo>
                  <a:lnTo>
                    <a:pt x="7092773" y="7488"/>
                  </a:lnTo>
                  <a:lnTo>
                    <a:pt x="7123061" y="27908"/>
                  </a:lnTo>
                  <a:lnTo>
                    <a:pt x="7143482" y="58196"/>
                  </a:lnTo>
                  <a:lnTo>
                    <a:pt x="7143839" y="59967"/>
                  </a:lnTo>
                  <a:lnTo>
                    <a:pt x="7143839" y="3806466"/>
                  </a:lnTo>
                  <a:lnTo>
                    <a:pt x="7143482" y="3808237"/>
                  </a:lnTo>
                  <a:lnTo>
                    <a:pt x="7123061" y="3838524"/>
                  </a:lnTo>
                  <a:lnTo>
                    <a:pt x="7092773" y="3858945"/>
                  </a:lnTo>
                  <a:lnTo>
                    <a:pt x="7055684" y="3866433"/>
                  </a:lnTo>
                  <a:close/>
                </a:path>
              </a:pathLst>
            </a:custGeom>
            <a:solidFill>
              <a:srgbClr val="FFEB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95" y="8169393"/>
              <a:ext cx="76228" cy="7622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95" y="8722051"/>
              <a:ext cx="76228" cy="762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95" y="9274709"/>
              <a:ext cx="76228" cy="7622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378095" y="6367852"/>
            <a:ext cx="6756400" cy="3341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400">
              <a:lnSpc>
                <a:spcPct val="113300"/>
              </a:lnSpc>
              <a:spcBef>
                <a:spcPts val="100"/>
              </a:spcBef>
            </a:pPr>
            <a:r>
              <a:rPr dirty="0" sz="1600" spc="-130">
                <a:solidFill>
                  <a:srgbClr val="5C66A3"/>
                </a:solidFill>
                <a:latin typeface="Arial Black"/>
                <a:cs typeface="Arial Black"/>
              </a:rPr>
              <a:t>We're</a:t>
            </a:r>
            <a:r>
              <a:rPr dirty="0" sz="1600" spc="-9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dedicated</a:t>
            </a:r>
            <a:r>
              <a:rPr dirty="0" sz="1600" spc="-9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600" spc="-9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crafting</a:t>
            </a:r>
            <a:r>
              <a:rPr dirty="0" sz="1600" spc="-90">
                <a:solidFill>
                  <a:srgbClr val="5C66A3"/>
                </a:solidFill>
                <a:latin typeface="Arial Black"/>
                <a:cs typeface="Arial Black"/>
              </a:rPr>
              <a:t> high-</a:t>
            </a:r>
            <a:r>
              <a:rPr dirty="0" sz="1600" spc="-135">
                <a:solidFill>
                  <a:srgbClr val="5C66A3"/>
                </a:solidFill>
                <a:latin typeface="Arial Black"/>
                <a:cs typeface="Arial Black"/>
              </a:rPr>
              <a:t>quality,</a:t>
            </a:r>
            <a:r>
              <a:rPr dirty="0" sz="1600" spc="-9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sustainable</a:t>
            </a:r>
            <a:r>
              <a:rPr dirty="0" sz="1600" spc="-9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clothing</a:t>
            </a:r>
            <a:r>
              <a:rPr dirty="0" sz="1600" spc="-9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20">
                <a:solidFill>
                  <a:srgbClr val="5C66A3"/>
                </a:solidFill>
                <a:latin typeface="Arial Black"/>
                <a:cs typeface="Arial Black"/>
              </a:rPr>
              <a:t>that </a:t>
            </a:r>
            <a:r>
              <a:rPr dirty="0" sz="1600" spc="-200">
                <a:solidFill>
                  <a:srgbClr val="5C66A3"/>
                </a:solidFill>
                <a:latin typeface="Arial Black"/>
                <a:cs typeface="Arial Black"/>
              </a:rPr>
              <a:t>makes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0">
                <a:solidFill>
                  <a:srgbClr val="5C66A3"/>
                </a:solidFill>
                <a:latin typeface="Arial Black"/>
                <a:cs typeface="Arial Black"/>
              </a:rPr>
              <a:t>you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feel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confident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75">
                <a:solidFill>
                  <a:srgbClr val="5C66A3"/>
                </a:solidFill>
                <a:latin typeface="Arial Black"/>
                <a:cs typeface="Arial Black"/>
              </a:rPr>
              <a:t>connected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the</a:t>
            </a:r>
            <a:r>
              <a:rPr dirty="0" sz="1600" spc="-10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environment.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25">
                <a:solidFill>
                  <a:srgbClr val="5C66A3"/>
                </a:solidFill>
                <a:latin typeface="Arial Black"/>
                <a:cs typeface="Arial Black"/>
              </a:rPr>
              <a:t>Our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organic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cotton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reduces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80">
                <a:solidFill>
                  <a:srgbClr val="5C66A3"/>
                </a:solidFill>
                <a:latin typeface="Arial Black"/>
                <a:cs typeface="Arial Black"/>
              </a:rPr>
              <a:t>water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usage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carbon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emissions,</a:t>
            </a:r>
            <a:r>
              <a:rPr dirty="0" sz="1600" spc="-10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5C66A3"/>
                </a:solidFill>
                <a:latin typeface="Arial Black"/>
                <a:cs typeface="Arial Black"/>
              </a:rPr>
              <a:t>aligning </a:t>
            </a:r>
            <a:r>
              <a:rPr dirty="0" sz="1600" spc="-175">
                <a:solidFill>
                  <a:srgbClr val="5C66A3"/>
                </a:solidFill>
                <a:latin typeface="Arial Black"/>
                <a:cs typeface="Arial Black"/>
              </a:rPr>
              <a:t>with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our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goal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35">
                <a:solidFill>
                  <a:srgbClr val="5C66A3"/>
                </a:solidFill>
                <a:latin typeface="Arial Black"/>
                <a:cs typeface="Arial Black"/>
              </a:rPr>
              <a:t>of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minimizing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our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70">
                <a:solidFill>
                  <a:srgbClr val="5C66A3"/>
                </a:solidFill>
                <a:latin typeface="Arial Black"/>
                <a:cs typeface="Arial Black"/>
              </a:rPr>
              <a:t>ecological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25">
                <a:solidFill>
                  <a:srgbClr val="5C66A3"/>
                </a:solidFill>
                <a:latin typeface="Arial Black"/>
                <a:cs typeface="Arial Black"/>
              </a:rPr>
              <a:t>footprint.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85">
                <a:solidFill>
                  <a:srgbClr val="5C66A3"/>
                </a:solidFill>
                <a:latin typeface="Arial Black"/>
                <a:cs typeface="Arial Black"/>
              </a:rPr>
              <a:t>We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strive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80">
                <a:solidFill>
                  <a:srgbClr val="5C66A3"/>
                </a:solidFill>
                <a:latin typeface="Arial Black"/>
                <a:cs typeface="Arial Black"/>
              </a:rPr>
              <a:t>inspire </a:t>
            </a:r>
            <a:r>
              <a:rPr dirty="0" sz="1600" spc="-190">
                <a:solidFill>
                  <a:srgbClr val="5C66A3"/>
                </a:solidFill>
                <a:latin typeface="Arial Black"/>
                <a:cs typeface="Arial Black"/>
              </a:rPr>
              <a:t>a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70">
                <a:solidFill>
                  <a:srgbClr val="5C66A3"/>
                </a:solidFill>
                <a:latin typeface="Arial Black"/>
                <a:cs typeface="Arial Black"/>
              </a:rPr>
              <a:t>community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that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values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0">
                <a:solidFill>
                  <a:srgbClr val="5C66A3"/>
                </a:solidFill>
                <a:latin typeface="Arial Black"/>
                <a:cs typeface="Arial Black"/>
              </a:rPr>
              <a:t>both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style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65">
                <a:solidFill>
                  <a:srgbClr val="5C66A3"/>
                </a:solidFill>
                <a:latin typeface="Arial Black"/>
                <a:cs typeface="Arial Black"/>
              </a:rPr>
              <a:t>sustainability.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Why</a:t>
            </a:r>
            <a:r>
              <a:rPr dirty="0" sz="16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70">
                <a:solidFill>
                  <a:srgbClr val="5C66A3"/>
                </a:solidFill>
                <a:latin typeface="Arial Black"/>
                <a:cs typeface="Arial Black"/>
              </a:rPr>
              <a:t>Choose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45">
                <a:solidFill>
                  <a:srgbClr val="5C66A3"/>
                </a:solidFill>
                <a:latin typeface="Arial Black"/>
                <a:cs typeface="Arial Black"/>
              </a:rPr>
              <a:t>Reepeat:</a:t>
            </a:r>
            <a:endParaRPr sz="1600">
              <a:latin typeface="Arial Black"/>
              <a:cs typeface="Arial Black"/>
            </a:endParaRPr>
          </a:p>
          <a:p>
            <a:pPr marL="358140" marR="5080">
              <a:lnSpc>
                <a:spcPct val="113300"/>
              </a:lnSpc>
            </a:pP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Quality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330">
                <a:solidFill>
                  <a:srgbClr val="5C66A3"/>
                </a:solidFill>
                <a:latin typeface="Arial Black"/>
                <a:cs typeface="Arial Black"/>
              </a:rPr>
              <a:t>&amp;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35">
                <a:solidFill>
                  <a:srgbClr val="5C66A3"/>
                </a:solidFill>
                <a:latin typeface="Arial Black"/>
                <a:cs typeface="Arial Black"/>
              </a:rPr>
              <a:t>Durability: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Our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25">
                <a:solidFill>
                  <a:srgbClr val="5C66A3"/>
                </a:solidFill>
                <a:latin typeface="Arial Black"/>
                <a:cs typeface="Arial Black"/>
              </a:rPr>
              <a:t>Azo-</a:t>
            </a:r>
            <a:r>
              <a:rPr dirty="0" sz="1600" spc="-135">
                <a:solidFill>
                  <a:srgbClr val="5C66A3"/>
                </a:solidFill>
                <a:latin typeface="Arial Black"/>
                <a:cs typeface="Arial Black"/>
              </a:rPr>
              <a:t>free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dyes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ensure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that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25">
                <a:solidFill>
                  <a:srgbClr val="5C66A3"/>
                </a:solidFill>
                <a:latin typeface="Arial Black"/>
                <a:cs typeface="Arial Black"/>
              </a:rPr>
              <a:t>your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clothes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70">
                <a:solidFill>
                  <a:srgbClr val="5C66A3"/>
                </a:solidFill>
                <a:latin typeface="Arial Black"/>
                <a:cs typeface="Arial Black"/>
              </a:rPr>
              <a:t>stay </a:t>
            </a:r>
            <a:r>
              <a:rPr dirty="0" sz="1600" spc="-140">
                <a:solidFill>
                  <a:srgbClr val="5C66A3"/>
                </a:solidFill>
                <a:latin typeface="Arial Black"/>
                <a:cs typeface="Arial Black"/>
              </a:rPr>
              <a:t>vibrant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35">
                <a:solidFill>
                  <a:srgbClr val="5C66A3"/>
                </a:solidFill>
                <a:latin typeface="Arial Black"/>
                <a:cs typeface="Arial Black"/>
              </a:rPr>
              <a:t>fresh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for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5C66A3"/>
                </a:solidFill>
                <a:latin typeface="Arial Black"/>
                <a:cs typeface="Arial Black"/>
              </a:rPr>
              <a:t>longer.</a:t>
            </a:r>
            <a:endParaRPr sz="1600">
              <a:latin typeface="Arial Black"/>
              <a:cs typeface="Arial Black"/>
            </a:endParaRPr>
          </a:p>
          <a:p>
            <a:pPr marL="358140" marR="85090">
              <a:lnSpc>
                <a:spcPct val="113300"/>
              </a:lnSpc>
            </a:pP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Sustainability: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85">
                <a:solidFill>
                  <a:srgbClr val="5C66A3"/>
                </a:solidFill>
                <a:latin typeface="Arial Black"/>
                <a:cs typeface="Arial Black"/>
              </a:rPr>
              <a:t>We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5">
                <a:solidFill>
                  <a:srgbClr val="5C66A3"/>
                </a:solidFill>
                <a:latin typeface="Arial Black"/>
                <a:cs typeface="Arial Black"/>
              </a:rPr>
              <a:t>use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organic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cotton,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90">
                <a:solidFill>
                  <a:srgbClr val="5C66A3"/>
                </a:solidFill>
                <a:latin typeface="Arial Black"/>
                <a:cs typeface="Arial Black"/>
              </a:rPr>
              <a:t>which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is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0">
                <a:solidFill>
                  <a:srgbClr val="5C66A3"/>
                </a:solidFill>
                <a:latin typeface="Arial Black"/>
                <a:cs typeface="Arial Black"/>
              </a:rPr>
              <a:t>better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for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the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85">
                <a:solidFill>
                  <a:srgbClr val="5C66A3"/>
                </a:solidFill>
                <a:latin typeface="Arial Black"/>
                <a:cs typeface="Arial Black"/>
              </a:rPr>
              <a:t>planet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and</a:t>
            </a:r>
            <a:r>
              <a:rPr dirty="0" sz="16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25">
                <a:solidFill>
                  <a:srgbClr val="5C66A3"/>
                </a:solidFill>
                <a:latin typeface="Arial Black"/>
                <a:cs typeface="Arial Black"/>
              </a:rPr>
              <a:t>your</a:t>
            </a:r>
            <a:r>
              <a:rPr dirty="0" sz="1600" spc="-12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20">
                <a:solidFill>
                  <a:srgbClr val="5C66A3"/>
                </a:solidFill>
                <a:latin typeface="Arial Black"/>
                <a:cs typeface="Arial Black"/>
              </a:rPr>
              <a:t>skin.</a:t>
            </a:r>
            <a:endParaRPr sz="1600">
              <a:latin typeface="Arial Black"/>
              <a:cs typeface="Arial Black"/>
            </a:endParaRPr>
          </a:p>
          <a:p>
            <a:pPr marL="358140" marR="713740">
              <a:lnSpc>
                <a:spcPct val="113300"/>
              </a:lnSpc>
            </a:pP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Comfort:</a:t>
            </a:r>
            <a:r>
              <a:rPr dirty="0" sz="1600" spc="-114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Our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clothing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is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0">
                <a:solidFill>
                  <a:srgbClr val="5C66A3"/>
                </a:solidFill>
                <a:latin typeface="Arial Black"/>
                <a:cs typeface="Arial Black"/>
              </a:rPr>
              <a:t>designed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to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be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0">
                <a:solidFill>
                  <a:srgbClr val="5C66A3"/>
                </a:solidFill>
                <a:latin typeface="Arial Black"/>
                <a:cs typeface="Arial Black"/>
              </a:rPr>
              <a:t>soft,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5C66A3"/>
                </a:solidFill>
                <a:latin typeface="Arial Black"/>
                <a:cs typeface="Arial Black"/>
              </a:rPr>
              <a:t>breathable,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40">
                <a:solidFill>
                  <a:srgbClr val="5C66A3"/>
                </a:solidFill>
                <a:latin typeface="Arial Black"/>
                <a:cs typeface="Arial Black"/>
              </a:rPr>
              <a:t>and </a:t>
            </a:r>
            <a:r>
              <a:rPr dirty="0" sz="1600" spc="-160">
                <a:solidFill>
                  <a:srgbClr val="5C66A3"/>
                </a:solidFill>
                <a:latin typeface="Arial Black"/>
                <a:cs typeface="Arial Black"/>
              </a:rPr>
              <a:t>comfortable</a:t>
            </a:r>
            <a:r>
              <a:rPr dirty="0" sz="1600" spc="-8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10">
                <a:solidFill>
                  <a:srgbClr val="5C66A3"/>
                </a:solidFill>
                <a:latin typeface="Arial Black"/>
                <a:cs typeface="Arial Black"/>
              </a:rPr>
              <a:t>for</a:t>
            </a:r>
            <a:r>
              <a:rPr dirty="0" sz="1600" spc="-8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155">
                <a:solidFill>
                  <a:srgbClr val="5C66A3"/>
                </a:solidFill>
                <a:latin typeface="Arial Black"/>
                <a:cs typeface="Arial Black"/>
              </a:rPr>
              <a:t>everyday</a:t>
            </a:r>
            <a:r>
              <a:rPr dirty="0" sz="1600" spc="-85">
                <a:solidFill>
                  <a:srgbClr val="5C66A3"/>
                </a:solidFill>
                <a:latin typeface="Arial Black"/>
                <a:cs typeface="Arial Black"/>
              </a:rPr>
              <a:t> </a:t>
            </a:r>
            <a:r>
              <a:rPr dirty="0" sz="1600" spc="-20">
                <a:solidFill>
                  <a:srgbClr val="5C66A3"/>
                </a:solidFill>
                <a:latin typeface="Arial Black"/>
                <a:cs typeface="Arial Black"/>
              </a:rPr>
              <a:t>wear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0" y="0"/>
            <a:ext cx="7562850" cy="10696575"/>
            <a:chOff x="0" y="0"/>
            <a:chExt cx="7562850" cy="1069657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562850" cy="1069657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59768"/>
              <a:ext cx="7562849" cy="485005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0" y="10115816"/>
              <a:ext cx="7562850" cy="581025"/>
            </a:xfrm>
            <a:custGeom>
              <a:avLst/>
              <a:gdLst/>
              <a:ahLst/>
              <a:cxnLst/>
              <a:rect l="l" t="t" r="r" b="b"/>
              <a:pathLst>
                <a:path w="7562850" h="581025">
                  <a:moveTo>
                    <a:pt x="7562849" y="580758"/>
                  </a:moveTo>
                  <a:lnTo>
                    <a:pt x="0" y="580758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580758"/>
                  </a:lnTo>
                  <a:close/>
                </a:path>
              </a:pathLst>
            </a:custGeom>
            <a:solidFill>
              <a:srgbClr val="28285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55">
                <a:solidFill>
                  <a:srgbClr val="FAF5F2"/>
                </a:solidFill>
              </a:rPr>
              <a:t>Mission</a:t>
            </a:r>
            <a:r>
              <a:rPr dirty="0" sz="3900" spc="-290">
                <a:solidFill>
                  <a:srgbClr val="FAF5F2"/>
                </a:solidFill>
              </a:rPr>
              <a:t> </a:t>
            </a:r>
            <a:r>
              <a:rPr dirty="0" sz="3900" spc="195">
                <a:solidFill>
                  <a:srgbClr val="FAF5F2"/>
                </a:solidFill>
              </a:rPr>
              <a:t>and</a:t>
            </a:r>
            <a:r>
              <a:rPr dirty="0" sz="3900" spc="-290">
                <a:solidFill>
                  <a:srgbClr val="FAF5F2"/>
                </a:solidFill>
              </a:rPr>
              <a:t> </a:t>
            </a:r>
            <a:r>
              <a:rPr dirty="0" sz="3900" spc="-10">
                <a:solidFill>
                  <a:srgbClr val="FAF5F2"/>
                </a:solidFill>
              </a:rPr>
              <a:t>Vision</a:t>
            </a:r>
            <a:endParaRPr sz="3900"/>
          </a:p>
        </p:txBody>
      </p:sp>
      <p:sp>
        <p:nvSpPr>
          <p:cNvPr id="13" name="object 13" descr=""/>
          <p:cNvSpPr txBox="1"/>
          <p:nvPr/>
        </p:nvSpPr>
        <p:spPr>
          <a:xfrm>
            <a:off x="1555827" y="10268412"/>
            <a:ext cx="4451350" cy="2933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35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Lucida Sans Unicode"/>
                <a:cs typeface="Lucida Sans Unicode"/>
              </a:rPr>
              <a:t>02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1550" spc="-2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Re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a</a:t>
            </a:r>
            <a:r>
              <a:rPr dirty="0" sz="1550" spc="-28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t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5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Po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r</a:t>
            </a:r>
            <a:r>
              <a:rPr dirty="0" sz="1550" spc="-29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d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b</a:t>
            </a:r>
            <a:r>
              <a:rPr dirty="0" sz="1550" spc="-28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y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S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h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o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i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f</a:t>
            </a:r>
            <a:r>
              <a:rPr dirty="0" sz="1550" spc="-24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y</a:t>
            </a:r>
            <a:endParaRPr sz="1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181" y="0"/>
            <a:ext cx="7564120" cy="10696575"/>
            <a:chOff x="-1181" y="0"/>
            <a:chExt cx="7564120" cy="106965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181" y="0"/>
              <a:ext cx="7564031" cy="1069657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0115816"/>
              <a:ext cx="7562850" cy="581025"/>
            </a:xfrm>
            <a:custGeom>
              <a:avLst/>
              <a:gdLst/>
              <a:ahLst/>
              <a:cxnLst/>
              <a:rect l="l" t="t" r="r" b="b"/>
              <a:pathLst>
                <a:path w="7562850" h="581025">
                  <a:moveTo>
                    <a:pt x="7562849" y="580758"/>
                  </a:moveTo>
                  <a:lnTo>
                    <a:pt x="0" y="580758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580758"/>
                  </a:lnTo>
                  <a:close/>
                </a:path>
              </a:pathLst>
            </a:custGeom>
            <a:solidFill>
              <a:srgbClr val="28285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222" y="1733867"/>
              <a:ext cx="2011074" cy="201106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2996" y="1733867"/>
              <a:ext cx="2011074" cy="201106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222" y="4298013"/>
              <a:ext cx="2011074" cy="201106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2996" y="4298013"/>
              <a:ext cx="2011074" cy="201106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8222" y="6862158"/>
              <a:ext cx="2011074" cy="201055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2996" y="6862158"/>
              <a:ext cx="2011074" cy="201106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0609" y="6862158"/>
              <a:ext cx="2011075" cy="201106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00609" y="1733867"/>
              <a:ext cx="2055401" cy="7137703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57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Collection</a:t>
            </a:r>
          </a:p>
        </p:txBody>
      </p:sp>
      <p:sp>
        <p:nvSpPr>
          <p:cNvPr id="21" name="object 21" descr=""/>
          <p:cNvSpPr txBox="1"/>
          <p:nvPr/>
        </p:nvSpPr>
        <p:spPr>
          <a:xfrm>
            <a:off x="1555827" y="10268412"/>
            <a:ext cx="4451350" cy="2933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35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Lucida Sans Unicode"/>
                <a:cs typeface="Lucida Sans Unicode"/>
              </a:rPr>
              <a:t>02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1550" spc="-2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Re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a</a:t>
            </a:r>
            <a:r>
              <a:rPr dirty="0" sz="1550" spc="-280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Lucida Sans Unicode"/>
                <a:cs typeface="Lucida Sans Unicode"/>
                <a:hlinkClick r:id="rId11"/>
              </a:rPr>
              <a:t>t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5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Po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w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r</a:t>
            </a:r>
            <a:r>
              <a:rPr dirty="0" sz="1550" spc="-29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d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b</a:t>
            </a:r>
            <a:r>
              <a:rPr dirty="0" sz="1550" spc="-28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y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S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h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o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i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f</a:t>
            </a:r>
            <a:r>
              <a:rPr dirty="0" sz="1550" spc="-240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Lucida Sans Unicode"/>
                <a:cs typeface="Lucida Sans Unicode"/>
                <a:hlinkClick r:id="rId12"/>
              </a:rPr>
              <a:t>y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75522" y="3768154"/>
            <a:ext cx="1023619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45" b="1">
                <a:solidFill>
                  <a:srgbClr val="FFFFFF"/>
                </a:solidFill>
                <a:latin typeface="Trebuchet MS"/>
                <a:cs typeface="Trebuchet MS"/>
              </a:rPr>
              <a:t>Dresses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296573" y="3720318"/>
            <a:ext cx="74041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Kurta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5522" y="6332013"/>
            <a:ext cx="63627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20" b="1">
                <a:solidFill>
                  <a:srgbClr val="FFFFFF"/>
                </a:solidFill>
                <a:latin typeface="Trebuchet MS"/>
                <a:cs typeface="Trebuchet MS"/>
              </a:rPr>
              <a:t>Tops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272817" y="6326382"/>
            <a:ext cx="76454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Shirts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75522" y="8896159"/>
            <a:ext cx="111633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Trousers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295465" y="8890527"/>
            <a:ext cx="74168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Skirts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147098" y="8937807"/>
            <a:ext cx="131826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10" b="1">
                <a:solidFill>
                  <a:srgbClr val="FFFFFF"/>
                </a:solidFill>
                <a:latin typeface="Trebuchet MS"/>
                <a:cs typeface="Trebuchet MS"/>
              </a:rPr>
              <a:t>Jumpsuits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62850" cy="10696575"/>
            <a:chOff x="0" y="0"/>
            <a:chExt cx="7562850" cy="10696575"/>
          </a:xfrm>
        </p:grpSpPr>
        <p:sp>
          <p:nvSpPr>
            <p:cNvPr id="3" name="object 3" descr=""/>
            <p:cNvSpPr/>
            <p:nvPr/>
          </p:nvSpPr>
          <p:spPr>
            <a:xfrm>
              <a:off x="546865" y="715133"/>
              <a:ext cx="614045" cy="446405"/>
            </a:xfrm>
            <a:custGeom>
              <a:avLst/>
              <a:gdLst/>
              <a:ahLst/>
              <a:cxnLst/>
              <a:rect l="l" t="t" r="r" b="b"/>
              <a:pathLst>
                <a:path w="614044" h="446405">
                  <a:moveTo>
                    <a:pt x="307025" y="445848"/>
                  </a:moveTo>
                  <a:lnTo>
                    <a:pt x="0" y="0"/>
                  </a:lnTo>
                  <a:lnTo>
                    <a:pt x="614050" y="0"/>
                  </a:lnTo>
                  <a:lnTo>
                    <a:pt x="307025" y="445848"/>
                  </a:lnTo>
                  <a:close/>
                </a:path>
              </a:pathLst>
            </a:custGeom>
            <a:solidFill>
              <a:srgbClr val="608F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042" y="0"/>
              <a:ext cx="7555230" cy="781050"/>
            </a:xfrm>
            <a:custGeom>
              <a:avLst/>
              <a:gdLst/>
              <a:ahLst/>
              <a:cxnLst/>
              <a:rect l="l" t="t" r="r" b="b"/>
              <a:pathLst>
                <a:path w="7555230" h="781050">
                  <a:moveTo>
                    <a:pt x="7554807" y="780545"/>
                  </a:moveTo>
                  <a:lnTo>
                    <a:pt x="432356" y="780545"/>
                  </a:lnTo>
                  <a:lnTo>
                    <a:pt x="0" y="0"/>
                  </a:lnTo>
                  <a:lnTo>
                    <a:pt x="7554807" y="0"/>
                  </a:lnTo>
                  <a:lnTo>
                    <a:pt x="7554807" y="780545"/>
                  </a:lnTo>
                  <a:close/>
                </a:path>
              </a:pathLst>
            </a:custGeom>
            <a:solidFill>
              <a:srgbClr val="13004B">
                <a:alpha val="98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3752" y="0"/>
              <a:ext cx="5609097" cy="106965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05674"/>
              <a:ext cx="4051103" cy="40719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854075" cy="1161415"/>
            </a:xfrm>
            <a:custGeom>
              <a:avLst/>
              <a:gdLst/>
              <a:ahLst/>
              <a:cxnLst/>
              <a:rect l="l" t="t" r="r" b="b"/>
              <a:pathLst>
                <a:path w="854075" h="1161415">
                  <a:moveTo>
                    <a:pt x="0" y="0"/>
                  </a:moveTo>
                  <a:lnTo>
                    <a:pt x="178888" y="0"/>
                  </a:lnTo>
                  <a:lnTo>
                    <a:pt x="853865" y="1160880"/>
                  </a:lnTo>
                  <a:lnTo>
                    <a:pt x="0" y="116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D8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216" y="9263826"/>
              <a:ext cx="195630" cy="19563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574" y="9583334"/>
              <a:ext cx="190568" cy="19056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470" y="1747423"/>
              <a:ext cx="2353561" cy="48595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5770" y="2481048"/>
            <a:ext cx="2455545" cy="435609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700" spc="90">
                <a:solidFill>
                  <a:srgbClr val="15004B"/>
                </a:solidFill>
                <a:latin typeface="Tahoma"/>
                <a:cs typeface="Tahoma"/>
              </a:rPr>
              <a:t>FOUNDED</a:t>
            </a:r>
            <a:r>
              <a:rPr dirty="0" sz="2700" spc="225">
                <a:solidFill>
                  <a:srgbClr val="15004B"/>
                </a:solidFill>
                <a:latin typeface="Tahoma"/>
                <a:cs typeface="Tahoma"/>
              </a:rPr>
              <a:t> </a:t>
            </a:r>
            <a:r>
              <a:rPr dirty="0" sz="2700" spc="75">
                <a:solidFill>
                  <a:srgbClr val="15004B"/>
                </a:solidFill>
                <a:latin typeface="Tahoma"/>
                <a:cs typeface="Tahoma"/>
              </a:rPr>
              <a:t>BY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86514" y="8831601"/>
            <a:ext cx="2448560" cy="942975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200" spc="-10" b="1">
                <a:solidFill>
                  <a:srgbClr val="15004B"/>
                </a:solidFill>
                <a:latin typeface="Arial"/>
                <a:cs typeface="Arial"/>
              </a:rPr>
              <a:t>CONTACT</a:t>
            </a:r>
            <a:r>
              <a:rPr dirty="0" sz="1200" spc="-25" b="1">
                <a:solidFill>
                  <a:srgbClr val="15004B"/>
                </a:solidFill>
                <a:latin typeface="Arial"/>
                <a:cs typeface="Arial"/>
              </a:rPr>
              <a:t> US:</a:t>
            </a:r>
            <a:endParaRPr sz="1200">
              <a:latin typeface="Arial"/>
              <a:cs typeface="Arial"/>
            </a:endParaRPr>
          </a:p>
          <a:p>
            <a:pPr marL="276225">
              <a:lnSpc>
                <a:spcPct val="100000"/>
              </a:lnSpc>
              <a:spcBef>
                <a:spcPts val="885"/>
              </a:spcBef>
            </a:pPr>
            <a:r>
              <a:rPr dirty="0" sz="1300" spc="-20">
                <a:solidFill>
                  <a:srgbClr val="15004B"/>
                </a:solidFill>
                <a:latin typeface="Arial MT"/>
                <a:cs typeface="Arial MT"/>
              </a:rPr>
              <a:t>+91-</a:t>
            </a:r>
            <a:r>
              <a:rPr dirty="0" sz="1300" spc="95">
                <a:solidFill>
                  <a:srgbClr val="15004B"/>
                </a:solidFill>
                <a:latin typeface="Arial MT"/>
                <a:cs typeface="Arial MT"/>
              </a:rPr>
              <a:t>90082</a:t>
            </a:r>
            <a:r>
              <a:rPr dirty="0" sz="1300" spc="35">
                <a:solidFill>
                  <a:srgbClr val="15004B"/>
                </a:solidFill>
                <a:latin typeface="Arial MT"/>
                <a:cs typeface="Arial MT"/>
              </a:rPr>
              <a:t> </a:t>
            </a:r>
            <a:r>
              <a:rPr dirty="0" sz="1300" spc="100">
                <a:solidFill>
                  <a:srgbClr val="15004B"/>
                </a:solidFill>
                <a:latin typeface="Arial MT"/>
                <a:cs typeface="Arial MT"/>
              </a:rPr>
              <a:t>00995</a:t>
            </a:r>
            <a:endParaRPr sz="1300">
              <a:latin typeface="Arial MT"/>
              <a:cs typeface="Arial MT"/>
            </a:endParaRPr>
          </a:p>
          <a:p>
            <a:pPr marL="276225">
              <a:lnSpc>
                <a:spcPct val="100000"/>
              </a:lnSpc>
              <a:spcBef>
                <a:spcPts val="960"/>
              </a:spcBef>
            </a:pPr>
            <a:r>
              <a:rPr dirty="0" sz="1300" spc="-10">
                <a:solidFill>
                  <a:srgbClr val="15004B"/>
                </a:solidFill>
                <a:latin typeface="Arial MT"/>
                <a:cs typeface="Arial MT"/>
                <a:hlinkClick r:id="rId7"/>
              </a:rPr>
              <a:t>krishnan.reena@gmail.com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0" y="10115815"/>
            <a:ext cx="7562850" cy="581025"/>
          </a:xfrm>
          <a:custGeom>
            <a:avLst/>
            <a:gdLst/>
            <a:ahLst/>
            <a:cxnLst/>
            <a:rect l="l" t="t" r="r" b="b"/>
            <a:pathLst>
              <a:path w="7562850" h="581025">
                <a:moveTo>
                  <a:pt x="7562849" y="580758"/>
                </a:moveTo>
                <a:lnTo>
                  <a:pt x="0" y="580758"/>
                </a:lnTo>
                <a:lnTo>
                  <a:pt x="0" y="0"/>
                </a:lnTo>
                <a:lnTo>
                  <a:pt x="7562849" y="0"/>
                </a:lnTo>
                <a:lnTo>
                  <a:pt x="7562849" y="580758"/>
                </a:lnTo>
                <a:close/>
              </a:path>
            </a:pathLst>
          </a:custGeom>
          <a:solidFill>
            <a:srgbClr val="282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635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365"/>
              </a:spcBef>
            </a:pPr>
            <a:r>
              <a:rPr dirty="0"/>
              <a:t>Reena</a:t>
            </a:r>
            <a:r>
              <a:rPr dirty="0" spc="240"/>
              <a:t> </a:t>
            </a:r>
            <a:r>
              <a:rPr dirty="0"/>
              <a:t>Pavithran</a:t>
            </a:r>
            <a:r>
              <a:rPr dirty="0" spc="240"/>
              <a:t> </a:t>
            </a:r>
            <a:r>
              <a:rPr dirty="0" spc="-10"/>
              <a:t>Krishnan,</a:t>
            </a:r>
          </a:p>
          <a:p>
            <a:pPr marL="21590">
              <a:lnSpc>
                <a:spcPct val="100000"/>
              </a:lnSpc>
              <a:spcBef>
                <a:spcPts val="270"/>
              </a:spcBef>
            </a:pPr>
            <a:r>
              <a:rPr dirty="0" spc="70"/>
              <a:t>Reepeat </a:t>
            </a:r>
            <a:r>
              <a:rPr dirty="0"/>
              <a:t>is</a:t>
            </a:r>
            <a:r>
              <a:rPr dirty="0" spc="70"/>
              <a:t> </a:t>
            </a:r>
            <a:r>
              <a:rPr dirty="0"/>
              <a:t>not</a:t>
            </a:r>
            <a:r>
              <a:rPr dirty="0" spc="70"/>
              <a:t> </a:t>
            </a:r>
            <a:r>
              <a:rPr dirty="0"/>
              <a:t>just</a:t>
            </a:r>
            <a:r>
              <a:rPr dirty="0" spc="70"/>
              <a:t> </a:t>
            </a:r>
            <a:r>
              <a:rPr dirty="0"/>
              <a:t>a</a:t>
            </a:r>
            <a:r>
              <a:rPr dirty="0" spc="75"/>
              <a:t> </a:t>
            </a:r>
            <a:r>
              <a:rPr dirty="0" spc="-20"/>
              <a:t>brand</a:t>
            </a:r>
          </a:p>
          <a:p>
            <a:pPr marL="12700" marR="563880">
              <a:lnSpc>
                <a:spcPct val="116100"/>
              </a:lnSpc>
              <a:spcBef>
                <a:spcPts val="625"/>
              </a:spcBef>
            </a:pPr>
            <a:r>
              <a:rPr dirty="0"/>
              <a:t>it's</a:t>
            </a:r>
            <a:r>
              <a:rPr dirty="0" spc="95"/>
              <a:t> </a:t>
            </a:r>
            <a:r>
              <a:rPr dirty="0"/>
              <a:t>a</a:t>
            </a:r>
            <a:r>
              <a:rPr dirty="0" spc="95"/>
              <a:t> </a:t>
            </a:r>
            <a:r>
              <a:rPr dirty="0"/>
              <a:t>movement</a:t>
            </a:r>
            <a:r>
              <a:rPr dirty="0" spc="95"/>
              <a:t> </a:t>
            </a:r>
            <a:r>
              <a:rPr dirty="0" spc="60"/>
              <a:t>towards</a:t>
            </a:r>
            <a:r>
              <a:rPr dirty="0" spc="95"/>
              <a:t> </a:t>
            </a:r>
            <a:r>
              <a:rPr dirty="0"/>
              <a:t>a</a:t>
            </a:r>
            <a:r>
              <a:rPr dirty="0" spc="95"/>
              <a:t> </a:t>
            </a:r>
            <a:r>
              <a:rPr dirty="0" spc="-20"/>
              <a:t>more </a:t>
            </a:r>
            <a:r>
              <a:rPr dirty="0" spc="55"/>
              <a:t>sustainable</a:t>
            </a:r>
            <a:r>
              <a:rPr dirty="0" spc="75"/>
              <a:t> </a:t>
            </a:r>
            <a:r>
              <a:rPr dirty="0"/>
              <a:t>and</a:t>
            </a:r>
            <a:r>
              <a:rPr dirty="0" spc="75"/>
              <a:t> </a:t>
            </a:r>
            <a:r>
              <a:rPr dirty="0" spc="45"/>
              <a:t>stylish</a:t>
            </a:r>
            <a:r>
              <a:rPr dirty="0" spc="75"/>
              <a:t> </a:t>
            </a:r>
            <a:r>
              <a:rPr dirty="0" spc="-10"/>
              <a:t>future.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775"/>
              </a:spcBef>
            </a:pPr>
          </a:p>
          <a:p>
            <a:pPr marL="12700" marR="5080">
              <a:lnSpc>
                <a:spcPct val="116100"/>
              </a:lnSpc>
            </a:pPr>
            <a:r>
              <a:rPr dirty="0" spc="100">
                <a:latin typeface="Arial MT"/>
                <a:cs typeface="Arial MT"/>
              </a:rPr>
              <a:t>At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45">
                <a:latin typeface="Arial MT"/>
                <a:cs typeface="Arial MT"/>
              </a:rPr>
              <a:t>Reepeat,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60">
                <a:latin typeface="Arial MT"/>
                <a:cs typeface="Arial MT"/>
              </a:rPr>
              <a:t>we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80">
                <a:latin typeface="Arial MT"/>
                <a:cs typeface="Arial MT"/>
              </a:rPr>
              <a:t>believe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20">
                <a:latin typeface="Arial MT"/>
                <a:cs typeface="Arial MT"/>
              </a:rPr>
              <a:t>that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70">
                <a:latin typeface="Arial MT"/>
                <a:cs typeface="Arial MT"/>
              </a:rPr>
              <a:t>fashion </a:t>
            </a:r>
            <a:r>
              <a:rPr dirty="0" spc="85">
                <a:latin typeface="Arial MT"/>
                <a:cs typeface="Arial MT"/>
              </a:rPr>
              <a:t>should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14">
                <a:latin typeface="Arial MT"/>
                <a:cs typeface="Arial MT"/>
              </a:rPr>
              <a:t>not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05">
                <a:latin typeface="Arial MT"/>
                <a:cs typeface="Arial MT"/>
              </a:rPr>
              <a:t>come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95">
                <a:latin typeface="Arial MT"/>
                <a:cs typeface="Arial MT"/>
              </a:rPr>
              <a:t>at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05">
                <a:latin typeface="Arial MT"/>
                <a:cs typeface="Arial MT"/>
              </a:rPr>
              <a:t>the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expense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90">
                <a:latin typeface="Arial MT"/>
                <a:cs typeface="Arial MT"/>
              </a:rPr>
              <a:t>of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55">
                <a:latin typeface="Arial MT"/>
                <a:cs typeface="Arial MT"/>
              </a:rPr>
              <a:t>our </a:t>
            </a:r>
            <a:r>
              <a:rPr dirty="0" spc="75">
                <a:latin typeface="Arial MT"/>
                <a:cs typeface="Arial MT"/>
              </a:rPr>
              <a:t>planet.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50">
                <a:latin typeface="Arial MT"/>
                <a:cs typeface="Arial MT"/>
              </a:rPr>
              <a:t>We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50">
                <a:latin typeface="Arial MT"/>
                <a:cs typeface="Arial MT"/>
              </a:rPr>
              <a:t>are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40">
                <a:latin typeface="Arial MT"/>
                <a:cs typeface="Arial MT"/>
              </a:rPr>
              <a:t>committed</a:t>
            </a:r>
            <a:r>
              <a:rPr dirty="0" spc="130">
                <a:latin typeface="Arial MT"/>
                <a:cs typeface="Arial MT"/>
              </a:rPr>
              <a:t> to eco- </a:t>
            </a:r>
            <a:r>
              <a:rPr dirty="0" spc="100">
                <a:latin typeface="Arial MT"/>
                <a:cs typeface="Arial MT"/>
              </a:rPr>
              <a:t>friendly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10">
                <a:latin typeface="Arial MT"/>
                <a:cs typeface="Arial MT"/>
              </a:rPr>
              <a:t>practices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and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80">
                <a:latin typeface="Arial MT"/>
                <a:cs typeface="Arial MT"/>
              </a:rPr>
              <a:t>our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80">
                <a:latin typeface="Arial MT"/>
                <a:cs typeface="Arial MT"/>
              </a:rPr>
              <a:t>passion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70">
                <a:latin typeface="Arial MT"/>
                <a:cs typeface="Arial MT"/>
              </a:rPr>
              <a:t>for </a:t>
            </a:r>
            <a:r>
              <a:rPr dirty="0" spc="114">
                <a:latin typeface="Arial MT"/>
                <a:cs typeface="Arial MT"/>
              </a:rPr>
              <a:t>artistry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 spc="85">
                <a:latin typeface="Arial MT"/>
                <a:cs typeface="Arial MT"/>
              </a:rPr>
              <a:t>drives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</a:t>
            </a:r>
            <a:r>
              <a:rPr dirty="0" spc="150">
                <a:latin typeface="Arial MT"/>
                <a:cs typeface="Arial MT"/>
              </a:rPr>
              <a:t> </a:t>
            </a:r>
            <a:r>
              <a:rPr dirty="0" spc="130">
                <a:latin typeface="Arial MT"/>
                <a:cs typeface="Arial MT"/>
              </a:rPr>
              <a:t>to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 spc="100">
                <a:latin typeface="Arial MT"/>
                <a:cs typeface="Arial MT"/>
              </a:rPr>
              <a:t>create</a:t>
            </a:r>
            <a:r>
              <a:rPr dirty="0" spc="150">
                <a:latin typeface="Arial MT"/>
                <a:cs typeface="Arial MT"/>
              </a:rPr>
              <a:t> </a:t>
            </a:r>
            <a:r>
              <a:rPr dirty="0" spc="80">
                <a:latin typeface="Arial MT"/>
                <a:cs typeface="Arial MT"/>
              </a:rPr>
              <a:t>natural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 spc="30">
                <a:latin typeface="Arial MT"/>
                <a:cs typeface="Arial MT"/>
              </a:rPr>
              <a:t>&amp; </a:t>
            </a:r>
            <a:r>
              <a:rPr dirty="0" spc="65">
                <a:latin typeface="Arial MT"/>
                <a:cs typeface="Arial MT"/>
              </a:rPr>
              <a:t>organic,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150">
                <a:latin typeface="Arial MT"/>
                <a:cs typeface="Arial MT"/>
              </a:rPr>
              <a:t>non-</a:t>
            </a:r>
            <a:r>
              <a:rPr dirty="0" spc="95">
                <a:latin typeface="Arial MT"/>
                <a:cs typeface="Arial MT"/>
              </a:rPr>
              <a:t>polluting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90">
                <a:latin typeface="Arial MT"/>
                <a:cs typeface="Arial MT"/>
              </a:rPr>
              <a:t>garments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00">
                <a:latin typeface="Arial MT"/>
                <a:cs typeface="Arial MT"/>
              </a:rPr>
              <a:t>that</a:t>
            </a:r>
            <a:r>
              <a:rPr dirty="0" spc="500">
                <a:latin typeface="Arial MT"/>
                <a:cs typeface="Arial MT"/>
              </a:rPr>
              <a:t> </a:t>
            </a:r>
            <a:r>
              <a:rPr dirty="0" spc="50">
                <a:latin typeface="Arial MT"/>
                <a:cs typeface="Arial MT"/>
              </a:rPr>
              <a:t>are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00">
                <a:latin typeface="Arial MT"/>
                <a:cs typeface="Arial MT"/>
              </a:rPr>
              <a:t>beautiful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14">
                <a:latin typeface="Arial MT"/>
                <a:cs typeface="Arial MT"/>
              </a:rPr>
              <a:t>they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50">
                <a:latin typeface="Arial MT"/>
                <a:cs typeface="Arial MT"/>
              </a:rPr>
              <a:t>are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 spc="60">
                <a:latin typeface="Arial MT"/>
                <a:cs typeface="Arial MT"/>
              </a:rPr>
              <a:t>sustainable. From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95">
                <a:latin typeface="Arial MT"/>
                <a:cs typeface="Arial MT"/>
              </a:rPr>
              <a:t>everyday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essentials</a:t>
            </a:r>
            <a:r>
              <a:rPr dirty="0" spc="145">
                <a:latin typeface="Arial MT"/>
                <a:cs typeface="Arial MT"/>
              </a:rPr>
              <a:t> </a:t>
            </a:r>
            <a:r>
              <a:rPr dirty="0" spc="130">
                <a:latin typeface="Arial MT"/>
                <a:cs typeface="Arial MT"/>
              </a:rPr>
              <a:t>to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10">
                <a:latin typeface="Arial MT"/>
                <a:cs typeface="Arial MT"/>
              </a:rPr>
              <a:t>statement </a:t>
            </a:r>
            <a:r>
              <a:rPr dirty="0" spc="70">
                <a:latin typeface="Arial MT"/>
                <a:cs typeface="Arial MT"/>
              </a:rPr>
              <a:t>pieces,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05">
                <a:latin typeface="Arial MT"/>
                <a:cs typeface="Arial MT"/>
              </a:rPr>
              <a:t>find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95">
                <a:latin typeface="Arial MT"/>
                <a:cs typeface="Arial MT"/>
              </a:rPr>
              <a:t>everyday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70">
                <a:latin typeface="Arial MT"/>
                <a:cs typeface="Arial MT"/>
              </a:rPr>
              <a:t>here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114">
                <a:latin typeface="Arial MT"/>
                <a:cs typeface="Arial MT"/>
              </a:rPr>
              <a:t>they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45">
                <a:latin typeface="Arial MT"/>
                <a:cs typeface="Arial MT"/>
              </a:rPr>
              <a:t>will </a:t>
            </a:r>
            <a:r>
              <a:rPr dirty="0" spc="120">
                <a:latin typeface="Arial MT"/>
                <a:cs typeface="Arial MT"/>
              </a:rPr>
              <a:t>complement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95">
                <a:latin typeface="Arial MT"/>
                <a:cs typeface="Arial MT"/>
              </a:rPr>
              <a:t>your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100">
                <a:latin typeface="Arial MT"/>
                <a:cs typeface="Arial MT"/>
              </a:rPr>
              <a:t>style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70">
                <a:latin typeface="Arial MT"/>
                <a:cs typeface="Arial MT"/>
              </a:rPr>
              <a:t>while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preserving </a:t>
            </a:r>
            <a:r>
              <a:rPr dirty="0" spc="105">
                <a:latin typeface="Arial MT"/>
                <a:cs typeface="Arial MT"/>
              </a:rPr>
              <a:t>the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 spc="65">
                <a:latin typeface="Arial MT"/>
                <a:cs typeface="Arial MT"/>
              </a:rPr>
              <a:t>planet.</a:t>
            </a:r>
          </a:p>
          <a:p>
            <a:pPr marL="12700" marR="7620">
              <a:lnSpc>
                <a:spcPct val="116100"/>
              </a:lnSpc>
            </a:pPr>
            <a:r>
              <a:rPr dirty="0" spc="60">
                <a:latin typeface="Arial MT"/>
                <a:cs typeface="Arial MT"/>
              </a:rPr>
              <a:t>Explore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80">
                <a:latin typeface="Arial MT"/>
                <a:cs typeface="Arial MT"/>
              </a:rPr>
              <a:t>our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65">
                <a:latin typeface="Arial MT"/>
                <a:cs typeface="Arial MT"/>
              </a:rPr>
              <a:t>new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105">
                <a:latin typeface="Arial MT"/>
                <a:cs typeface="Arial MT"/>
              </a:rPr>
              <a:t>collection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and</a:t>
            </a:r>
            <a:r>
              <a:rPr dirty="0" spc="140">
                <a:latin typeface="Arial MT"/>
                <a:cs typeface="Arial MT"/>
              </a:rPr>
              <a:t> </a:t>
            </a:r>
            <a:r>
              <a:rPr dirty="0" spc="90">
                <a:latin typeface="Arial MT"/>
                <a:cs typeface="Arial MT"/>
              </a:rPr>
              <a:t>discover </a:t>
            </a:r>
            <a:r>
              <a:rPr dirty="0" spc="80">
                <a:latin typeface="Arial MT"/>
                <a:cs typeface="Arial MT"/>
              </a:rPr>
              <a:t>how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 spc="90">
                <a:latin typeface="Arial MT"/>
                <a:cs typeface="Arial MT"/>
              </a:rPr>
              <a:t>you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can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65">
                <a:latin typeface="Arial MT"/>
                <a:cs typeface="Arial MT"/>
              </a:rPr>
              <a:t>make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105">
                <a:latin typeface="Arial MT"/>
                <a:cs typeface="Arial MT"/>
              </a:rPr>
              <a:t>difference</a:t>
            </a:r>
            <a:r>
              <a:rPr dirty="0" spc="125">
                <a:latin typeface="Arial MT"/>
                <a:cs typeface="Arial MT"/>
              </a:rPr>
              <a:t> </a:t>
            </a:r>
            <a:r>
              <a:rPr dirty="0" spc="85">
                <a:latin typeface="Arial MT"/>
                <a:cs typeface="Arial MT"/>
              </a:rPr>
              <a:t>with every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purchase.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65">
                <a:latin typeface="Arial MT"/>
                <a:cs typeface="Arial MT"/>
              </a:rPr>
              <a:t>Together,</a:t>
            </a:r>
            <a:r>
              <a:rPr dirty="0" spc="135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let's</a:t>
            </a:r>
            <a:r>
              <a:rPr dirty="0" spc="130">
                <a:latin typeface="Arial MT"/>
                <a:cs typeface="Arial MT"/>
              </a:rPr>
              <a:t> </a:t>
            </a:r>
            <a:r>
              <a:rPr dirty="0" spc="85">
                <a:latin typeface="Arial MT"/>
                <a:cs typeface="Arial MT"/>
              </a:rPr>
              <a:t>redefine </a:t>
            </a:r>
            <a:r>
              <a:rPr dirty="0" spc="80">
                <a:latin typeface="Arial MT"/>
                <a:cs typeface="Arial MT"/>
              </a:rPr>
              <a:t>fashion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 spc="95">
                <a:latin typeface="Arial MT"/>
                <a:cs typeface="Arial MT"/>
              </a:rPr>
              <a:t>for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greener</a:t>
            </a:r>
            <a:r>
              <a:rPr dirty="0" spc="120">
                <a:latin typeface="Arial MT"/>
                <a:cs typeface="Arial MT"/>
              </a:rPr>
              <a:t> </a:t>
            </a:r>
            <a:r>
              <a:rPr dirty="0" spc="75">
                <a:latin typeface="Arial MT"/>
                <a:cs typeface="Arial MT"/>
              </a:rPr>
              <a:t>future.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555827" y="10268412"/>
            <a:ext cx="4451350" cy="2933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35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Lucida Sans Unicode"/>
                <a:cs typeface="Lucida Sans Unicode"/>
              </a:rPr>
              <a:t>02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1550" spc="-2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Re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a</a:t>
            </a:r>
            <a:r>
              <a:rPr dirty="0" sz="1550" spc="-28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t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5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Po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w</a:t>
            </a:r>
            <a:r>
              <a:rPr dirty="0" sz="1550" spc="-27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r</a:t>
            </a:r>
            <a:r>
              <a:rPr dirty="0" sz="1550" spc="-29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e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d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b</a:t>
            </a:r>
            <a:r>
              <a:rPr dirty="0" sz="1550" spc="-28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y</a:t>
            </a:r>
            <a:r>
              <a:rPr dirty="0" sz="1550" spc="34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S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h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o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p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i</a:t>
            </a:r>
            <a:r>
              <a:rPr dirty="0" sz="1550" spc="-27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f</a:t>
            </a:r>
            <a:r>
              <a:rPr dirty="0" sz="1550" spc="-24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sz="1550" spc="15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y</a:t>
            </a:r>
            <a:endParaRPr sz="1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Sanjiv Tripathi</dc:creator>
  <cp:keywords>DAGtHM_ZIY0,BAE9M_pbQBs,0</cp:keywords>
  <dc:title>Reepeat PDF</dc:title>
  <dcterms:created xsi:type="dcterms:W3CDTF">2025-07-14T06:51:50Z</dcterms:created>
  <dcterms:modified xsi:type="dcterms:W3CDTF">2025-07-14T06:51:50Z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2025-07-14T00:00:00Z</vt:filetime>
  </property>
  <property fmtid="{D5CDD505-2E9C-101B-9397-08002B2CF9AE}" pid="3" name="Creator">
    <vt:lpwstr>Canva</vt:lpwstr>
  </property>
  <property fmtid="{D5CDD505-2E9C-101B-9397-08002B2CF9AE}" pid="4" name="LastSaved">
    <vt:filetime>2025-07-14T00:00:00Z</vt:filetime>
  </property>
  <property fmtid="{D5CDD505-2E9C-101B-9397-08002B2CF9AE}" pid="5" name="Producer">
    <vt:lpwstr>Canva</vt:lpwstr>
  </property>
</Properties>
</file>