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Source Sans Pro Bold" charset="1" panose="020B0703030403020204"/>
      <p:regular r:id="rId12"/>
    </p:embeddedFont>
    <p:embeddedFont>
      <p:font typeface="Glacial Indifference" charset="1" panose="00000000000000000000"/>
      <p:regular r:id="rId13"/>
    </p:embeddedFont>
    <p:embeddedFont>
      <p:font typeface="Source Sans Pro" charset="1" panose="020B0503030403020204"/>
      <p:regular r:id="rId14"/>
    </p:embeddedFont>
    <p:embeddedFont>
      <p:font typeface="Montserrat Ultra-Bold" charset="1" panose="000009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jamesriverarchery.com/collections/peep-sights-clarifiers-verifiers" TargetMode="External" Type="http://schemas.openxmlformats.org/officeDocument/2006/relationships/hyperlink"/><Relationship Id="rId4" Target="https://jamesriverarchery.com/collections/peep-sights-clarifiers-verifiers" TargetMode="External" Type="http://schemas.openxmlformats.org/officeDocument/2006/relationships/hyperlink"/><Relationship Id="rId5" Target="https://jamesriverarchery.com/collections/peep-sights-clarifiers-verifiers" TargetMode="External" Type="http://schemas.openxmlformats.org/officeDocument/2006/relationships/hyperlink"/><Relationship Id="rId6" Target="https://jamesriverarchery.com" TargetMode="External" Type="http://schemas.openxmlformats.org/officeDocument/2006/relationships/hyperlink"/><Relationship Id="rId7" Target="../media/image2.png" Type="http://schemas.openxmlformats.org/officeDocument/2006/relationships/image"/><Relationship Id="rId8" Target="https://jamesriverarchery.com"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jamesriverarchery.com/collections/peep-sights-clarifiers-verifiers" TargetMode="External" Type="http://schemas.openxmlformats.org/officeDocument/2006/relationships/hyperlink"/><Relationship Id="rId3" Target="../media/image2.png" Type="http://schemas.openxmlformats.org/officeDocument/2006/relationships/image"/><Relationship Id="rId4" Target="https://jamesriverarchery.com" TargetMode="External" Type="http://schemas.openxmlformats.org/officeDocument/2006/relationships/hyperlink"/><Relationship Id="rId5" Target="https://jamesriverarchery.com"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3.png" Type="http://schemas.openxmlformats.org/officeDocument/2006/relationships/image"/><Relationship Id="rId5" Target="https://jamesriverarchery.com"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media/image4.png" Type="http://schemas.openxmlformats.org/officeDocument/2006/relationships/image"/><Relationship Id="rId5" Target="https://jamesriverarchery.com/collections/peep-sights-clarifiers-verifiers/products/insight-standard-peep-kit" TargetMode="External" Type="http://schemas.openxmlformats.org/officeDocument/2006/relationships/hyperlink"/><Relationship Id="rId6" Target="https://jamesriverarchery.com"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jamesriverarchery.com" TargetMode="External" Type="http://schemas.openxmlformats.org/officeDocument/2006/relationships/hyperlink"/><Relationship Id="rId4" Target="https://jamesriverarchery.com"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facebook.com/JamesRiverArchery/" TargetMode="External" Type="http://schemas.openxmlformats.org/officeDocument/2006/relationships/hyperlink"/><Relationship Id="rId11" Target="../media/image10.png" Type="http://schemas.openxmlformats.org/officeDocument/2006/relationships/image"/><Relationship Id="rId12" Target="../media/image11.svg" Type="http://schemas.openxmlformats.org/officeDocument/2006/relationships/image"/><Relationship Id="rId13" Target="https://www.youtube.com/channel/UCZ9E4afIxvhHSaNSieEmobw" TargetMode="External" Type="http://schemas.openxmlformats.org/officeDocument/2006/relationships/hyperlink"/><Relationship Id="rId14" Target="https://jamesriverarchery.com/pages/contact-us" TargetMode="External" Type="http://schemas.openxmlformats.org/officeDocument/2006/relationships/hyperlink"/><Relationship Id="rId2" Target="../media/image5.png" Type="http://schemas.openxmlformats.org/officeDocument/2006/relationships/image"/><Relationship Id="rId3" Target="../media/image2.png" Type="http://schemas.openxmlformats.org/officeDocument/2006/relationships/image"/><Relationship Id="rId4" Target="https://jamesriverarchery.com" TargetMode="External" Type="http://schemas.openxmlformats.org/officeDocument/2006/relationships/hyperlink"/><Relationship Id="rId5" Target="../media/image6.png" Type="http://schemas.openxmlformats.org/officeDocument/2006/relationships/image"/><Relationship Id="rId6" Target="../media/image7.svg" Type="http://schemas.openxmlformats.org/officeDocument/2006/relationships/image"/><Relationship Id="rId7" Target="https://www.instagram.com/james_river_archery/" TargetMode="External" Type="http://schemas.openxmlformats.org/officeDocument/2006/relationships/hyperlink"/><Relationship Id="rId8" Target="../media/image8.png" Type="http://schemas.openxmlformats.org/officeDocument/2006/relationships/image"/><Relationship Id="rId9" Target="../media/image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jamesriverarchery.com/collections/peep-sights-clarifiers-verifiers"/>
          </p:cNvPr>
          <p:cNvSpPr/>
          <p:nvPr/>
        </p:nvSpPr>
        <p:spPr>
          <a:xfrm flipH="false" flipV="false" rot="0">
            <a:off x="8588700" y="-263767"/>
            <a:ext cx="9806039" cy="10814534"/>
          </a:xfrm>
          <a:custGeom>
            <a:avLst/>
            <a:gdLst/>
            <a:ahLst/>
            <a:cxnLst/>
            <a:rect r="r" b="b" t="t" l="l"/>
            <a:pathLst>
              <a:path h="10814534" w="9806039">
                <a:moveTo>
                  <a:pt x="0" y="0"/>
                </a:moveTo>
                <a:lnTo>
                  <a:pt x="9806039" y="0"/>
                </a:lnTo>
                <a:lnTo>
                  <a:pt x="9806039" y="10814534"/>
                </a:lnTo>
                <a:lnTo>
                  <a:pt x="0" y="10814534"/>
                </a:lnTo>
                <a:lnTo>
                  <a:pt x="0" y="0"/>
                </a:lnTo>
                <a:close/>
              </a:path>
            </a:pathLst>
          </a:custGeom>
          <a:blipFill>
            <a:blip r:embed="rId2"/>
            <a:stretch>
              <a:fillRect l="-6340" t="-2172" r="-6340" b="0"/>
            </a:stretch>
          </a:blipFill>
        </p:spPr>
      </p:sp>
      <p:sp>
        <p:nvSpPr>
          <p:cNvPr name="TextBox 3" id="3"/>
          <p:cNvSpPr txBox="true"/>
          <p:nvPr/>
        </p:nvSpPr>
        <p:spPr>
          <a:xfrm rot="0">
            <a:off x="491312" y="3495141"/>
            <a:ext cx="7514616" cy="2006325"/>
          </a:xfrm>
          <a:prstGeom prst="rect">
            <a:avLst/>
          </a:prstGeom>
        </p:spPr>
        <p:txBody>
          <a:bodyPr anchor="t" rtlCol="false" tIns="0" lIns="0" bIns="0" rIns="0">
            <a:spAutoFit/>
          </a:bodyPr>
          <a:lstStyle/>
          <a:p>
            <a:pPr algn="l">
              <a:lnSpc>
                <a:spcPts val="7681"/>
              </a:lnSpc>
            </a:pPr>
            <a:r>
              <a:rPr lang="en-US" b="true" sz="8440">
                <a:solidFill>
                  <a:srgbClr val="000000"/>
                </a:solidFill>
                <a:latin typeface="Source Sans Pro Bold"/>
                <a:ea typeface="Source Sans Pro Bold"/>
                <a:cs typeface="Source Sans Pro Bold"/>
                <a:sym typeface="Source Sans Pro Bold"/>
                <a:hlinkClick r:id="rId4" tooltip="https://jamesriverarchery.com/collections/peep-sights-clarifiers-verifiers"/>
              </a:rPr>
              <a:t>ARCHERY PEEP SIGHTS</a:t>
            </a:r>
          </a:p>
        </p:txBody>
      </p:sp>
      <p:sp>
        <p:nvSpPr>
          <p:cNvPr name="TextBox 4" id="4"/>
          <p:cNvSpPr txBox="true"/>
          <p:nvPr/>
        </p:nvSpPr>
        <p:spPr>
          <a:xfrm rot="0">
            <a:off x="491312" y="5835353"/>
            <a:ext cx="6439839" cy="495301"/>
          </a:xfrm>
          <a:prstGeom prst="rect">
            <a:avLst/>
          </a:prstGeom>
        </p:spPr>
        <p:txBody>
          <a:bodyPr anchor="t" rtlCol="false" tIns="0" lIns="0" bIns="0" rIns="0">
            <a:spAutoFit/>
          </a:bodyPr>
          <a:lstStyle/>
          <a:p>
            <a:pPr algn="l">
              <a:lnSpc>
                <a:spcPts val="4199"/>
              </a:lnSpc>
            </a:pPr>
            <a:r>
              <a:rPr lang="en-US" b="true" sz="2999" spc="44">
                <a:solidFill>
                  <a:srgbClr val="000000"/>
                </a:solidFill>
                <a:latin typeface="Source Sans Pro Bold"/>
                <a:ea typeface="Source Sans Pro Bold"/>
                <a:cs typeface="Source Sans Pro Bold"/>
                <a:sym typeface="Source Sans Pro Bold"/>
                <a:hlinkClick r:id="rId5" tooltip="https://jamesriverarchery.com/collections/peep-sights-clarifiers-verifiers"/>
              </a:rPr>
              <a:t>Clarifiers &amp; Verifiers for Hunting</a:t>
            </a:r>
          </a:p>
        </p:txBody>
      </p:sp>
      <p:sp>
        <p:nvSpPr>
          <p:cNvPr name="TextBox 5" id="5"/>
          <p:cNvSpPr txBox="true"/>
          <p:nvPr/>
        </p:nvSpPr>
        <p:spPr>
          <a:xfrm rot="0">
            <a:off x="491312" y="8980806"/>
            <a:ext cx="4592588" cy="497837"/>
          </a:xfrm>
          <a:prstGeom prst="rect">
            <a:avLst/>
          </a:prstGeom>
        </p:spPr>
        <p:txBody>
          <a:bodyPr anchor="t" rtlCol="false" tIns="0" lIns="0" bIns="0" rIns="0">
            <a:spAutoFit/>
          </a:bodyPr>
          <a:lstStyle/>
          <a:p>
            <a:pPr algn="l">
              <a:lnSpc>
                <a:spcPts val="4060"/>
              </a:lnSpc>
            </a:pPr>
            <a:r>
              <a:rPr lang="en-US" sz="2900">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
        <p:nvSpPr>
          <p:cNvPr name="Freeform 6" id="6">
            <a:hlinkClick r:id="rId8" tooltip="https://jamesriverarchery.com"/>
          </p:cNvPr>
          <p:cNvSpPr/>
          <p:nvPr/>
        </p:nvSpPr>
        <p:spPr>
          <a:xfrm flipH="false" flipV="false" rot="0">
            <a:off x="491312" y="672903"/>
            <a:ext cx="4304705" cy="1446381"/>
          </a:xfrm>
          <a:custGeom>
            <a:avLst/>
            <a:gdLst/>
            <a:ahLst/>
            <a:cxnLst/>
            <a:rect r="r" b="b" t="t" l="l"/>
            <a:pathLst>
              <a:path h="1446381" w="4304705">
                <a:moveTo>
                  <a:pt x="0" y="0"/>
                </a:moveTo>
                <a:lnTo>
                  <a:pt x="4304704" y="0"/>
                </a:lnTo>
                <a:lnTo>
                  <a:pt x="4304704" y="1446381"/>
                </a:lnTo>
                <a:lnTo>
                  <a:pt x="0" y="1446381"/>
                </a:lnTo>
                <a:lnTo>
                  <a:pt x="0" y="0"/>
                </a:lnTo>
                <a:close/>
              </a:path>
            </a:pathLst>
          </a:custGeom>
          <a:blipFill>
            <a:blip r:embed="rId7"/>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8434345" y="1384792"/>
            <a:ext cx="12363485" cy="10287000"/>
            <a:chOff x="0" y="0"/>
            <a:chExt cx="21979484" cy="18287962"/>
          </a:xfrm>
        </p:grpSpPr>
        <p:sp>
          <p:nvSpPr>
            <p:cNvPr name="Freeform 3" id="3"/>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TextBox 4" id="4"/>
          <p:cNvSpPr txBox="true"/>
          <p:nvPr/>
        </p:nvSpPr>
        <p:spPr>
          <a:xfrm rot="0">
            <a:off x="5386692" y="2890300"/>
            <a:ext cx="7514616" cy="865239"/>
          </a:xfrm>
          <a:prstGeom prst="rect">
            <a:avLst/>
          </a:prstGeom>
        </p:spPr>
        <p:txBody>
          <a:bodyPr anchor="t" rtlCol="false" tIns="0" lIns="0" bIns="0" rIns="0">
            <a:spAutoFit/>
          </a:bodyPr>
          <a:lstStyle/>
          <a:p>
            <a:pPr algn="l">
              <a:lnSpc>
                <a:spcPts val="6316"/>
              </a:lnSpc>
            </a:pPr>
            <a:r>
              <a:rPr lang="en-US" b="true" sz="6941">
                <a:solidFill>
                  <a:srgbClr val="000000"/>
                </a:solidFill>
                <a:latin typeface="Source Sans Pro Bold"/>
                <a:ea typeface="Source Sans Pro Bold"/>
                <a:cs typeface="Source Sans Pro Bold"/>
                <a:sym typeface="Source Sans Pro Bold"/>
              </a:rPr>
              <a:t>INTRODUCTION</a:t>
            </a:r>
          </a:p>
        </p:txBody>
      </p:sp>
      <p:sp>
        <p:nvSpPr>
          <p:cNvPr name="TextBox 5" id="5"/>
          <p:cNvSpPr txBox="true"/>
          <p:nvPr/>
        </p:nvSpPr>
        <p:spPr>
          <a:xfrm rot="0">
            <a:off x="1028700" y="4456119"/>
            <a:ext cx="16460260" cy="2971165"/>
          </a:xfrm>
          <a:prstGeom prst="rect">
            <a:avLst/>
          </a:prstGeom>
        </p:spPr>
        <p:txBody>
          <a:bodyPr anchor="t" rtlCol="false" tIns="0" lIns="0" bIns="0" rIns="0">
            <a:spAutoFit/>
          </a:bodyPr>
          <a:lstStyle/>
          <a:p>
            <a:pPr algn="ctr">
              <a:lnSpc>
                <a:spcPts val="4759"/>
              </a:lnSpc>
            </a:pPr>
            <a:r>
              <a:rPr lang="en-US" sz="3399">
                <a:solidFill>
                  <a:srgbClr val="000000"/>
                </a:solidFill>
                <a:latin typeface="Source Sans Pro"/>
                <a:ea typeface="Source Sans Pro"/>
                <a:cs typeface="Source Sans Pro"/>
                <a:sym typeface="Source Sans Pro"/>
              </a:rPr>
              <a:t>Upgrade your accuracy with our </a:t>
            </a:r>
            <a:r>
              <a:rPr lang="en-US" b="true" sz="3399">
                <a:solidFill>
                  <a:srgbClr val="000000"/>
                </a:solidFill>
                <a:latin typeface="Source Sans Pro Bold"/>
                <a:ea typeface="Source Sans Pro Bold"/>
                <a:cs typeface="Source Sans Pro Bold"/>
                <a:sym typeface="Source Sans Pro Bold"/>
                <a:hlinkClick r:id="rId2" tooltip="https://jamesriverarchery.com/collections/peep-sights-clarifiers-verifiers"/>
              </a:rPr>
              <a:t>top-quality peep sights, clarifiers, and verifiers</a:t>
            </a:r>
            <a:r>
              <a:rPr lang="en-US" sz="3399">
                <a:solidFill>
                  <a:srgbClr val="000000"/>
                </a:solidFill>
                <a:latin typeface="Source Sans Pro"/>
                <a:ea typeface="Source Sans Pro"/>
                <a:cs typeface="Source Sans Pro"/>
                <a:sym typeface="Source Sans Pro"/>
              </a:rPr>
              <a:t>—designed for bowhunters and target archers who demand precision. Whether you're battling low-light conditions or striving for a crystal-clear sight picture, James River Archery offers trusted options from leading brands. Shop now to find the perfect peep sight setup that enhances visibility, sharpens focus, and improves your overall shooting performance.</a:t>
            </a:r>
          </a:p>
        </p:txBody>
      </p:sp>
      <p:sp>
        <p:nvSpPr>
          <p:cNvPr name="Freeform 6" id="6">
            <a:hlinkClick r:id="rId4" tooltip="https://jamesriverarchery.com"/>
          </p:cNvPr>
          <p:cNvSpPr/>
          <p:nvPr/>
        </p:nvSpPr>
        <p:spPr>
          <a:xfrm flipH="false" flipV="false" rot="0">
            <a:off x="6991648" y="305510"/>
            <a:ext cx="4304705" cy="1446381"/>
          </a:xfrm>
          <a:custGeom>
            <a:avLst/>
            <a:gdLst/>
            <a:ahLst/>
            <a:cxnLst/>
            <a:rect r="r" b="b" t="t" l="l"/>
            <a:pathLst>
              <a:path h="1446381" w="4304705">
                <a:moveTo>
                  <a:pt x="0" y="0"/>
                </a:moveTo>
                <a:lnTo>
                  <a:pt x="4304704" y="0"/>
                </a:lnTo>
                <a:lnTo>
                  <a:pt x="4304704" y="1446380"/>
                </a:lnTo>
                <a:lnTo>
                  <a:pt x="0" y="1446380"/>
                </a:lnTo>
                <a:lnTo>
                  <a:pt x="0" y="0"/>
                </a:lnTo>
                <a:close/>
              </a:path>
            </a:pathLst>
          </a:custGeom>
          <a:blipFill>
            <a:blip r:embed="rId3"/>
            <a:stretch>
              <a:fillRect l="0" t="0" r="0" b="0"/>
            </a:stretch>
          </a:blipFill>
        </p:spPr>
      </p:sp>
      <p:sp>
        <p:nvSpPr>
          <p:cNvPr name="TextBox 7" id="7"/>
          <p:cNvSpPr txBox="true"/>
          <p:nvPr/>
        </p:nvSpPr>
        <p:spPr>
          <a:xfrm rot="0">
            <a:off x="6480312" y="8954771"/>
            <a:ext cx="5327376" cy="523872"/>
          </a:xfrm>
          <a:prstGeom prst="rect">
            <a:avLst/>
          </a:prstGeom>
        </p:spPr>
        <p:txBody>
          <a:bodyPr anchor="t" rtlCol="false" tIns="0" lIns="0" bIns="0" rIns="0">
            <a:spAutoFit/>
          </a:bodyPr>
          <a:lstStyle/>
          <a:p>
            <a:pPr algn="ctr">
              <a:lnSpc>
                <a:spcPts val="4200"/>
              </a:lnSpc>
            </a:pPr>
            <a:r>
              <a:rPr lang="en-US" sz="3000">
                <a:solidFill>
                  <a:srgbClr val="000000"/>
                </a:solidFill>
                <a:latin typeface="Glacial Indifference"/>
                <a:ea typeface="Glacial Indifference"/>
                <a:cs typeface="Glacial Indifference"/>
                <a:sym typeface="Glacial Indifference"/>
                <a:hlinkClick r:id="rId5" tooltip="https://jamesriverarchery.com"/>
              </a:rPr>
              <a:t>www.jamesriverarchery.com</a:t>
            </a:r>
          </a:p>
        </p:txBody>
      </p:sp>
      <p:grpSp>
        <p:nvGrpSpPr>
          <p:cNvPr name="Group 8" id="8"/>
          <p:cNvGrpSpPr/>
          <p:nvPr/>
        </p:nvGrpSpPr>
        <p:grpSpPr>
          <a:xfrm rot="0">
            <a:off x="12901308" y="-3029282"/>
            <a:ext cx="12363485" cy="10287000"/>
            <a:chOff x="0" y="0"/>
            <a:chExt cx="21979484" cy="18287962"/>
          </a:xfrm>
        </p:grpSpPr>
        <p:sp>
          <p:nvSpPr>
            <p:cNvPr name="Freeform 9" id="9"/>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8575650" y="1921752"/>
            <a:ext cx="12363485" cy="10287000"/>
            <a:chOff x="0" y="0"/>
            <a:chExt cx="21979484" cy="18287962"/>
          </a:xfrm>
        </p:grpSpPr>
        <p:sp>
          <p:nvSpPr>
            <p:cNvPr name="Freeform 3" id="3"/>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TextBox 4" id="4"/>
          <p:cNvSpPr txBox="true"/>
          <p:nvPr/>
        </p:nvSpPr>
        <p:spPr>
          <a:xfrm rot="0">
            <a:off x="1637796" y="3019721"/>
            <a:ext cx="15621504" cy="865239"/>
          </a:xfrm>
          <a:prstGeom prst="rect">
            <a:avLst/>
          </a:prstGeom>
        </p:spPr>
        <p:txBody>
          <a:bodyPr anchor="t" rtlCol="false" tIns="0" lIns="0" bIns="0" rIns="0">
            <a:spAutoFit/>
          </a:bodyPr>
          <a:lstStyle/>
          <a:p>
            <a:pPr algn="ctr">
              <a:lnSpc>
                <a:spcPts val="6316"/>
              </a:lnSpc>
            </a:pPr>
            <a:r>
              <a:rPr lang="en-US" b="true" sz="6941">
                <a:solidFill>
                  <a:srgbClr val="000000"/>
                </a:solidFill>
                <a:latin typeface="Source Sans Pro Bold"/>
                <a:ea typeface="Source Sans Pro Bold"/>
                <a:cs typeface="Source Sans Pro Bold"/>
                <a:sym typeface="Source Sans Pro Bold"/>
              </a:rPr>
              <a:t>SUPER DEUCE 38 PEEP SIGHTS</a:t>
            </a:r>
          </a:p>
        </p:txBody>
      </p:sp>
      <p:sp>
        <p:nvSpPr>
          <p:cNvPr name="Freeform 5" id="5">
            <a:hlinkClick r:id="rId3" tooltip="https://jamesriverarchery.com"/>
          </p:cNvPr>
          <p:cNvSpPr/>
          <p:nvPr/>
        </p:nvSpPr>
        <p:spPr>
          <a:xfrm flipH="false" flipV="false" rot="0">
            <a:off x="6991648" y="305510"/>
            <a:ext cx="4304705" cy="1446381"/>
          </a:xfrm>
          <a:custGeom>
            <a:avLst/>
            <a:gdLst/>
            <a:ahLst/>
            <a:cxnLst/>
            <a:rect r="r" b="b" t="t" l="l"/>
            <a:pathLst>
              <a:path h="1446381" w="4304705">
                <a:moveTo>
                  <a:pt x="0" y="0"/>
                </a:moveTo>
                <a:lnTo>
                  <a:pt x="4304704" y="0"/>
                </a:lnTo>
                <a:lnTo>
                  <a:pt x="4304704" y="1446380"/>
                </a:lnTo>
                <a:lnTo>
                  <a:pt x="0" y="1446380"/>
                </a:lnTo>
                <a:lnTo>
                  <a:pt x="0" y="0"/>
                </a:lnTo>
                <a:close/>
              </a:path>
            </a:pathLst>
          </a:custGeom>
          <a:blipFill>
            <a:blip r:embed="rId2"/>
            <a:stretch>
              <a:fillRect l="0" t="0" r="0" b="0"/>
            </a:stretch>
          </a:blipFill>
        </p:spPr>
      </p:sp>
      <p:grpSp>
        <p:nvGrpSpPr>
          <p:cNvPr name="Group 6" id="6"/>
          <p:cNvGrpSpPr/>
          <p:nvPr/>
        </p:nvGrpSpPr>
        <p:grpSpPr>
          <a:xfrm rot="0">
            <a:off x="12106257" y="-4268932"/>
            <a:ext cx="12363485" cy="10287000"/>
            <a:chOff x="0" y="0"/>
            <a:chExt cx="21979484" cy="18287962"/>
          </a:xfrm>
        </p:grpSpPr>
        <p:sp>
          <p:nvSpPr>
            <p:cNvPr name="Freeform 7" id="7"/>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Freeform 8" id="8"/>
          <p:cNvSpPr/>
          <p:nvPr/>
        </p:nvSpPr>
        <p:spPr>
          <a:xfrm flipH="false" flipV="false" rot="0">
            <a:off x="51919" y="-18785"/>
            <a:ext cx="3735916" cy="3541350"/>
          </a:xfrm>
          <a:custGeom>
            <a:avLst/>
            <a:gdLst/>
            <a:ahLst/>
            <a:cxnLst/>
            <a:rect r="r" b="b" t="t" l="l"/>
            <a:pathLst>
              <a:path h="3541350" w="3735916">
                <a:moveTo>
                  <a:pt x="0" y="0"/>
                </a:moveTo>
                <a:lnTo>
                  <a:pt x="3735916" y="0"/>
                </a:lnTo>
                <a:lnTo>
                  <a:pt x="3735916" y="3541350"/>
                </a:lnTo>
                <a:lnTo>
                  <a:pt x="0" y="3541350"/>
                </a:lnTo>
                <a:lnTo>
                  <a:pt x="0" y="0"/>
                </a:lnTo>
                <a:close/>
              </a:path>
            </a:pathLst>
          </a:custGeom>
          <a:blipFill>
            <a:blip r:embed="rId4"/>
            <a:stretch>
              <a:fillRect l="-37747" t="-49497" r="-44004" b="-42240"/>
            </a:stretch>
          </a:blipFill>
        </p:spPr>
      </p:sp>
      <p:sp>
        <p:nvSpPr>
          <p:cNvPr name="TextBox 9" id="9"/>
          <p:cNvSpPr txBox="true"/>
          <p:nvPr/>
        </p:nvSpPr>
        <p:spPr>
          <a:xfrm rot="0">
            <a:off x="5364000" y="9210675"/>
            <a:ext cx="7560000" cy="523872"/>
          </a:xfrm>
          <a:prstGeom prst="rect">
            <a:avLst/>
          </a:prstGeom>
        </p:spPr>
        <p:txBody>
          <a:bodyPr anchor="t" rtlCol="false" tIns="0" lIns="0" bIns="0" rIns="0">
            <a:spAutoFit/>
          </a:bodyPr>
          <a:lstStyle/>
          <a:p>
            <a:pPr algn="ctr">
              <a:lnSpc>
                <a:spcPts val="4200"/>
              </a:lnSpc>
            </a:pPr>
            <a:r>
              <a:rPr lang="en-US" sz="3000">
                <a:solidFill>
                  <a:srgbClr val="000000"/>
                </a:solidFill>
                <a:latin typeface="Glacial Indifference"/>
                <a:ea typeface="Glacial Indifference"/>
                <a:cs typeface="Glacial Indifference"/>
                <a:sym typeface="Glacial Indifference"/>
                <a:hlinkClick r:id="rId5" tooltip="https://jamesriverarchery.com"/>
              </a:rPr>
              <a:t>www.jamesriverarchery.com</a:t>
            </a:r>
          </a:p>
        </p:txBody>
      </p:sp>
      <p:sp>
        <p:nvSpPr>
          <p:cNvPr name="TextBox 10" id="10"/>
          <p:cNvSpPr txBox="true"/>
          <p:nvPr/>
        </p:nvSpPr>
        <p:spPr>
          <a:xfrm rot="0">
            <a:off x="984159" y="4402132"/>
            <a:ext cx="15970593" cy="4180837"/>
          </a:xfrm>
          <a:prstGeom prst="rect">
            <a:avLst/>
          </a:prstGeom>
        </p:spPr>
        <p:txBody>
          <a:bodyPr anchor="t" rtlCol="false" tIns="0" lIns="0" bIns="0" rIns="0">
            <a:spAutoFit/>
          </a:bodyPr>
          <a:lstStyle/>
          <a:p>
            <a:pPr algn="ctr">
              <a:lnSpc>
                <a:spcPts val="4760"/>
              </a:lnSpc>
              <a:spcBef>
                <a:spcPct val="0"/>
              </a:spcBef>
            </a:pPr>
            <a:r>
              <a:rPr lang="en-US" sz="3400">
                <a:solidFill>
                  <a:srgbClr val="000000"/>
                </a:solidFill>
                <a:latin typeface="Glacial Indifference"/>
                <a:ea typeface="Glacial Indifference"/>
                <a:cs typeface="Glacial Indifference"/>
                <a:sym typeface="Glacial Indifference"/>
              </a:rPr>
              <a:t>The Super Deuce 38 is a premium, anodized aluminum peep sight designed for ultimate accuracy and safety. Its 38-degree angle mount ensures a perfectly round aperture at full draw, ideal for compound archers. Featuring exclusive Dual Radius Slotting, this peep minimizes string wear and eliminates sharp burrs. The outer groove accepts a safety serving, offering extra protection against peep loss during dry fires and reducing accidental movement. Whether you're hunting or target shooting, the Super Deuce 38 delivers reliable performance and durability shot after shot.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48262" y="3292604"/>
            <a:ext cx="13779030" cy="4771390"/>
          </a:xfrm>
          <a:prstGeom prst="rect">
            <a:avLst/>
          </a:prstGeom>
        </p:spPr>
        <p:txBody>
          <a:bodyPr anchor="t" rtlCol="false" tIns="0" lIns="0" bIns="0" rIns="0">
            <a:spAutoFit/>
          </a:bodyPr>
          <a:lstStyle/>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Increased Accuracy</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Enhanced Target Acquisition</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Improved Confidence</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Better Performance in Challenging Conditions</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Consistency in Shooting</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Reduced Eye Strain</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Customization Options</a:t>
            </a:r>
          </a:p>
          <a:p>
            <a:pPr algn="l" marL="734059" indent="-367030" lvl="1">
              <a:lnSpc>
                <a:spcPts val="4759"/>
              </a:lnSpc>
              <a:buAutoNum type="arabicPeriod" startAt="1"/>
            </a:pPr>
            <a:r>
              <a:rPr lang="en-US" sz="3399">
                <a:solidFill>
                  <a:srgbClr val="000000"/>
                </a:solidFill>
                <a:latin typeface="Source Sans Pro"/>
                <a:ea typeface="Source Sans Pro"/>
                <a:cs typeface="Source Sans Pro"/>
                <a:sym typeface="Source Sans Pro"/>
              </a:rPr>
              <a:t>Enhanced Hunting Experience</a:t>
            </a:r>
          </a:p>
        </p:txBody>
      </p:sp>
      <p:sp>
        <p:nvSpPr>
          <p:cNvPr name="Freeform 3" id="3">
            <a:hlinkClick r:id="rId3" tooltip="https://jamesriverarchery.com"/>
          </p:cNvPr>
          <p:cNvSpPr/>
          <p:nvPr/>
        </p:nvSpPr>
        <p:spPr>
          <a:xfrm flipH="false" flipV="false" rot="0">
            <a:off x="1059295" y="305510"/>
            <a:ext cx="4304705" cy="1446381"/>
          </a:xfrm>
          <a:custGeom>
            <a:avLst/>
            <a:gdLst/>
            <a:ahLst/>
            <a:cxnLst/>
            <a:rect r="r" b="b" t="t" l="l"/>
            <a:pathLst>
              <a:path h="1446381" w="4304705">
                <a:moveTo>
                  <a:pt x="0" y="0"/>
                </a:moveTo>
                <a:lnTo>
                  <a:pt x="4304705" y="0"/>
                </a:lnTo>
                <a:lnTo>
                  <a:pt x="4304705" y="1446380"/>
                </a:lnTo>
                <a:lnTo>
                  <a:pt x="0" y="1446380"/>
                </a:lnTo>
                <a:lnTo>
                  <a:pt x="0" y="0"/>
                </a:lnTo>
                <a:close/>
              </a:path>
            </a:pathLst>
          </a:custGeom>
          <a:blipFill>
            <a:blip r:embed="rId2"/>
            <a:stretch>
              <a:fillRect l="0" t="0" r="0" b="0"/>
            </a:stretch>
          </a:blipFill>
        </p:spPr>
      </p:sp>
      <p:grpSp>
        <p:nvGrpSpPr>
          <p:cNvPr name="Group 4" id="4"/>
          <p:cNvGrpSpPr/>
          <p:nvPr/>
        </p:nvGrpSpPr>
        <p:grpSpPr>
          <a:xfrm rot="0">
            <a:off x="11077557" y="-3391610"/>
            <a:ext cx="12363485" cy="10287000"/>
            <a:chOff x="0" y="0"/>
            <a:chExt cx="21979484" cy="18287962"/>
          </a:xfrm>
        </p:grpSpPr>
        <p:sp>
          <p:nvSpPr>
            <p:cNvPr name="Freeform 5" id="5"/>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Freeform 6" id="6">
            <a:hlinkClick r:id="rId5" tooltip="https://jamesriverarchery.com/collections/peep-sights-clarifiers-verifiers/products/insight-standard-peep-kit"/>
          </p:cNvPr>
          <p:cNvSpPr/>
          <p:nvPr/>
        </p:nvSpPr>
        <p:spPr>
          <a:xfrm flipH="false" flipV="false" rot="0">
            <a:off x="7570295" y="-464051"/>
            <a:ext cx="10717705" cy="11480754"/>
          </a:xfrm>
          <a:custGeom>
            <a:avLst/>
            <a:gdLst/>
            <a:ahLst/>
            <a:cxnLst/>
            <a:rect r="r" b="b" t="t" l="l"/>
            <a:pathLst>
              <a:path h="11480754" w="10717705">
                <a:moveTo>
                  <a:pt x="0" y="0"/>
                </a:moveTo>
                <a:lnTo>
                  <a:pt x="10717705" y="0"/>
                </a:lnTo>
                <a:lnTo>
                  <a:pt x="10717705" y="11480753"/>
                </a:lnTo>
                <a:lnTo>
                  <a:pt x="0" y="11480753"/>
                </a:lnTo>
                <a:lnTo>
                  <a:pt x="0" y="0"/>
                </a:lnTo>
                <a:close/>
              </a:path>
            </a:pathLst>
          </a:custGeom>
          <a:blipFill>
            <a:blip r:embed="rId4"/>
            <a:stretch>
              <a:fillRect l="-3559" t="0" r="-3559" b="0"/>
            </a:stretch>
          </a:blipFill>
        </p:spPr>
      </p:sp>
      <p:sp>
        <p:nvSpPr>
          <p:cNvPr name="TextBox 7" id="7"/>
          <p:cNvSpPr txBox="true"/>
          <p:nvPr/>
        </p:nvSpPr>
        <p:spPr>
          <a:xfrm rot="0">
            <a:off x="855536" y="2213453"/>
            <a:ext cx="4335300" cy="865239"/>
          </a:xfrm>
          <a:prstGeom prst="rect">
            <a:avLst/>
          </a:prstGeom>
        </p:spPr>
        <p:txBody>
          <a:bodyPr anchor="t" rtlCol="false" tIns="0" lIns="0" bIns="0" rIns="0">
            <a:spAutoFit/>
          </a:bodyPr>
          <a:lstStyle/>
          <a:p>
            <a:pPr algn="l">
              <a:lnSpc>
                <a:spcPts val="6316"/>
              </a:lnSpc>
            </a:pPr>
            <a:r>
              <a:rPr lang="en-US" b="true" sz="6941">
                <a:solidFill>
                  <a:srgbClr val="000000"/>
                </a:solidFill>
                <a:latin typeface="Source Sans Pro Bold"/>
                <a:ea typeface="Source Sans Pro Bold"/>
                <a:cs typeface="Source Sans Pro Bold"/>
                <a:sym typeface="Source Sans Pro Bold"/>
              </a:rPr>
              <a:t>BENEFITS</a:t>
            </a:r>
          </a:p>
        </p:txBody>
      </p:sp>
      <p:sp>
        <p:nvSpPr>
          <p:cNvPr name="TextBox 8" id="8"/>
          <p:cNvSpPr txBox="true"/>
          <p:nvPr/>
        </p:nvSpPr>
        <p:spPr>
          <a:xfrm rot="0">
            <a:off x="1059295" y="8963026"/>
            <a:ext cx="7560000" cy="523872"/>
          </a:xfrm>
          <a:prstGeom prst="rect">
            <a:avLst/>
          </a:prstGeom>
        </p:spPr>
        <p:txBody>
          <a:bodyPr anchor="t" rtlCol="false" tIns="0" lIns="0" bIns="0" rIns="0">
            <a:spAutoFit/>
          </a:bodyPr>
          <a:lstStyle/>
          <a:p>
            <a:pPr algn="l">
              <a:lnSpc>
                <a:spcPts val="4200"/>
              </a:lnSpc>
            </a:pPr>
            <a:r>
              <a:rPr lang="en-US" sz="3000">
                <a:solidFill>
                  <a:srgbClr val="000000"/>
                </a:solidFill>
                <a:latin typeface="Glacial Indifference"/>
                <a:ea typeface="Glacial Indifference"/>
                <a:cs typeface="Glacial Indifference"/>
                <a:sym typeface="Glacial Indifference"/>
                <a:hlinkClick r:id="rId6" tooltip="https://jamesriverarchery.com"/>
              </a:rPr>
              <a:t>www.jamesriverarchery.com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7699557" y="2233233"/>
            <a:ext cx="12363485" cy="10287000"/>
            <a:chOff x="0" y="0"/>
            <a:chExt cx="21979484" cy="18287962"/>
          </a:xfrm>
        </p:grpSpPr>
        <p:sp>
          <p:nvSpPr>
            <p:cNvPr name="Freeform 3" id="3"/>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TextBox 4" id="4"/>
          <p:cNvSpPr txBox="true"/>
          <p:nvPr/>
        </p:nvSpPr>
        <p:spPr>
          <a:xfrm rot="0">
            <a:off x="1333248" y="2684853"/>
            <a:ext cx="15621504" cy="865239"/>
          </a:xfrm>
          <a:prstGeom prst="rect">
            <a:avLst/>
          </a:prstGeom>
        </p:spPr>
        <p:txBody>
          <a:bodyPr anchor="t" rtlCol="false" tIns="0" lIns="0" bIns="0" rIns="0">
            <a:spAutoFit/>
          </a:bodyPr>
          <a:lstStyle/>
          <a:p>
            <a:pPr algn="ctr">
              <a:lnSpc>
                <a:spcPts val="6316"/>
              </a:lnSpc>
            </a:pPr>
            <a:r>
              <a:rPr lang="en-US" b="true" sz="6941">
                <a:solidFill>
                  <a:srgbClr val="000000"/>
                </a:solidFill>
                <a:latin typeface="Source Sans Pro Bold"/>
                <a:ea typeface="Source Sans Pro Bold"/>
                <a:cs typeface="Source Sans Pro Bold"/>
                <a:sym typeface="Source Sans Pro Bold"/>
              </a:rPr>
              <a:t>CONCLUSION</a:t>
            </a:r>
          </a:p>
        </p:txBody>
      </p:sp>
      <p:sp>
        <p:nvSpPr>
          <p:cNvPr name="TextBox 5" id="5"/>
          <p:cNvSpPr txBox="true"/>
          <p:nvPr/>
        </p:nvSpPr>
        <p:spPr>
          <a:xfrm rot="0">
            <a:off x="2254485" y="3805492"/>
            <a:ext cx="13779030" cy="3571240"/>
          </a:xfrm>
          <a:prstGeom prst="rect">
            <a:avLst/>
          </a:prstGeom>
        </p:spPr>
        <p:txBody>
          <a:bodyPr anchor="t" rtlCol="false" tIns="0" lIns="0" bIns="0" rIns="0">
            <a:spAutoFit/>
          </a:bodyPr>
          <a:lstStyle/>
          <a:p>
            <a:pPr algn="ctr">
              <a:lnSpc>
                <a:spcPts val="4759"/>
              </a:lnSpc>
            </a:pPr>
            <a:r>
              <a:rPr lang="en-US" sz="3399">
                <a:solidFill>
                  <a:srgbClr val="000000"/>
                </a:solidFill>
                <a:latin typeface="Source Sans Pro"/>
                <a:ea typeface="Source Sans Pro"/>
                <a:cs typeface="Source Sans Pro"/>
                <a:sym typeface="Source Sans Pro"/>
              </a:rPr>
              <a:t>Peep sights, clarifiers, and verifiers are essential accessories for archers looking to enhance their precision aiming skills. By choosing the right equipment and practicing regularly, archers can improve their accuracy and enjoy a more rewarding hunting experience. James River Archery offers a wide selection of high-quality accessories to help archers achieve their goals and maximize their potential in the field.</a:t>
            </a:r>
          </a:p>
        </p:txBody>
      </p:sp>
      <p:sp>
        <p:nvSpPr>
          <p:cNvPr name="Freeform 6" id="6">
            <a:hlinkClick r:id="rId3" tooltip="https://jamesriverarchery.com"/>
          </p:cNvPr>
          <p:cNvSpPr/>
          <p:nvPr/>
        </p:nvSpPr>
        <p:spPr>
          <a:xfrm flipH="false" flipV="false" rot="0">
            <a:off x="6991648" y="305510"/>
            <a:ext cx="4304705" cy="1446381"/>
          </a:xfrm>
          <a:custGeom>
            <a:avLst/>
            <a:gdLst/>
            <a:ahLst/>
            <a:cxnLst/>
            <a:rect r="r" b="b" t="t" l="l"/>
            <a:pathLst>
              <a:path h="1446381" w="4304705">
                <a:moveTo>
                  <a:pt x="0" y="0"/>
                </a:moveTo>
                <a:lnTo>
                  <a:pt x="4304704" y="0"/>
                </a:lnTo>
                <a:lnTo>
                  <a:pt x="4304704" y="1446380"/>
                </a:lnTo>
                <a:lnTo>
                  <a:pt x="0" y="1446380"/>
                </a:lnTo>
                <a:lnTo>
                  <a:pt x="0" y="0"/>
                </a:lnTo>
                <a:close/>
              </a:path>
            </a:pathLst>
          </a:custGeom>
          <a:blipFill>
            <a:blip r:embed="rId2"/>
            <a:stretch>
              <a:fillRect l="0" t="0" r="0" b="0"/>
            </a:stretch>
          </a:blipFill>
        </p:spPr>
      </p:sp>
      <p:sp>
        <p:nvSpPr>
          <p:cNvPr name="TextBox 7" id="7"/>
          <p:cNvSpPr txBox="true"/>
          <p:nvPr/>
        </p:nvSpPr>
        <p:spPr>
          <a:xfrm rot="0">
            <a:off x="5364000" y="8760463"/>
            <a:ext cx="7560000" cy="497837"/>
          </a:xfrm>
          <a:prstGeom prst="rect">
            <a:avLst/>
          </a:prstGeom>
        </p:spPr>
        <p:txBody>
          <a:bodyPr anchor="t" rtlCol="false" tIns="0" lIns="0" bIns="0" rIns="0">
            <a:spAutoFit/>
          </a:bodyPr>
          <a:lstStyle/>
          <a:p>
            <a:pPr algn="ctr">
              <a:lnSpc>
                <a:spcPts val="4060"/>
              </a:lnSpc>
            </a:pPr>
            <a:r>
              <a:rPr lang="en-US" sz="2900">
                <a:solidFill>
                  <a:srgbClr val="000000"/>
                </a:solidFill>
                <a:latin typeface="Glacial Indifference"/>
                <a:ea typeface="Glacial Indifference"/>
                <a:cs typeface="Glacial Indifference"/>
                <a:sym typeface="Glacial Indifference"/>
                <a:hlinkClick r:id="rId4" tooltip="https://jamesriverarchery.com"/>
              </a:rPr>
              <a:t>www.jamesriverarchery.com</a:t>
            </a:r>
          </a:p>
        </p:txBody>
      </p:sp>
      <p:grpSp>
        <p:nvGrpSpPr>
          <p:cNvPr name="Group 8" id="8"/>
          <p:cNvGrpSpPr/>
          <p:nvPr/>
        </p:nvGrpSpPr>
        <p:grpSpPr>
          <a:xfrm rot="0">
            <a:off x="11557995" y="-4324225"/>
            <a:ext cx="12363485" cy="10287000"/>
            <a:chOff x="0" y="0"/>
            <a:chExt cx="21979484" cy="18287962"/>
          </a:xfrm>
        </p:grpSpPr>
        <p:sp>
          <p:nvSpPr>
            <p:cNvPr name="Freeform 9" id="9"/>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6645773" y="2531126"/>
            <a:ext cx="12363485" cy="11762262"/>
            <a:chOff x="0" y="0"/>
            <a:chExt cx="21979484" cy="20910645"/>
          </a:xfrm>
        </p:grpSpPr>
        <p:sp>
          <p:nvSpPr>
            <p:cNvPr name="Freeform 3" id="3"/>
            <p:cNvSpPr/>
            <p:nvPr/>
          </p:nvSpPr>
          <p:spPr>
            <a:xfrm flipH="true" flipV="true" rot="0">
              <a:off x="0" y="0"/>
              <a:ext cx="21979382" cy="20910810"/>
            </a:xfrm>
            <a:custGeom>
              <a:avLst/>
              <a:gdLst/>
              <a:ahLst/>
              <a:cxnLst/>
              <a:rect r="r" b="b" t="t" l="l"/>
              <a:pathLst>
                <a:path h="20910810" w="21979382">
                  <a:moveTo>
                    <a:pt x="21979382" y="20910810"/>
                  </a:moveTo>
                  <a:cubicBezTo>
                    <a:pt x="21878163" y="19225177"/>
                    <a:pt x="21094192" y="17733257"/>
                    <a:pt x="20084288" y="16577651"/>
                  </a:cubicBezTo>
                  <a:cubicBezTo>
                    <a:pt x="19016726" y="15356409"/>
                    <a:pt x="17700498" y="14450134"/>
                    <a:pt x="16442182" y="13478804"/>
                  </a:cubicBezTo>
                  <a:cubicBezTo>
                    <a:pt x="15183993" y="12507182"/>
                    <a:pt x="13952093" y="11435074"/>
                    <a:pt x="13135102" y="9978151"/>
                  </a:cubicBezTo>
                  <a:cubicBezTo>
                    <a:pt x="11459718" y="6990246"/>
                    <a:pt x="11697081" y="2702537"/>
                    <a:pt x="9578594" y="120648"/>
                  </a:cubicBezTo>
                  <a:cubicBezTo>
                    <a:pt x="9545066" y="79843"/>
                    <a:pt x="9510776" y="39474"/>
                    <a:pt x="9475470" y="0"/>
                  </a:cubicBezTo>
                  <a:lnTo>
                    <a:pt x="0" y="0"/>
                  </a:lnTo>
                  <a:lnTo>
                    <a:pt x="0" y="20910810"/>
                  </a:lnTo>
                  <a:close/>
                </a:path>
              </a:pathLst>
            </a:custGeom>
            <a:solidFill>
              <a:srgbClr val="878787"/>
            </a:solidFill>
            <a:ln w="12700">
              <a:solidFill>
                <a:srgbClr val="000000"/>
              </a:solidFill>
            </a:ln>
          </p:spPr>
        </p:sp>
      </p:grpSp>
      <p:grpSp>
        <p:nvGrpSpPr>
          <p:cNvPr name="Group 4" id="4"/>
          <p:cNvGrpSpPr/>
          <p:nvPr/>
        </p:nvGrpSpPr>
        <p:grpSpPr>
          <a:xfrm rot="0">
            <a:off x="8755308" y="1260929"/>
            <a:ext cx="8279248" cy="7765143"/>
            <a:chOff x="0" y="0"/>
            <a:chExt cx="11038997" cy="10353524"/>
          </a:xfrm>
        </p:grpSpPr>
        <p:pic>
          <p:nvPicPr>
            <p:cNvPr name="Picture 5" id="5"/>
            <p:cNvPicPr>
              <a:picLocks noChangeAspect="true"/>
            </p:cNvPicPr>
            <p:nvPr/>
          </p:nvPicPr>
          <p:blipFill>
            <a:blip r:embed="rId2"/>
            <a:srcRect l="419" t="0" r="39678" b="0"/>
            <a:stretch>
              <a:fillRect/>
            </a:stretch>
          </p:blipFill>
          <p:spPr>
            <a:xfrm flipH="false" flipV="false">
              <a:off x="0" y="0"/>
              <a:ext cx="11038997" cy="10353524"/>
            </a:xfrm>
            <a:prstGeom prst="rect">
              <a:avLst/>
            </a:prstGeom>
          </p:spPr>
        </p:pic>
      </p:grpSp>
      <p:grpSp>
        <p:nvGrpSpPr>
          <p:cNvPr name="Group 6" id="6"/>
          <p:cNvGrpSpPr/>
          <p:nvPr/>
        </p:nvGrpSpPr>
        <p:grpSpPr>
          <a:xfrm rot="0">
            <a:off x="12106257" y="-4621612"/>
            <a:ext cx="12363485" cy="10287000"/>
            <a:chOff x="0" y="0"/>
            <a:chExt cx="21979484" cy="18287962"/>
          </a:xfrm>
        </p:grpSpPr>
        <p:sp>
          <p:nvSpPr>
            <p:cNvPr name="Freeform 7" id="7"/>
            <p:cNvSpPr/>
            <p:nvPr/>
          </p:nvSpPr>
          <p:spPr>
            <a:xfrm flipH="true" flipV="true" rot="0">
              <a:off x="0" y="0"/>
              <a:ext cx="21979382" cy="18288127"/>
            </a:xfrm>
            <a:custGeom>
              <a:avLst/>
              <a:gdLst/>
              <a:ahLst/>
              <a:cxnLst/>
              <a:rect r="r" b="b" t="t" l="l"/>
              <a:pathLst>
                <a:path h="18288127" w="21979382">
                  <a:moveTo>
                    <a:pt x="21979382" y="18288127"/>
                  </a:moveTo>
                  <a:cubicBezTo>
                    <a:pt x="21878163" y="16813911"/>
                    <a:pt x="21094192" y="15509113"/>
                    <a:pt x="20084288" y="14498447"/>
                  </a:cubicBezTo>
                  <a:cubicBezTo>
                    <a:pt x="19016726" y="13430377"/>
                    <a:pt x="17700498" y="12637770"/>
                    <a:pt x="16442182" y="11788267"/>
                  </a:cubicBezTo>
                  <a:cubicBezTo>
                    <a:pt x="15183993" y="10938510"/>
                    <a:pt x="13952093" y="10000869"/>
                    <a:pt x="13135102" y="8726678"/>
                  </a:cubicBezTo>
                  <a:cubicBezTo>
                    <a:pt x="11459718" y="6113526"/>
                    <a:pt x="11697081" y="2363597"/>
                    <a:pt x="9578594" y="105536"/>
                  </a:cubicBezTo>
                  <a:cubicBezTo>
                    <a:pt x="9545066" y="69850"/>
                    <a:pt x="9510776" y="34544"/>
                    <a:pt x="9475470" y="0"/>
                  </a:cubicBezTo>
                  <a:lnTo>
                    <a:pt x="0" y="0"/>
                  </a:lnTo>
                  <a:lnTo>
                    <a:pt x="0" y="18288127"/>
                  </a:lnTo>
                  <a:close/>
                </a:path>
              </a:pathLst>
            </a:custGeom>
            <a:solidFill>
              <a:srgbClr val="878787"/>
            </a:solidFill>
            <a:ln w="12700">
              <a:solidFill>
                <a:srgbClr val="000000"/>
              </a:solidFill>
            </a:ln>
          </p:spPr>
        </p:sp>
      </p:grpSp>
      <p:sp>
        <p:nvSpPr>
          <p:cNvPr name="Freeform 8" id="8">
            <a:hlinkClick r:id="rId4" tooltip="https://jamesriverarchery.com"/>
          </p:cNvPr>
          <p:cNvSpPr/>
          <p:nvPr/>
        </p:nvSpPr>
        <p:spPr>
          <a:xfrm flipH="false" flipV="false" rot="0">
            <a:off x="1028700" y="455789"/>
            <a:ext cx="4390662" cy="1475262"/>
          </a:xfrm>
          <a:custGeom>
            <a:avLst/>
            <a:gdLst/>
            <a:ahLst/>
            <a:cxnLst/>
            <a:rect r="r" b="b" t="t" l="l"/>
            <a:pathLst>
              <a:path h="1475262" w="4390662">
                <a:moveTo>
                  <a:pt x="0" y="0"/>
                </a:moveTo>
                <a:lnTo>
                  <a:pt x="4390662" y="0"/>
                </a:lnTo>
                <a:lnTo>
                  <a:pt x="4390662" y="1475262"/>
                </a:lnTo>
                <a:lnTo>
                  <a:pt x="0" y="1475262"/>
                </a:lnTo>
                <a:lnTo>
                  <a:pt x="0" y="0"/>
                </a:lnTo>
                <a:close/>
              </a:path>
            </a:pathLst>
          </a:custGeom>
          <a:blipFill>
            <a:blip r:embed="rId3"/>
            <a:stretch>
              <a:fillRect l="0" t="0" r="0" b="0"/>
            </a:stretch>
          </a:blipFill>
        </p:spPr>
      </p:sp>
      <p:grpSp>
        <p:nvGrpSpPr>
          <p:cNvPr name="Group 9" id="9"/>
          <p:cNvGrpSpPr/>
          <p:nvPr/>
        </p:nvGrpSpPr>
        <p:grpSpPr>
          <a:xfrm rot="0">
            <a:off x="1028700" y="7331096"/>
            <a:ext cx="4183821" cy="921979"/>
            <a:chOff x="0" y="0"/>
            <a:chExt cx="5578428" cy="1229305"/>
          </a:xfrm>
        </p:grpSpPr>
        <p:sp>
          <p:nvSpPr>
            <p:cNvPr name="Freeform 10" id="10">
              <a:hlinkClick r:id="rId7" tooltip="https://www.instagram.com/james_river_archery/"/>
            </p:cNvPr>
            <p:cNvSpPr/>
            <p:nvPr/>
          </p:nvSpPr>
          <p:spPr>
            <a:xfrm flipH="false" flipV="false" rot="0">
              <a:off x="0" y="392"/>
              <a:ext cx="1228913" cy="1228913"/>
            </a:xfrm>
            <a:custGeom>
              <a:avLst/>
              <a:gdLst/>
              <a:ahLst/>
              <a:cxnLst/>
              <a:rect r="r" b="b" t="t" l="l"/>
              <a:pathLst>
                <a:path h="1228913" w="1228913">
                  <a:moveTo>
                    <a:pt x="0" y="0"/>
                  </a:moveTo>
                  <a:lnTo>
                    <a:pt x="1228913" y="0"/>
                  </a:lnTo>
                  <a:lnTo>
                    <a:pt x="1228913" y="1228913"/>
                  </a:lnTo>
                  <a:lnTo>
                    <a:pt x="0" y="12289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a:hlinkClick r:id="rId10" tooltip="https://www.facebook.com/JamesRiverArchery/"/>
            </p:cNvPr>
            <p:cNvSpPr/>
            <p:nvPr/>
          </p:nvSpPr>
          <p:spPr>
            <a:xfrm flipH="false" flipV="false" rot="0">
              <a:off x="2247215" y="0"/>
              <a:ext cx="1233398" cy="1228913"/>
            </a:xfrm>
            <a:custGeom>
              <a:avLst/>
              <a:gdLst/>
              <a:ahLst/>
              <a:cxnLst/>
              <a:rect r="r" b="b" t="t" l="l"/>
              <a:pathLst>
                <a:path h="1228913" w="1233398">
                  <a:moveTo>
                    <a:pt x="0" y="0"/>
                  </a:moveTo>
                  <a:lnTo>
                    <a:pt x="1233398" y="0"/>
                  </a:lnTo>
                  <a:lnTo>
                    <a:pt x="1233398" y="1228913"/>
                  </a:lnTo>
                  <a:lnTo>
                    <a:pt x="0" y="12289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a:hlinkClick r:id="rId13" tooltip="https://www.youtube.com/channel/UCZ9E4afIxvhHSaNSieEmobw"/>
            </p:cNvPr>
            <p:cNvSpPr/>
            <p:nvPr/>
          </p:nvSpPr>
          <p:spPr>
            <a:xfrm flipH="false" flipV="false" rot="0">
              <a:off x="4349515" y="392"/>
              <a:ext cx="1228913" cy="1228913"/>
            </a:xfrm>
            <a:custGeom>
              <a:avLst/>
              <a:gdLst/>
              <a:ahLst/>
              <a:cxnLst/>
              <a:rect r="r" b="b" t="t" l="l"/>
              <a:pathLst>
                <a:path h="1228913" w="1228913">
                  <a:moveTo>
                    <a:pt x="0" y="0"/>
                  </a:moveTo>
                  <a:lnTo>
                    <a:pt x="1228913" y="0"/>
                  </a:lnTo>
                  <a:lnTo>
                    <a:pt x="1228913" y="1228913"/>
                  </a:lnTo>
                  <a:lnTo>
                    <a:pt x="0" y="122891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sp>
        <p:nvSpPr>
          <p:cNvPr name="TextBox 13" id="13"/>
          <p:cNvSpPr txBox="true"/>
          <p:nvPr/>
        </p:nvSpPr>
        <p:spPr>
          <a:xfrm rot="0">
            <a:off x="1028700" y="2435876"/>
            <a:ext cx="4689013" cy="906450"/>
          </a:xfrm>
          <a:prstGeom prst="rect">
            <a:avLst/>
          </a:prstGeom>
        </p:spPr>
        <p:txBody>
          <a:bodyPr anchor="t" rtlCol="false" tIns="0" lIns="0" bIns="0" rIns="0">
            <a:spAutoFit/>
          </a:bodyPr>
          <a:lstStyle/>
          <a:p>
            <a:pPr algn="ctr">
              <a:lnSpc>
                <a:spcPts val="7483"/>
              </a:lnSpc>
              <a:spcBef>
                <a:spcPct val="0"/>
              </a:spcBef>
            </a:pPr>
            <a:r>
              <a:rPr lang="en-US" b="true" sz="5345">
                <a:solidFill>
                  <a:srgbClr val="2D2C2D"/>
                </a:solidFill>
                <a:latin typeface="Montserrat Ultra-Bold"/>
                <a:ea typeface="Montserrat Ultra-Bold"/>
                <a:cs typeface="Montserrat Ultra-Bold"/>
                <a:sym typeface="Montserrat Ultra-Bold"/>
                <a:hlinkClick r:id="rId14" tooltip="https://jamesriverarchery.com/pages/contact-us"/>
              </a:rPr>
              <a:t>CONTACT US</a:t>
            </a:r>
          </a:p>
        </p:txBody>
      </p:sp>
      <p:sp>
        <p:nvSpPr>
          <p:cNvPr name="TextBox 14" id="14"/>
          <p:cNvSpPr txBox="true"/>
          <p:nvPr/>
        </p:nvSpPr>
        <p:spPr>
          <a:xfrm rot="0">
            <a:off x="1028700" y="3439769"/>
            <a:ext cx="7952925" cy="3293031"/>
          </a:xfrm>
          <a:prstGeom prst="rect">
            <a:avLst/>
          </a:prstGeom>
        </p:spPr>
        <p:txBody>
          <a:bodyPr anchor="t" rtlCol="false" tIns="0" lIns="0" bIns="0" rIns="0">
            <a:spAutoFit/>
          </a:bodyPr>
          <a:lstStyle/>
          <a:p>
            <a:pPr algn="l">
              <a:lnSpc>
                <a:spcPts val="5245"/>
              </a:lnSpc>
            </a:pPr>
            <a:r>
              <a:rPr lang="en-US" sz="3746">
                <a:solidFill>
                  <a:srgbClr val="230F0F"/>
                </a:solidFill>
                <a:latin typeface="Source Sans Pro"/>
                <a:ea typeface="Source Sans Pro"/>
                <a:cs typeface="Source Sans Pro"/>
                <a:sym typeface="Source Sans Pro"/>
              </a:rPr>
              <a:t>2734 South Campbell Ave Springfield, Mo. 65807</a:t>
            </a:r>
          </a:p>
          <a:p>
            <a:pPr algn="l">
              <a:lnSpc>
                <a:spcPts val="5245"/>
              </a:lnSpc>
            </a:pPr>
          </a:p>
          <a:p>
            <a:pPr algn="l">
              <a:lnSpc>
                <a:spcPts val="5245"/>
              </a:lnSpc>
            </a:pPr>
            <a:r>
              <a:rPr lang="en-US" sz="3746">
                <a:solidFill>
                  <a:srgbClr val="230F0F"/>
                </a:solidFill>
                <a:latin typeface="Source Sans Pro"/>
                <a:ea typeface="Source Sans Pro"/>
                <a:cs typeface="Source Sans Pro"/>
                <a:sym typeface="Source Sans Pro"/>
              </a:rPr>
              <a:t>Tues - Sat, </a:t>
            </a:r>
          </a:p>
          <a:p>
            <a:pPr algn="l">
              <a:lnSpc>
                <a:spcPts val="5245"/>
              </a:lnSpc>
              <a:spcBef>
                <a:spcPct val="0"/>
              </a:spcBef>
            </a:pPr>
            <a:r>
              <a:rPr lang="en-US" sz="3746">
                <a:solidFill>
                  <a:srgbClr val="230F0F"/>
                </a:solidFill>
                <a:latin typeface="Source Sans Pro"/>
                <a:ea typeface="Source Sans Pro"/>
                <a:cs typeface="Source Sans Pro"/>
                <a:sym typeface="Source Sans Pro"/>
              </a:rPr>
              <a:t>10:00am - 7:00pm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DAGBPEaXiGg</dc:identifier>
  <dcterms:modified xsi:type="dcterms:W3CDTF">2011-08-01T06:04:30Z</dcterms:modified>
  <cp:revision>1</cp:revision>
  <dc:title>Archery Peep Sights</dc:title>
</cp:coreProperties>
</file>