
<file path=[Content_Types].xml><?xml version="1.0" encoding="utf-8"?>
<Types xmlns="http://schemas.openxmlformats.org/package/2006/content-types">
  <Default ContentType="application/x-fontdata" Extension="fntdata"/>
  <Default ContentType="image/jpeg" Extension="jpe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Lst>
  <p:sldSz cx="18288000" cy="10287000"/>
  <p:notesSz cx="6858000" cy="9144000"/>
  <p:embeddedFontLst>
    <p:embeddedFont>
      <p:font typeface="Poppins Bold" charset="1" panose="00000800000000000000"/>
      <p:regular r:id="rId10"/>
    </p:embeddedFont>
    <p:embeddedFont>
      <p:font typeface="Poppins" charset="1" panose="00000500000000000000"/>
      <p:regular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jpeg" Type="http://schemas.openxmlformats.org/officeDocument/2006/relationships/image"/><Relationship Id="rId4" Target="https://srmu.ac.in/engineering" TargetMode="External" Type="http://schemas.openxmlformats.org/officeDocument/2006/relationships/hyperlink"/></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2.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 Id="rId3" Target="../media/image4.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 Id="rId3" Target="../media/image5.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0">
            <a:off x="5840950" y="8313867"/>
            <a:ext cx="6157467" cy="781996"/>
            <a:chOff x="0" y="0"/>
            <a:chExt cx="2143011" cy="272162"/>
          </a:xfrm>
        </p:grpSpPr>
        <p:sp>
          <p:nvSpPr>
            <p:cNvPr name="Freeform 3" id="3"/>
            <p:cNvSpPr/>
            <p:nvPr/>
          </p:nvSpPr>
          <p:spPr>
            <a:xfrm flipH="false" flipV="false" rot="0">
              <a:off x="0" y="0"/>
              <a:ext cx="2143011" cy="272162"/>
            </a:xfrm>
            <a:custGeom>
              <a:avLst/>
              <a:gdLst/>
              <a:ahLst/>
              <a:cxnLst/>
              <a:rect r="r" b="b" t="t" l="l"/>
              <a:pathLst>
                <a:path h="272162" w="2143011">
                  <a:moveTo>
                    <a:pt x="0" y="0"/>
                  </a:moveTo>
                  <a:lnTo>
                    <a:pt x="2143011" y="0"/>
                  </a:lnTo>
                  <a:lnTo>
                    <a:pt x="2143011" y="272162"/>
                  </a:lnTo>
                  <a:lnTo>
                    <a:pt x="0" y="272162"/>
                  </a:lnTo>
                  <a:close/>
                </a:path>
              </a:pathLst>
            </a:custGeom>
            <a:solidFill>
              <a:srgbClr val="D9D9D9"/>
            </a:solidFill>
          </p:spPr>
        </p:sp>
        <p:sp>
          <p:nvSpPr>
            <p:cNvPr name="TextBox 4" id="4"/>
            <p:cNvSpPr txBox="true"/>
            <p:nvPr/>
          </p:nvSpPr>
          <p:spPr>
            <a:xfrm>
              <a:off x="0" y="-38100"/>
              <a:ext cx="2143011" cy="310262"/>
            </a:xfrm>
            <a:prstGeom prst="rect">
              <a:avLst/>
            </a:prstGeom>
          </p:spPr>
          <p:txBody>
            <a:bodyPr anchor="ctr" rtlCol="false" tIns="50800" lIns="50800" bIns="50800" rIns="50800"/>
            <a:lstStyle/>
            <a:p>
              <a:pPr algn="ctr">
                <a:lnSpc>
                  <a:spcPts val="2659"/>
                </a:lnSpc>
              </a:pPr>
            </a:p>
            <a:p>
              <a:pPr algn="ctr">
                <a:lnSpc>
                  <a:spcPts val="2659"/>
                </a:lnSpc>
              </a:pPr>
            </a:p>
          </p:txBody>
        </p:sp>
      </p:grpSp>
      <p:sp>
        <p:nvSpPr>
          <p:cNvPr name="Freeform 5" id="5"/>
          <p:cNvSpPr/>
          <p:nvPr/>
        </p:nvSpPr>
        <p:spPr>
          <a:xfrm flipH="false" flipV="false" rot="0">
            <a:off x="0" y="0"/>
            <a:ext cx="23756826" cy="8784679"/>
          </a:xfrm>
          <a:custGeom>
            <a:avLst/>
            <a:gdLst/>
            <a:ahLst/>
            <a:cxnLst/>
            <a:rect r="r" b="b" t="t" l="l"/>
            <a:pathLst>
              <a:path h="8784679" w="23756826">
                <a:moveTo>
                  <a:pt x="0" y="0"/>
                </a:moveTo>
                <a:lnTo>
                  <a:pt x="23756826" y="0"/>
                </a:lnTo>
                <a:lnTo>
                  <a:pt x="23756826" y="8784679"/>
                </a:lnTo>
                <a:lnTo>
                  <a:pt x="0" y="8784679"/>
                </a:lnTo>
                <a:lnTo>
                  <a:pt x="0" y="0"/>
                </a:lnTo>
                <a:close/>
              </a:path>
            </a:pathLst>
          </a:custGeom>
          <a:blipFill>
            <a:blip r:embed="rId2"/>
            <a:stretch>
              <a:fillRect l="-4784" t="0" r="-31784" b="-11721"/>
            </a:stretch>
          </a:blipFill>
        </p:spPr>
      </p:sp>
      <p:sp>
        <p:nvSpPr>
          <p:cNvPr name="Freeform 6" id="6"/>
          <p:cNvSpPr/>
          <p:nvPr/>
        </p:nvSpPr>
        <p:spPr>
          <a:xfrm flipH="false" flipV="false" rot="0">
            <a:off x="712304" y="530294"/>
            <a:ext cx="632792" cy="632792"/>
          </a:xfrm>
          <a:custGeom>
            <a:avLst/>
            <a:gdLst/>
            <a:ahLst/>
            <a:cxnLst/>
            <a:rect r="r" b="b" t="t" l="l"/>
            <a:pathLst>
              <a:path h="632792" w="632792">
                <a:moveTo>
                  <a:pt x="0" y="0"/>
                </a:moveTo>
                <a:lnTo>
                  <a:pt x="632792" y="0"/>
                </a:lnTo>
                <a:lnTo>
                  <a:pt x="632792" y="632792"/>
                </a:lnTo>
                <a:lnTo>
                  <a:pt x="0" y="632792"/>
                </a:lnTo>
                <a:lnTo>
                  <a:pt x="0" y="0"/>
                </a:lnTo>
                <a:close/>
              </a:path>
            </a:pathLst>
          </a:custGeom>
          <a:blipFill>
            <a:blip r:embed="rId3"/>
            <a:stretch>
              <a:fillRect l="0" t="0" r="0" b="0"/>
            </a:stretch>
          </a:blipFill>
        </p:spPr>
      </p:sp>
      <p:grpSp>
        <p:nvGrpSpPr>
          <p:cNvPr name="Group 7" id="7"/>
          <p:cNvGrpSpPr/>
          <p:nvPr/>
        </p:nvGrpSpPr>
        <p:grpSpPr>
          <a:xfrm rot="0">
            <a:off x="0" y="8784679"/>
            <a:ext cx="18288000" cy="1502321"/>
            <a:chOff x="0" y="0"/>
            <a:chExt cx="4816593" cy="395673"/>
          </a:xfrm>
        </p:grpSpPr>
        <p:sp>
          <p:nvSpPr>
            <p:cNvPr name="Freeform 8" id="8"/>
            <p:cNvSpPr/>
            <p:nvPr/>
          </p:nvSpPr>
          <p:spPr>
            <a:xfrm flipH="false" flipV="false" rot="0">
              <a:off x="0" y="0"/>
              <a:ext cx="4816592" cy="395673"/>
            </a:xfrm>
            <a:custGeom>
              <a:avLst/>
              <a:gdLst/>
              <a:ahLst/>
              <a:cxnLst/>
              <a:rect r="r" b="b" t="t" l="l"/>
              <a:pathLst>
                <a:path h="395673" w="4816592">
                  <a:moveTo>
                    <a:pt x="0" y="0"/>
                  </a:moveTo>
                  <a:lnTo>
                    <a:pt x="4816592" y="0"/>
                  </a:lnTo>
                  <a:lnTo>
                    <a:pt x="4816592" y="395673"/>
                  </a:lnTo>
                  <a:lnTo>
                    <a:pt x="0" y="395673"/>
                  </a:lnTo>
                  <a:close/>
                </a:path>
              </a:pathLst>
            </a:custGeom>
            <a:solidFill>
              <a:srgbClr val="2661C6"/>
            </a:solidFill>
          </p:spPr>
        </p:sp>
        <p:sp>
          <p:nvSpPr>
            <p:cNvPr name="TextBox 9" id="9"/>
            <p:cNvSpPr txBox="true"/>
            <p:nvPr/>
          </p:nvSpPr>
          <p:spPr>
            <a:xfrm>
              <a:off x="0" y="-38100"/>
              <a:ext cx="4816593" cy="433773"/>
            </a:xfrm>
            <a:prstGeom prst="rect">
              <a:avLst/>
            </a:prstGeom>
          </p:spPr>
          <p:txBody>
            <a:bodyPr anchor="ctr" rtlCol="false" tIns="50800" lIns="50800" bIns="50800" rIns="50800"/>
            <a:lstStyle/>
            <a:p>
              <a:pPr algn="ctr">
                <a:lnSpc>
                  <a:spcPts val="2659"/>
                </a:lnSpc>
              </a:pPr>
            </a:p>
          </p:txBody>
        </p:sp>
      </p:grpSp>
      <p:sp>
        <p:nvSpPr>
          <p:cNvPr name="TextBox 10" id="10"/>
          <p:cNvSpPr txBox="true"/>
          <p:nvPr/>
        </p:nvSpPr>
        <p:spPr>
          <a:xfrm rot="0">
            <a:off x="3496339" y="9172575"/>
            <a:ext cx="10846689" cy="542925"/>
          </a:xfrm>
          <a:prstGeom prst="rect">
            <a:avLst/>
          </a:prstGeom>
        </p:spPr>
        <p:txBody>
          <a:bodyPr anchor="t" rtlCol="false" tIns="0" lIns="0" bIns="0" rIns="0">
            <a:spAutoFit/>
          </a:bodyPr>
          <a:lstStyle/>
          <a:p>
            <a:pPr algn="ctr">
              <a:lnSpc>
                <a:spcPts val="4200"/>
              </a:lnSpc>
            </a:pPr>
            <a:r>
              <a:rPr lang="en-US" b="true" sz="3000" u="sng">
                <a:solidFill>
                  <a:srgbClr val="F6F6F7"/>
                </a:solidFill>
                <a:latin typeface="Poppins Bold"/>
                <a:ea typeface="Poppins Bold"/>
                <a:cs typeface="Poppins Bold"/>
                <a:sym typeface="Poppins Bold"/>
                <a:hlinkClick r:id="rId4" tooltip="https://srmu.ac.in/engineering"/>
              </a:rPr>
              <a:t>Engineering College in Lucknow</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Freeform 2" id="2"/>
          <p:cNvSpPr/>
          <p:nvPr/>
        </p:nvSpPr>
        <p:spPr>
          <a:xfrm flipH="false" flipV="false" rot="0">
            <a:off x="-8291131" y="0"/>
            <a:ext cx="26579131" cy="7382362"/>
          </a:xfrm>
          <a:custGeom>
            <a:avLst/>
            <a:gdLst/>
            <a:ahLst/>
            <a:cxnLst/>
            <a:rect r="r" b="b" t="t" l="l"/>
            <a:pathLst>
              <a:path h="7382362" w="26579131">
                <a:moveTo>
                  <a:pt x="0" y="0"/>
                </a:moveTo>
                <a:lnTo>
                  <a:pt x="26579131" y="0"/>
                </a:lnTo>
                <a:lnTo>
                  <a:pt x="26579131" y="7382362"/>
                </a:lnTo>
                <a:lnTo>
                  <a:pt x="0" y="7382362"/>
                </a:lnTo>
                <a:lnTo>
                  <a:pt x="0" y="0"/>
                </a:lnTo>
                <a:close/>
              </a:path>
            </a:pathLst>
          </a:custGeom>
          <a:blipFill>
            <a:blip r:embed="rId2"/>
            <a:stretch>
              <a:fillRect l="-27297" t="-5859" r="-1046" b="0"/>
            </a:stretch>
          </a:blipFill>
        </p:spPr>
      </p:sp>
      <p:sp>
        <p:nvSpPr>
          <p:cNvPr name="Freeform 3" id="3"/>
          <p:cNvSpPr/>
          <p:nvPr/>
        </p:nvSpPr>
        <p:spPr>
          <a:xfrm flipH="false" flipV="false" rot="0">
            <a:off x="712304" y="235056"/>
            <a:ext cx="632792" cy="632792"/>
          </a:xfrm>
          <a:custGeom>
            <a:avLst/>
            <a:gdLst/>
            <a:ahLst/>
            <a:cxnLst/>
            <a:rect r="r" b="b" t="t" l="l"/>
            <a:pathLst>
              <a:path h="632792" w="632792">
                <a:moveTo>
                  <a:pt x="0" y="0"/>
                </a:moveTo>
                <a:lnTo>
                  <a:pt x="632792" y="0"/>
                </a:lnTo>
                <a:lnTo>
                  <a:pt x="632792" y="632792"/>
                </a:lnTo>
                <a:lnTo>
                  <a:pt x="0" y="632792"/>
                </a:lnTo>
                <a:lnTo>
                  <a:pt x="0" y="0"/>
                </a:lnTo>
                <a:close/>
              </a:path>
            </a:pathLst>
          </a:custGeom>
          <a:blipFill>
            <a:blip r:embed="rId3"/>
            <a:stretch>
              <a:fillRect l="0" t="0" r="0" b="0"/>
            </a:stretch>
          </a:blipFill>
        </p:spPr>
      </p:sp>
      <p:grpSp>
        <p:nvGrpSpPr>
          <p:cNvPr name="Group 4" id="4"/>
          <p:cNvGrpSpPr/>
          <p:nvPr/>
        </p:nvGrpSpPr>
        <p:grpSpPr>
          <a:xfrm rot="0">
            <a:off x="0" y="7382362"/>
            <a:ext cx="18288000" cy="2904638"/>
            <a:chOff x="0" y="0"/>
            <a:chExt cx="4816593" cy="765008"/>
          </a:xfrm>
        </p:grpSpPr>
        <p:sp>
          <p:nvSpPr>
            <p:cNvPr name="Freeform 5" id="5"/>
            <p:cNvSpPr/>
            <p:nvPr/>
          </p:nvSpPr>
          <p:spPr>
            <a:xfrm flipH="false" flipV="false" rot="0">
              <a:off x="0" y="0"/>
              <a:ext cx="4816592" cy="765008"/>
            </a:xfrm>
            <a:custGeom>
              <a:avLst/>
              <a:gdLst/>
              <a:ahLst/>
              <a:cxnLst/>
              <a:rect r="r" b="b" t="t" l="l"/>
              <a:pathLst>
                <a:path h="765008" w="4816592">
                  <a:moveTo>
                    <a:pt x="0" y="0"/>
                  </a:moveTo>
                  <a:lnTo>
                    <a:pt x="4816592" y="0"/>
                  </a:lnTo>
                  <a:lnTo>
                    <a:pt x="4816592" y="765008"/>
                  </a:lnTo>
                  <a:lnTo>
                    <a:pt x="0" y="765008"/>
                  </a:lnTo>
                  <a:close/>
                </a:path>
              </a:pathLst>
            </a:custGeom>
            <a:solidFill>
              <a:srgbClr val="2661C6"/>
            </a:solidFill>
          </p:spPr>
        </p:sp>
        <p:sp>
          <p:nvSpPr>
            <p:cNvPr name="TextBox 6" id="6"/>
            <p:cNvSpPr txBox="true"/>
            <p:nvPr/>
          </p:nvSpPr>
          <p:spPr>
            <a:xfrm>
              <a:off x="0" y="-38100"/>
              <a:ext cx="4816593" cy="803108"/>
            </a:xfrm>
            <a:prstGeom prst="rect">
              <a:avLst/>
            </a:prstGeom>
          </p:spPr>
          <p:txBody>
            <a:bodyPr anchor="ctr" rtlCol="false" tIns="50800" lIns="50800" bIns="50800" rIns="50800"/>
            <a:lstStyle/>
            <a:p>
              <a:pPr algn="ctr">
                <a:lnSpc>
                  <a:spcPts val="2659"/>
                </a:lnSpc>
              </a:pPr>
            </a:p>
          </p:txBody>
        </p:sp>
      </p:grpSp>
      <p:sp>
        <p:nvSpPr>
          <p:cNvPr name="TextBox 7" id="7"/>
          <p:cNvSpPr txBox="true"/>
          <p:nvPr/>
        </p:nvSpPr>
        <p:spPr>
          <a:xfrm rot="0">
            <a:off x="532778" y="7960286"/>
            <a:ext cx="17222443" cy="1682115"/>
          </a:xfrm>
          <a:prstGeom prst="rect">
            <a:avLst/>
          </a:prstGeom>
        </p:spPr>
        <p:txBody>
          <a:bodyPr anchor="t" rtlCol="false" tIns="0" lIns="0" bIns="0" rIns="0">
            <a:spAutoFit/>
          </a:bodyPr>
          <a:lstStyle/>
          <a:p>
            <a:pPr algn="l">
              <a:lnSpc>
                <a:spcPts val="3359"/>
              </a:lnSpc>
            </a:pPr>
            <a:r>
              <a:rPr lang="en-US" sz="2400">
                <a:solidFill>
                  <a:srgbClr val="F6F6F7"/>
                </a:solidFill>
                <a:latin typeface="Poppins"/>
                <a:ea typeface="Poppins"/>
                <a:cs typeface="Poppins"/>
                <a:sym typeface="Poppins"/>
              </a:rPr>
              <a:t>Shri Ramswaroop Memorial University in Lucknow is a leading engineering institution offering comprehensive B.Tech and M.Tech programs in disciplines like Civil, Mechanical, Electrical, ECE, and EV technology. Accredited by UGC and AICTE, it emphasizes hands‑on learning through industry collaborations, state‑of‑the‑art labs, smart classrooms, and internship opportunities—preparing students for technical careers.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Freeform 2" id="2"/>
          <p:cNvSpPr/>
          <p:nvPr/>
        </p:nvSpPr>
        <p:spPr>
          <a:xfrm flipH="false" flipV="false" rot="0">
            <a:off x="494123" y="241517"/>
            <a:ext cx="534577" cy="534577"/>
          </a:xfrm>
          <a:custGeom>
            <a:avLst/>
            <a:gdLst/>
            <a:ahLst/>
            <a:cxnLst/>
            <a:rect r="r" b="b" t="t" l="l"/>
            <a:pathLst>
              <a:path h="534577" w="534577">
                <a:moveTo>
                  <a:pt x="0" y="0"/>
                </a:moveTo>
                <a:lnTo>
                  <a:pt x="534577" y="0"/>
                </a:lnTo>
                <a:lnTo>
                  <a:pt x="534577" y="534577"/>
                </a:lnTo>
                <a:lnTo>
                  <a:pt x="0" y="534577"/>
                </a:lnTo>
                <a:lnTo>
                  <a:pt x="0" y="0"/>
                </a:lnTo>
                <a:close/>
              </a:path>
            </a:pathLst>
          </a:custGeom>
          <a:blipFill>
            <a:blip r:embed="rId2"/>
            <a:stretch>
              <a:fillRect l="0" t="0" r="0" b="0"/>
            </a:stretch>
          </a:blipFill>
        </p:spPr>
      </p:sp>
      <p:grpSp>
        <p:nvGrpSpPr>
          <p:cNvPr name="Group 3" id="3"/>
          <p:cNvGrpSpPr/>
          <p:nvPr/>
        </p:nvGrpSpPr>
        <p:grpSpPr>
          <a:xfrm rot="0">
            <a:off x="0" y="8264819"/>
            <a:ext cx="10518176" cy="2022181"/>
            <a:chOff x="0" y="0"/>
            <a:chExt cx="2770219" cy="532591"/>
          </a:xfrm>
        </p:grpSpPr>
        <p:sp>
          <p:nvSpPr>
            <p:cNvPr name="Freeform 4" id="4"/>
            <p:cNvSpPr/>
            <p:nvPr/>
          </p:nvSpPr>
          <p:spPr>
            <a:xfrm flipH="false" flipV="false" rot="0">
              <a:off x="0" y="0"/>
              <a:ext cx="2770219" cy="532591"/>
            </a:xfrm>
            <a:custGeom>
              <a:avLst/>
              <a:gdLst/>
              <a:ahLst/>
              <a:cxnLst/>
              <a:rect r="r" b="b" t="t" l="l"/>
              <a:pathLst>
                <a:path h="532591" w="2770219">
                  <a:moveTo>
                    <a:pt x="0" y="0"/>
                  </a:moveTo>
                  <a:lnTo>
                    <a:pt x="2770219" y="0"/>
                  </a:lnTo>
                  <a:lnTo>
                    <a:pt x="2770219" y="532591"/>
                  </a:lnTo>
                  <a:lnTo>
                    <a:pt x="0" y="532591"/>
                  </a:lnTo>
                  <a:close/>
                </a:path>
              </a:pathLst>
            </a:custGeom>
            <a:solidFill>
              <a:srgbClr val="D9D9D9"/>
            </a:solidFill>
          </p:spPr>
        </p:sp>
        <p:sp>
          <p:nvSpPr>
            <p:cNvPr name="TextBox 5" id="5"/>
            <p:cNvSpPr txBox="true"/>
            <p:nvPr/>
          </p:nvSpPr>
          <p:spPr>
            <a:xfrm>
              <a:off x="0" y="-38100"/>
              <a:ext cx="2770219" cy="570691"/>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0" y="7565970"/>
            <a:ext cx="18288000" cy="2721030"/>
            <a:chOff x="0" y="0"/>
            <a:chExt cx="4816593" cy="716650"/>
          </a:xfrm>
        </p:grpSpPr>
        <p:sp>
          <p:nvSpPr>
            <p:cNvPr name="Freeform 7" id="7"/>
            <p:cNvSpPr/>
            <p:nvPr/>
          </p:nvSpPr>
          <p:spPr>
            <a:xfrm flipH="false" flipV="false" rot="0">
              <a:off x="0" y="0"/>
              <a:ext cx="4816592" cy="716650"/>
            </a:xfrm>
            <a:custGeom>
              <a:avLst/>
              <a:gdLst/>
              <a:ahLst/>
              <a:cxnLst/>
              <a:rect r="r" b="b" t="t" l="l"/>
              <a:pathLst>
                <a:path h="716650" w="4816592">
                  <a:moveTo>
                    <a:pt x="0" y="0"/>
                  </a:moveTo>
                  <a:lnTo>
                    <a:pt x="4816592" y="0"/>
                  </a:lnTo>
                  <a:lnTo>
                    <a:pt x="4816592" y="716650"/>
                  </a:lnTo>
                  <a:lnTo>
                    <a:pt x="0" y="716650"/>
                  </a:lnTo>
                  <a:close/>
                </a:path>
              </a:pathLst>
            </a:custGeom>
            <a:solidFill>
              <a:srgbClr val="2661C6"/>
            </a:solidFill>
          </p:spPr>
        </p:sp>
        <p:sp>
          <p:nvSpPr>
            <p:cNvPr name="TextBox 8" id="8"/>
            <p:cNvSpPr txBox="true"/>
            <p:nvPr/>
          </p:nvSpPr>
          <p:spPr>
            <a:xfrm>
              <a:off x="0" y="-38100"/>
              <a:ext cx="4816593" cy="754750"/>
            </a:xfrm>
            <a:prstGeom prst="rect">
              <a:avLst/>
            </a:prstGeom>
          </p:spPr>
          <p:txBody>
            <a:bodyPr anchor="ctr" rtlCol="false" tIns="50800" lIns="50800" bIns="50800" rIns="50800"/>
            <a:lstStyle/>
            <a:p>
              <a:pPr algn="ctr">
                <a:lnSpc>
                  <a:spcPts val="2659"/>
                </a:lnSpc>
              </a:pPr>
            </a:p>
          </p:txBody>
        </p:sp>
      </p:grpSp>
      <p:sp>
        <p:nvSpPr>
          <p:cNvPr name="Freeform 9" id="9"/>
          <p:cNvSpPr/>
          <p:nvPr/>
        </p:nvSpPr>
        <p:spPr>
          <a:xfrm flipH="false" flipV="false" rot="0">
            <a:off x="0" y="0"/>
            <a:ext cx="18288000" cy="6537270"/>
          </a:xfrm>
          <a:custGeom>
            <a:avLst/>
            <a:gdLst/>
            <a:ahLst/>
            <a:cxnLst/>
            <a:rect r="r" b="b" t="t" l="l"/>
            <a:pathLst>
              <a:path h="6537270" w="18288000">
                <a:moveTo>
                  <a:pt x="0" y="0"/>
                </a:moveTo>
                <a:lnTo>
                  <a:pt x="18288000" y="0"/>
                </a:lnTo>
                <a:lnTo>
                  <a:pt x="18288000" y="6537270"/>
                </a:lnTo>
                <a:lnTo>
                  <a:pt x="0" y="6537270"/>
                </a:lnTo>
                <a:lnTo>
                  <a:pt x="0" y="0"/>
                </a:lnTo>
                <a:close/>
              </a:path>
            </a:pathLst>
          </a:custGeom>
          <a:blipFill>
            <a:blip r:embed="rId3"/>
            <a:stretch>
              <a:fillRect l="0" t="-69767" r="0" b="-54031"/>
            </a:stretch>
          </a:blipFill>
        </p:spPr>
      </p:sp>
      <p:sp>
        <p:nvSpPr>
          <p:cNvPr name="TextBox 10" id="10"/>
          <p:cNvSpPr txBox="true"/>
          <p:nvPr/>
        </p:nvSpPr>
        <p:spPr>
          <a:xfrm rot="0">
            <a:off x="4553008" y="7789518"/>
            <a:ext cx="9181983" cy="2188209"/>
          </a:xfrm>
          <a:prstGeom prst="rect">
            <a:avLst/>
          </a:prstGeom>
        </p:spPr>
        <p:txBody>
          <a:bodyPr anchor="t" rtlCol="false" tIns="0" lIns="0" bIns="0" rIns="0">
            <a:spAutoFit/>
          </a:bodyPr>
          <a:lstStyle/>
          <a:p>
            <a:pPr algn="ctr">
              <a:lnSpc>
                <a:spcPts val="3920"/>
              </a:lnSpc>
            </a:pPr>
            <a:r>
              <a:rPr lang="en-US" sz="2800" b="true">
                <a:solidFill>
                  <a:srgbClr val="D9D9D9"/>
                </a:solidFill>
                <a:latin typeface="Poppins Bold"/>
                <a:ea typeface="Poppins Bold"/>
                <a:cs typeface="Poppins Bold"/>
                <a:sym typeface="Poppins Bold"/>
              </a:rPr>
              <a:t>Address</a:t>
            </a:r>
          </a:p>
          <a:p>
            <a:pPr algn="ctr">
              <a:lnSpc>
                <a:spcPts val="2660"/>
              </a:lnSpc>
            </a:pPr>
            <a:r>
              <a:rPr lang="en-US" sz="1900">
                <a:solidFill>
                  <a:srgbClr val="D9D9D9"/>
                </a:solidFill>
                <a:latin typeface="Poppins"/>
                <a:ea typeface="Poppins"/>
                <a:cs typeface="Poppins"/>
                <a:sym typeface="Poppins"/>
              </a:rPr>
              <a:t> Village - Hadauri, Post - Tindola, Lucknow-Deva Road</a:t>
            </a:r>
          </a:p>
          <a:p>
            <a:pPr algn="ctr">
              <a:lnSpc>
                <a:spcPts val="2660"/>
              </a:lnSpc>
            </a:pPr>
            <a:r>
              <a:rPr lang="en-US" sz="1900">
                <a:solidFill>
                  <a:srgbClr val="D9D9D9"/>
                </a:solidFill>
                <a:latin typeface="Poppins"/>
                <a:ea typeface="Poppins"/>
                <a:cs typeface="Poppins"/>
                <a:sym typeface="Poppins"/>
              </a:rPr>
              <a:t>Pin: 225003</a:t>
            </a:r>
          </a:p>
          <a:p>
            <a:pPr algn="ctr">
              <a:lnSpc>
                <a:spcPts val="2660"/>
              </a:lnSpc>
            </a:pPr>
            <a:r>
              <a:rPr lang="en-US" sz="1900">
                <a:solidFill>
                  <a:srgbClr val="D9D9D9"/>
                </a:solidFill>
                <a:latin typeface="Poppins"/>
                <a:ea typeface="Poppins"/>
                <a:cs typeface="Poppins"/>
                <a:sym typeface="Poppins"/>
              </a:rPr>
              <a:t>Phone: 18001026004, +91-9120007948</a:t>
            </a:r>
          </a:p>
          <a:p>
            <a:pPr algn="ctr">
              <a:lnSpc>
                <a:spcPts val="2660"/>
              </a:lnSpc>
            </a:pPr>
            <a:r>
              <a:rPr lang="en-US" sz="1900">
                <a:solidFill>
                  <a:srgbClr val="D9D9D9"/>
                </a:solidFill>
                <a:latin typeface="Poppins"/>
                <a:ea typeface="Poppins"/>
                <a:cs typeface="Poppins"/>
                <a:sym typeface="Poppins"/>
              </a:rPr>
              <a:t>Email: examination.cell@srmu.ac.in, admissions@srmu.ac.in</a:t>
            </a:r>
          </a:p>
          <a:p>
            <a:pPr algn="ctr">
              <a:lnSpc>
                <a:spcPts val="2660"/>
              </a:lnSpc>
            </a:pPr>
            <a:r>
              <a:rPr lang="en-US" sz="1900">
                <a:solidFill>
                  <a:srgbClr val="D9D9D9"/>
                </a:solidFill>
                <a:latin typeface="Poppins"/>
                <a:ea typeface="Poppins"/>
                <a:cs typeface="Poppins"/>
                <a:sym typeface="Poppins"/>
              </a:rPr>
              <a:t>Website: https://srmu.ac.in/engineering</a:t>
            </a:r>
          </a:p>
        </p:txBody>
      </p:sp>
      <p:sp>
        <p:nvSpPr>
          <p:cNvPr name="TextBox 11" id="11"/>
          <p:cNvSpPr txBox="true"/>
          <p:nvPr/>
        </p:nvSpPr>
        <p:spPr>
          <a:xfrm rot="0">
            <a:off x="1675066" y="6652205"/>
            <a:ext cx="15301270" cy="684529"/>
          </a:xfrm>
          <a:prstGeom prst="rect">
            <a:avLst/>
          </a:prstGeom>
        </p:spPr>
        <p:txBody>
          <a:bodyPr anchor="t" rtlCol="false" tIns="0" lIns="0" bIns="0" rIns="0">
            <a:spAutoFit/>
          </a:bodyPr>
          <a:lstStyle/>
          <a:p>
            <a:pPr algn="ctr">
              <a:lnSpc>
                <a:spcPts val="5320"/>
              </a:lnSpc>
            </a:pPr>
            <a:r>
              <a:rPr lang="en-US" sz="3800" b="true">
                <a:solidFill>
                  <a:srgbClr val="2661C6"/>
                </a:solidFill>
                <a:latin typeface="Poppins Bold"/>
                <a:ea typeface="Poppins Bold"/>
                <a:cs typeface="Poppins Bold"/>
                <a:sym typeface="Poppins Bold"/>
              </a:rPr>
              <a:t>SRMU - Leading Engineering Institute Fostering Innovation</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0">
            <a:off x="0" y="8336124"/>
            <a:ext cx="18288000" cy="1950876"/>
            <a:chOff x="0" y="0"/>
            <a:chExt cx="4816593" cy="513811"/>
          </a:xfrm>
        </p:grpSpPr>
        <p:sp>
          <p:nvSpPr>
            <p:cNvPr name="Freeform 3" id="3"/>
            <p:cNvSpPr/>
            <p:nvPr/>
          </p:nvSpPr>
          <p:spPr>
            <a:xfrm flipH="false" flipV="false" rot="0">
              <a:off x="0" y="0"/>
              <a:ext cx="4816592" cy="513811"/>
            </a:xfrm>
            <a:custGeom>
              <a:avLst/>
              <a:gdLst/>
              <a:ahLst/>
              <a:cxnLst/>
              <a:rect r="r" b="b" t="t" l="l"/>
              <a:pathLst>
                <a:path h="513811" w="4816592">
                  <a:moveTo>
                    <a:pt x="0" y="0"/>
                  </a:moveTo>
                  <a:lnTo>
                    <a:pt x="4816592" y="0"/>
                  </a:lnTo>
                  <a:lnTo>
                    <a:pt x="4816592" y="513811"/>
                  </a:lnTo>
                  <a:lnTo>
                    <a:pt x="0" y="513811"/>
                  </a:lnTo>
                  <a:close/>
                </a:path>
              </a:pathLst>
            </a:custGeom>
            <a:solidFill>
              <a:srgbClr val="2661C6"/>
            </a:solidFill>
          </p:spPr>
        </p:sp>
        <p:sp>
          <p:nvSpPr>
            <p:cNvPr name="TextBox 4" id="4"/>
            <p:cNvSpPr txBox="true"/>
            <p:nvPr/>
          </p:nvSpPr>
          <p:spPr>
            <a:xfrm>
              <a:off x="0" y="-38100"/>
              <a:ext cx="4816593" cy="551911"/>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223933" y="4351"/>
            <a:ext cx="18288000" cy="1502321"/>
            <a:chOff x="0" y="0"/>
            <a:chExt cx="4816593" cy="395673"/>
          </a:xfrm>
        </p:grpSpPr>
        <p:sp>
          <p:nvSpPr>
            <p:cNvPr name="Freeform 6" id="6"/>
            <p:cNvSpPr/>
            <p:nvPr/>
          </p:nvSpPr>
          <p:spPr>
            <a:xfrm flipH="false" flipV="false" rot="0">
              <a:off x="0" y="0"/>
              <a:ext cx="4816592" cy="395673"/>
            </a:xfrm>
            <a:custGeom>
              <a:avLst/>
              <a:gdLst/>
              <a:ahLst/>
              <a:cxnLst/>
              <a:rect r="r" b="b" t="t" l="l"/>
              <a:pathLst>
                <a:path h="395673" w="4816592">
                  <a:moveTo>
                    <a:pt x="0" y="0"/>
                  </a:moveTo>
                  <a:lnTo>
                    <a:pt x="4816592" y="0"/>
                  </a:lnTo>
                  <a:lnTo>
                    <a:pt x="4816592" y="395673"/>
                  </a:lnTo>
                  <a:lnTo>
                    <a:pt x="0" y="395673"/>
                  </a:lnTo>
                  <a:close/>
                </a:path>
              </a:pathLst>
            </a:custGeom>
            <a:solidFill>
              <a:srgbClr val="2661C6"/>
            </a:solidFill>
          </p:spPr>
        </p:sp>
        <p:sp>
          <p:nvSpPr>
            <p:cNvPr name="TextBox 7" id="7"/>
            <p:cNvSpPr txBox="true"/>
            <p:nvPr/>
          </p:nvSpPr>
          <p:spPr>
            <a:xfrm>
              <a:off x="0" y="-38100"/>
              <a:ext cx="4816593" cy="433773"/>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712304" y="439115"/>
            <a:ext cx="632792" cy="632792"/>
          </a:xfrm>
          <a:custGeom>
            <a:avLst/>
            <a:gdLst/>
            <a:ahLst/>
            <a:cxnLst/>
            <a:rect r="r" b="b" t="t" l="l"/>
            <a:pathLst>
              <a:path h="632792" w="632792">
                <a:moveTo>
                  <a:pt x="0" y="0"/>
                </a:moveTo>
                <a:lnTo>
                  <a:pt x="632792" y="0"/>
                </a:lnTo>
                <a:lnTo>
                  <a:pt x="632792" y="632793"/>
                </a:lnTo>
                <a:lnTo>
                  <a:pt x="0" y="632793"/>
                </a:lnTo>
                <a:lnTo>
                  <a:pt x="0" y="0"/>
                </a:lnTo>
                <a:close/>
              </a:path>
            </a:pathLst>
          </a:custGeom>
          <a:blipFill>
            <a:blip r:embed="rId2"/>
            <a:stretch>
              <a:fillRect l="0" t="0" r="0" b="0"/>
            </a:stretch>
          </a:blipFill>
        </p:spPr>
      </p:sp>
      <p:sp>
        <p:nvSpPr>
          <p:cNvPr name="TextBox 9" id="9"/>
          <p:cNvSpPr txBox="true"/>
          <p:nvPr/>
        </p:nvSpPr>
        <p:spPr>
          <a:xfrm rot="0">
            <a:off x="4800595" y="8479917"/>
            <a:ext cx="8686809" cy="731520"/>
          </a:xfrm>
          <a:prstGeom prst="rect">
            <a:avLst/>
          </a:prstGeom>
        </p:spPr>
        <p:txBody>
          <a:bodyPr anchor="t" rtlCol="false" tIns="0" lIns="0" bIns="0" rIns="0">
            <a:spAutoFit/>
          </a:bodyPr>
          <a:lstStyle/>
          <a:p>
            <a:pPr algn="ctr">
              <a:lnSpc>
                <a:spcPts val="5490"/>
              </a:lnSpc>
            </a:pPr>
            <a:r>
              <a:rPr lang="en-US" b="true" sz="4500">
                <a:solidFill>
                  <a:srgbClr val="FFFFFF"/>
                </a:solidFill>
                <a:latin typeface="Poppins Bold"/>
                <a:ea typeface="Poppins Bold"/>
                <a:cs typeface="Poppins Bold"/>
                <a:sym typeface="Poppins Bold"/>
              </a:rPr>
              <a:t>Thank You </a:t>
            </a:r>
          </a:p>
        </p:txBody>
      </p:sp>
      <p:sp>
        <p:nvSpPr>
          <p:cNvPr name="TextBox 10" id="10"/>
          <p:cNvSpPr txBox="true"/>
          <p:nvPr/>
        </p:nvSpPr>
        <p:spPr>
          <a:xfrm rot="0">
            <a:off x="2236196" y="4744085"/>
            <a:ext cx="14821950" cy="684529"/>
          </a:xfrm>
          <a:prstGeom prst="rect">
            <a:avLst/>
          </a:prstGeom>
        </p:spPr>
        <p:txBody>
          <a:bodyPr anchor="t" rtlCol="false" tIns="0" lIns="0" bIns="0" rIns="0">
            <a:spAutoFit/>
          </a:bodyPr>
          <a:lstStyle/>
          <a:p>
            <a:pPr algn="ctr">
              <a:lnSpc>
                <a:spcPts val="5320"/>
              </a:lnSpc>
            </a:pPr>
          </a:p>
        </p:txBody>
      </p:sp>
      <p:sp>
        <p:nvSpPr>
          <p:cNvPr name="TextBox 11" id="11"/>
          <p:cNvSpPr txBox="true"/>
          <p:nvPr/>
        </p:nvSpPr>
        <p:spPr>
          <a:xfrm rot="0">
            <a:off x="3042877" y="9441960"/>
            <a:ext cx="11754380" cy="325754"/>
          </a:xfrm>
          <a:prstGeom prst="rect">
            <a:avLst/>
          </a:prstGeom>
        </p:spPr>
        <p:txBody>
          <a:bodyPr anchor="t" rtlCol="false" tIns="0" lIns="0" bIns="0" rIns="0">
            <a:spAutoFit/>
          </a:bodyPr>
          <a:lstStyle/>
          <a:p>
            <a:pPr algn="ctr">
              <a:lnSpc>
                <a:spcPts val="2520"/>
              </a:lnSpc>
            </a:pPr>
            <a:r>
              <a:rPr lang="en-US" sz="1800">
                <a:solidFill>
                  <a:srgbClr val="D9D9D9"/>
                </a:solidFill>
                <a:latin typeface="Poppins"/>
                <a:ea typeface="Poppins"/>
                <a:cs typeface="Poppins"/>
                <a:sym typeface="Poppins"/>
              </a:rPr>
              <a:t>For more details, visit- https://srmu.ac.in/engineering</a:t>
            </a:r>
          </a:p>
        </p:txBody>
      </p:sp>
      <p:sp>
        <p:nvSpPr>
          <p:cNvPr name="Freeform 12" id="12"/>
          <p:cNvSpPr/>
          <p:nvPr/>
        </p:nvSpPr>
        <p:spPr>
          <a:xfrm flipH="false" flipV="false" rot="0">
            <a:off x="0" y="2068647"/>
            <a:ext cx="18288000" cy="5701152"/>
          </a:xfrm>
          <a:custGeom>
            <a:avLst/>
            <a:gdLst/>
            <a:ahLst/>
            <a:cxnLst/>
            <a:rect r="r" b="b" t="t" l="l"/>
            <a:pathLst>
              <a:path h="5701152" w="18288000">
                <a:moveTo>
                  <a:pt x="0" y="0"/>
                </a:moveTo>
                <a:lnTo>
                  <a:pt x="18288000" y="0"/>
                </a:lnTo>
                <a:lnTo>
                  <a:pt x="18288000" y="5701151"/>
                </a:lnTo>
                <a:lnTo>
                  <a:pt x="0" y="5701151"/>
                </a:lnTo>
                <a:lnTo>
                  <a:pt x="0" y="0"/>
                </a:lnTo>
                <a:close/>
              </a:path>
            </a:pathLst>
          </a:custGeom>
          <a:blipFill>
            <a:blip r:embed="rId3"/>
            <a:stretch>
              <a:fillRect l="0" t="-17071" r="0" b="-17071"/>
            </a:stretch>
          </a:blipFill>
        </p:spPr>
      </p:sp>
      <p:sp>
        <p:nvSpPr>
          <p:cNvPr name="TextBox 13" id="13"/>
          <p:cNvSpPr txBox="true"/>
          <p:nvPr/>
        </p:nvSpPr>
        <p:spPr>
          <a:xfrm rot="0">
            <a:off x="3042877" y="311826"/>
            <a:ext cx="12577393" cy="793102"/>
          </a:xfrm>
          <a:prstGeom prst="rect">
            <a:avLst/>
          </a:prstGeom>
        </p:spPr>
        <p:txBody>
          <a:bodyPr anchor="t" rtlCol="false" tIns="0" lIns="0" bIns="0" rIns="0">
            <a:spAutoFit/>
          </a:bodyPr>
          <a:lstStyle/>
          <a:p>
            <a:pPr algn="ctr">
              <a:lnSpc>
                <a:spcPts val="6160"/>
              </a:lnSpc>
            </a:pPr>
            <a:r>
              <a:rPr lang="en-US" sz="4400" b="true">
                <a:solidFill>
                  <a:srgbClr val="FFFFFF"/>
                </a:solidFill>
                <a:latin typeface="Poppins Bold"/>
                <a:ea typeface="Poppins Bold"/>
                <a:cs typeface="Poppins Bold"/>
                <a:sym typeface="Poppins Bold"/>
              </a:rPr>
              <a:t>Advance Your Career with SRMU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DAGkgtYq4h4</dc:identifier>
  <dcterms:modified xsi:type="dcterms:W3CDTF">2011-08-01T06:04:30Z</dcterms:modified>
  <cp:revision>1</cp:revision>
  <dc:title>Engineering College in Lucknow</dc:title>
</cp:coreProperties>
</file>