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Bricolage Grotesque Bold" charset="1" panose="020B0605040402000204"/>
      <p:regular r:id="rId10"/>
    </p:embeddedFont>
    <p:embeddedFont>
      <p:font typeface="DM Sans" charset="1" panose="00000000000000000000"/>
      <p:regular r:id="rId11"/>
    </p:embeddedFont>
    <p:embeddedFont>
      <p:font typeface="Glacial Indifference" charset="1" panose="00000000000000000000"/>
      <p:regular r:id="rId12"/>
    </p:embeddedFont>
    <p:embeddedFont>
      <p:font typeface="DM Sans Bold" charset="1" panose="00000000000000000000"/>
      <p:regular r:id="rId13"/>
    </p:embeddedFont>
    <p:embeddedFont>
      <p:font typeface="Poppins Bold" charset="1" panose="00000800000000000000"/>
      <p:regular r:id="rId14"/>
    </p:embeddedFont>
    <p:embeddedFont>
      <p:font typeface="Poppins" charset="1" panose="00000500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https://srmu.ac.in/program/b-tech-m-tech-cse"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4.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5840950" y="8313867"/>
            <a:ext cx="6157467" cy="829818"/>
            <a:chOff x="0" y="0"/>
            <a:chExt cx="2143011" cy="288805"/>
          </a:xfrm>
        </p:grpSpPr>
        <p:sp>
          <p:nvSpPr>
            <p:cNvPr name="Freeform 3" id="3"/>
            <p:cNvSpPr/>
            <p:nvPr/>
          </p:nvSpPr>
          <p:spPr>
            <a:xfrm flipH="false" flipV="false" rot="0">
              <a:off x="0" y="0"/>
              <a:ext cx="2143011" cy="288805"/>
            </a:xfrm>
            <a:custGeom>
              <a:avLst/>
              <a:gdLst/>
              <a:ahLst/>
              <a:cxnLst/>
              <a:rect r="r" b="b" t="t" l="l"/>
              <a:pathLst>
                <a:path h="288805" w="2143011">
                  <a:moveTo>
                    <a:pt x="0" y="0"/>
                  </a:moveTo>
                  <a:lnTo>
                    <a:pt x="2143011" y="0"/>
                  </a:lnTo>
                  <a:lnTo>
                    <a:pt x="2143011" y="288805"/>
                  </a:lnTo>
                  <a:lnTo>
                    <a:pt x="0" y="288805"/>
                  </a:lnTo>
                  <a:close/>
                </a:path>
              </a:pathLst>
            </a:custGeom>
            <a:solidFill>
              <a:srgbClr val="D9D9D9"/>
            </a:solidFill>
          </p:spPr>
        </p:sp>
        <p:sp>
          <p:nvSpPr>
            <p:cNvPr name="TextBox 4" id="4"/>
            <p:cNvSpPr txBox="true"/>
            <p:nvPr/>
          </p:nvSpPr>
          <p:spPr>
            <a:xfrm>
              <a:off x="0" y="-38100"/>
              <a:ext cx="2143011" cy="326905"/>
            </a:xfrm>
            <a:prstGeom prst="rect">
              <a:avLst/>
            </a:prstGeom>
          </p:spPr>
          <p:txBody>
            <a:bodyPr anchor="ctr" rtlCol="false" tIns="50800" lIns="50800" bIns="50800" rIns="50800"/>
            <a:lstStyle/>
            <a:p>
              <a:pPr algn="ctr">
                <a:lnSpc>
                  <a:spcPts val="2659"/>
                </a:lnSpc>
              </a:pPr>
            </a:p>
            <a:p>
              <a:pPr algn="ctr">
                <a:lnSpc>
                  <a:spcPts val="2659"/>
                </a:lnSpc>
              </a:pPr>
            </a:p>
          </p:txBody>
        </p:sp>
      </p:grpSp>
      <p:sp>
        <p:nvSpPr>
          <p:cNvPr name="Freeform 5" id="5"/>
          <p:cNvSpPr/>
          <p:nvPr/>
        </p:nvSpPr>
        <p:spPr>
          <a:xfrm flipH="false" flipV="false" rot="0">
            <a:off x="0" y="0"/>
            <a:ext cx="18288000" cy="6038026"/>
          </a:xfrm>
          <a:custGeom>
            <a:avLst/>
            <a:gdLst/>
            <a:ahLst/>
            <a:cxnLst/>
            <a:rect r="r" b="b" t="t" l="l"/>
            <a:pathLst>
              <a:path h="6038026" w="18288000">
                <a:moveTo>
                  <a:pt x="0" y="0"/>
                </a:moveTo>
                <a:lnTo>
                  <a:pt x="18288000" y="0"/>
                </a:lnTo>
                <a:lnTo>
                  <a:pt x="18288000" y="6038026"/>
                </a:lnTo>
                <a:lnTo>
                  <a:pt x="0" y="6038026"/>
                </a:lnTo>
                <a:lnTo>
                  <a:pt x="0" y="0"/>
                </a:lnTo>
                <a:close/>
              </a:path>
            </a:pathLst>
          </a:custGeom>
          <a:blipFill>
            <a:blip r:embed="rId2"/>
            <a:stretch>
              <a:fillRect l="0" t="-71152" r="0" b="-71152"/>
            </a:stretch>
          </a:blipFill>
        </p:spPr>
      </p:sp>
      <p:sp>
        <p:nvSpPr>
          <p:cNvPr name="Freeform 6" id="6"/>
          <p:cNvSpPr/>
          <p:nvPr/>
        </p:nvSpPr>
        <p:spPr>
          <a:xfrm flipH="false" flipV="false" rot="0">
            <a:off x="16626508" y="395908"/>
            <a:ext cx="632792" cy="632792"/>
          </a:xfrm>
          <a:custGeom>
            <a:avLst/>
            <a:gdLst/>
            <a:ahLst/>
            <a:cxnLst/>
            <a:rect r="r" b="b" t="t" l="l"/>
            <a:pathLst>
              <a:path h="632792" w="632792">
                <a:moveTo>
                  <a:pt x="0" y="0"/>
                </a:moveTo>
                <a:lnTo>
                  <a:pt x="632792" y="0"/>
                </a:lnTo>
                <a:lnTo>
                  <a:pt x="632792" y="632792"/>
                </a:lnTo>
                <a:lnTo>
                  <a:pt x="0" y="632792"/>
                </a:lnTo>
                <a:lnTo>
                  <a:pt x="0" y="0"/>
                </a:lnTo>
                <a:close/>
              </a:path>
            </a:pathLst>
          </a:custGeom>
          <a:blipFill>
            <a:blip r:embed="rId3"/>
            <a:stretch>
              <a:fillRect l="0" t="0" r="0" b="0"/>
            </a:stretch>
          </a:blipFill>
        </p:spPr>
      </p:sp>
      <p:grpSp>
        <p:nvGrpSpPr>
          <p:cNvPr name="Group 7" id="7"/>
          <p:cNvGrpSpPr/>
          <p:nvPr/>
        </p:nvGrpSpPr>
        <p:grpSpPr>
          <a:xfrm rot="0">
            <a:off x="0" y="5730533"/>
            <a:ext cx="18288000" cy="4556467"/>
            <a:chOff x="0" y="0"/>
            <a:chExt cx="4816593" cy="1200057"/>
          </a:xfrm>
        </p:grpSpPr>
        <p:sp>
          <p:nvSpPr>
            <p:cNvPr name="Freeform 8" id="8"/>
            <p:cNvSpPr/>
            <p:nvPr/>
          </p:nvSpPr>
          <p:spPr>
            <a:xfrm flipH="false" flipV="false" rot="0">
              <a:off x="0" y="0"/>
              <a:ext cx="4816592" cy="1200057"/>
            </a:xfrm>
            <a:custGeom>
              <a:avLst/>
              <a:gdLst/>
              <a:ahLst/>
              <a:cxnLst/>
              <a:rect r="r" b="b" t="t" l="l"/>
              <a:pathLst>
                <a:path h="1200057" w="4816592">
                  <a:moveTo>
                    <a:pt x="0" y="0"/>
                  </a:moveTo>
                  <a:lnTo>
                    <a:pt x="4816592" y="0"/>
                  </a:lnTo>
                  <a:lnTo>
                    <a:pt x="4816592" y="1200057"/>
                  </a:lnTo>
                  <a:lnTo>
                    <a:pt x="0" y="1200057"/>
                  </a:lnTo>
                  <a:close/>
                </a:path>
              </a:pathLst>
            </a:custGeom>
            <a:solidFill>
              <a:srgbClr val="2661C6"/>
            </a:solidFill>
          </p:spPr>
        </p:sp>
        <p:sp>
          <p:nvSpPr>
            <p:cNvPr name="TextBox 9" id="9"/>
            <p:cNvSpPr txBox="true"/>
            <p:nvPr/>
          </p:nvSpPr>
          <p:spPr>
            <a:xfrm>
              <a:off x="0" y="-38100"/>
              <a:ext cx="4816593" cy="1238157"/>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1961183" y="6017420"/>
            <a:ext cx="14178855" cy="646416"/>
          </a:xfrm>
          <a:prstGeom prst="rect">
            <a:avLst/>
          </a:prstGeom>
        </p:spPr>
        <p:txBody>
          <a:bodyPr anchor="t" rtlCol="false" tIns="0" lIns="0" bIns="0" rIns="0">
            <a:spAutoFit/>
          </a:bodyPr>
          <a:lstStyle/>
          <a:p>
            <a:pPr algn="ctr">
              <a:lnSpc>
                <a:spcPts val="5320"/>
              </a:lnSpc>
            </a:pPr>
            <a:r>
              <a:rPr lang="en-US" b="true" sz="3800" u="sng">
                <a:solidFill>
                  <a:srgbClr val="FFFFFF"/>
                </a:solidFill>
                <a:latin typeface="Bricolage Grotesque Bold"/>
                <a:ea typeface="Bricolage Grotesque Bold"/>
                <a:cs typeface="Bricolage Grotesque Bold"/>
                <a:sym typeface="Bricolage Grotesque Bold"/>
                <a:hlinkClick r:id="rId4" tooltip="https://srmu.ac.in/program/b-tech-m-tech-cse"/>
              </a:rPr>
              <a:t>M.Tech. in Computer Science Engineering College in Lucknow</a:t>
            </a:r>
          </a:p>
        </p:txBody>
      </p:sp>
      <p:sp>
        <p:nvSpPr>
          <p:cNvPr name="TextBox 11" id="11"/>
          <p:cNvSpPr txBox="true"/>
          <p:nvPr/>
        </p:nvSpPr>
        <p:spPr>
          <a:xfrm rot="0">
            <a:off x="4641976" y="9210675"/>
            <a:ext cx="9176891" cy="349249"/>
          </a:xfrm>
          <a:prstGeom prst="rect">
            <a:avLst/>
          </a:prstGeom>
        </p:spPr>
        <p:txBody>
          <a:bodyPr anchor="t" rtlCol="false" tIns="0" lIns="0" bIns="0" rIns="0">
            <a:spAutoFit/>
          </a:bodyPr>
          <a:lstStyle/>
          <a:p>
            <a:pPr algn="ctr">
              <a:lnSpc>
                <a:spcPts val="2800"/>
              </a:lnSpc>
            </a:pPr>
            <a:r>
              <a:rPr lang="en-US" sz="2000">
                <a:solidFill>
                  <a:srgbClr val="FFFFFF"/>
                </a:solidFill>
                <a:latin typeface="DM Sans"/>
                <a:ea typeface="DM Sans"/>
                <a:cs typeface="DM Sans"/>
                <a:sym typeface="DM Sans"/>
              </a:rPr>
              <a:t>Visit - https://srmu.ac.in/program/b-tech-m-tech-cse</a:t>
            </a:r>
          </a:p>
        </p:txBody>
      </p:sp>
      <p:sp>
        <p:nvSpPr>
          <p:cNvPr name="TextBox 12" id="12"/>
          <p:cNvSpPr txBox="true"/>
          <p:nvPr/>
        </p:nvSpPr>
        <p:spPr>
          <a:xfrm rot="0">
            <a:off x="1517939" y="7153422"/>
            <a:ext cx="15424965" cy="1663064"/>
          </a:xfrm>
          <a:prstGeom prst="rect">
            <a:avLst/>
          </a:prstGeom>
        </p:spPr>
        <p:txBody>
          <a:bodyPr anchor="t" rtlCol="false" tIns="0" lIns="0" bIns="0" rIns="0">
            <a:spAutoFit/>
          </a:bodyPr>
          <a:lstStyle/>
          <a:p>
            <a:pPr algn="ctr">
              <a:lnSpc>
                <a:spcPts val="3360"/>
              </a:lnSpc>
            </a:pPr>
            <a:r>
              <a:rPr lang="en-US" sz="2400">
                <a:solidFill>
                  <a:srgbClr val="FFFFFF"/>
                </a:solidFill>
                <a:latin typeface="DM Sans"/>
                <a:ea typeface="DM Sans"/>
                <a:cs typeface="DM Sans"/>
                <a:sym typeface="DM Sans"/>
              </a:rPr>
              <a:t>Shri Ramswaroop Memorial University (Lucknow) offers a four‑year B.Tech in Computer Science &amp; Engineering (CSE) designed in collaboration with industry experts and aligned with NEP curriculum. The program includes core and elective courses in areas like AI, IoT, Data Science, Blockchain, Cloud computing and cybersecurity, supported by industry‑sponsored labs and exposure to seminars, internships, and placements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1346864" y="483916"/>
            <a:ext cx="15417646" cy="9109832"/>
            <a:chOff x="0" y="0"/>
            <a:chExt cx="4060614" cy="2399297"/>
          </a:xfrm>
        </p:grpSpPr>
        <p:sp>
          <p:nvSpPr>
            <p:cNvPr name="Freeform 3" id="3"/>
            <p:cNvSpPr/>
            <p:nvPr/>
          </p:nvSpPr>
          <p:spPr>
            <a:xfrm flipH="false" flipV="false" rot="0">
              <a:off x="0" y="0"/>
              <a:ext cx="4060615" cy="2399297"/>
            </a:xfrm>
            <a:custGeom>
              <a:avLst/>
              <a:gdLst/>
              <a:ahLst/>
              <a:cxnLst/>
              <a:rect r="r" b="b" t="t" l="l"/>
              <a:pathLst>
                <a:path h="2399297" w="4060615">
                  <a:moveTo>
                    <a:pt x="0" y="0"/>
                  </a:moveTo>
                  <a:lnTo>
                    <a:pt x="4060615" y="0"/>
                  </a:lnTo>
                  <a:lnTo>
                    <a:pt x="4060615" y="2399297"/>
                  </a:lnTo>
                  <a:lnTo>
                    <a:pt x="0" y="2399297"/>
                  </a:lnTo>
                  <a:close/>
                </a:path>
              </a:pathLst>
            </a:custGeom>
            <a:solidFill>
              <a:srgbClr val="2661C6"/>
            </a:solidFill>
          </p:spPr>
        </p:sp>
        <p:sp>
          <p:nvSpPr>
            <p:cNvPr name="TextBox 4" id="4"/>
            <p:cNvSpPr txBox="true"/>
            <p:nvPr/>
          </p:nvSpPr>
          <p:spPr>
            <a:xfrm>
              <a:off x="0" y="-38100"/>
              <a:ext cx="4060614" cy="2437397"/>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440130" y="483916"/>
            <a:ext cx="725034" cy="725034"/>
          </a:xfrm>
          <a:custGeom>
            <a:avLst/>
            <a:gdLst/>
            <a:ahLst/>
            <a:cxnLst/>
            <a:rect r="r" b="b" t="t" l="l"/>
            <a:pathLst>
              <a:path h="725034" w="725034">
                <a:moveTo>
                  <a:pt x="0" y="0"/>
                </a:moveTo>
                <a:lnTo>
                  <a:pt x="725033" y="0"/>
                </a:lnTo>
                <a:lnTo>
                  <a:pt x="725033" y="725033"/>
                </a:lnTo>
                <a:lnTo>
                  <a:pt x="0" y="725033"/>
                </a:lnTo>
                <a:lnTo>
                  <a:pt x="0" y="0"/>
                </a:lnTo>
                <a:close/>
              </a:path>
            </a:pathLst>
          </a:custGeom>
          <a:blipFill>
            <a:blip r:embed="rId2"/>
            <a:stretch>
              <a:fillRect l="0" t="0" r="0" b="0"/>
            </a:stretch>
          </a:blipFill>
        </p:spPr>
      </p:sp>
      <p:sp>
        <p:nvSpPr>
          <p:cNvPr name="TextBox 6" id="6"/>
          <p:cNvSpPr txBox="true"/>
          <p:nvPr/>
        </p:nvSpPr>
        <p:spPr>
          <a:xfrm rot="0">
            <a:off x="2915544" y="2117261"/>
            <a:ext cx="12725163" cy="6849110"/>
          </a:xfrm>
          <a:prstGeom prst="rect">
            <a:avLst/>
          </a:prstGeom>
        </p:spPr>
        <p:txBody>
          <a:bodyPr anchor="t" rtlCol="false" tIns="0" lIns="0" bIns="0" rIns="0">
            <a:spAutoFit/>
          </a:bodyPr>
          <a:lstStyle/>
          <a:p>
            <a:pPr algn="l" marL="561344" indent="-280672" lvl="1">
              <a:lnSpc>
                <a:spcPts val="3640"/>
              </a:lnSpc>
              <a:buFont typeface="Arial"/>
              <a:buChar char="•"/>
            </a:pPr>
            <a:r>
              <a:rPr lang="en-US" sz="2600">
                <a:solidFill>
                  <a:srgbClr val="FFFFFF"/>
                </a:solidFill>
                <a:latin typeface="Glacial Indifference"/>
                <a:ea typeface="Glacial Indifference"/>
                <a:cs typeface="Glacial Indifference"/>
                <a:sym typeface="Glacial Indifference"/>
              </a:rPr>
              <a:t>The B.Tech (CSE) program is a four‑year full‑time undergraduate course designed with industry input for practical learning.</a:t>
            </a:r>
          </a:p>
          <a:p>
            <a:pPr algn="l">
              <a:lnSpc>
                <a:spcPts val="3640"/>
              </a:lnSpc>
            </a:pPr>
          </a:p>
          <a:p>
            <a:pPr algn="l" marL="561344" indent="-280672" lvl="1">
              <a:lnSpc>
                <a:spcPts val="3640"/>
              </a:lnSpc>
              <a:buFont typeface="Arial"/>
              <a:buChar char="•"/>
            </a:pPr>
            <a:r>
              <a:rPr lang="en-US" sz="2600">
                <a:solidFill>
                  <a:srgbClr val="FFFFFF"/>
                </a:solidFill>
                <a:latin typeface="Glacial Indifference"/>
                <a:ea typeface="Glacial Indifference"/>
                <a:cs typeface="Glacial Indifference"/>
                <a:sym typeface="Glacial Indifference"/>
              </a:rPr>
              <a:t>Curriculum includes core, electives, soft‑skills, seminars, industry visits, projects and summer training preparing industry‑ready engineers.</a:t>
            </a:r>
          </a:p>
          <a:p>
            <a:pPr algn="l">
              <a:lnSpc>
                <a:spcPts val="3640"/>
              </a:lnSpc>
            </a:pPr>
          </a:p>
          <a:p>
            <a:pPr algn="l" marL="561344" indent="-280672" lvl="1">
              <a:lnSpc>
                <a:spcPts val="3640"/>
              </a:lnSpc>
              <a:buFont typeface="Arial"/>
              <a:buChar char="•"/>
            </a:pPr>
            <a:r>
              <a:rPr lang="en-US" sz="2600">
                <a:solidFill>
                  <a:srgbClr val="FFFFFF"/>
                </a:solidFill>
                <a:latin typeface="Glacial Indifference"/>
                <a:ea typeface="Glacial Indifference"/>
                <a:cs typeface="Glacial Indifference"/>
                <a:sym typeface="Glacial Indifference"/>
              </a:rPr>
              <a:t>M.Tech (CSE) is a two‑year postgraduate program covering AI, Data Science, Blockchain, IoT, Cloud and Cybersecurity domains.</a:t>
            </a:r>
          </a:p>
          <a:p>
            <a:pPr algn="l">
              <a:lnSpc>
                <a:spcPts val="3640"/>
              </a:lnSpc>
            </a:pPr>
          </a:p>
          <a:p>
            <a:pPr algn="l" marL="561344" indent="-280672" lvl="1">
              <a:lnSpc>
                <a:spcPts val="3640"/>
              </a:lnSpc>
              <a:buFont typeface="Arial"/>
              <a:buChar char="•"/>
            </a:pPr>
            <a:r>
              <a:rPr lang="en-US" sz="2600">
                <a:solidFill>
                  <a:srgbClr val="FFFFFF"/>
                </a:solidFill>
                <a:latin typeface="Glacial Indifference"/>
                <a:ea typeface="Glacial Indifference"/>
                <a:cs typeface="Glacial Indifference"/>
                <a:sym typeface="Glacial Indifference"/>
              </a:rPr>
              <a:t>M.Tech offers electives like Advanced Software Engineering, High‑Performance Computing, Mobile Ad‑hoc Networks, Computer Vision, Optimization Techniques.</a:t>
            </a:r>
          </a:p>
          <a:p>
            <a:pPr algn="l">
              <a:lnSpc>
                <a:spcPts val="3640"/>
              </a:lnSpc>
            </a:pPr>
          </a:p>
          <a:p>
            <a:pPr algn="l" marL="561344" indent="-280672" lvl="1">
              <a:lnSpc>
                <a:spcPts val="3640"/>
              </a:lnSpc>
              <a:buFont typeface="Arial"/>
              <a:buChar char="•"/>
            </a:pPr>
            <a:r>
              <a:rPr lang="en-US" sz="2600">
                <a:solidFill>
                  <a:srgbClr val="FFFFFF"/>
                </a:solidFill>
                <a:latin typeface="Glacial Indifference"/>
                <a:ea typeface="Glacial Indifference"/>
                <a:cs typeface="Glacial Indifference"/>
                <a:sym typeface="Glacial Indifference"/>
              </a:rPr>
              <a:t>Both programs offer industry‑sponsored labs, corporate exposure, research opportunities and placement support for diverse tech careers .</a:t>
            </a:r>
          </a:p>
          <a:p>
            <a:pPr algn="l">
              <a:lnSpc>
                <a:spcPts val="3640"/>
              </a:lnSpc>
            </a:pPr>
          </a:p>
        </p:txBody>
      </p:sp>
      <p:sp>
        <p:nvSpPr>
          <p:cNvPr name="TextBox 7" id="7"/>
          <p:cNvSpPr txBox="true"/>
          <p:nvPr/>
        </p:nvSpPr>
        <p:spPr>
          <a:xfrm rot="0">
            <a:off x="2915544" y="931228"/>
            <a:ext cx="12280286" cy="830580"/>
          </a:xfrm>
          <a:prstGeom prst="rect">
            <a:avLst/>
          </a:prstGeom>
        </p:spPr>
        <p:txBody>
          <a:bodyPr anchor="t" rtlCol="false" tIns="0" lIns="0" bIns="0" rIns="0">
            <a:spAutoFit/>
          </a:bodyPr>
          <a:lstStyle/>
          <a:p>
            <a:pPr algn="r">
              <a:lnSpc>
                <a:spcPts val="6720"/>
              </a:lnSpc>
            </a:pPr>
            <a:r>
              <a:rPr lang="en-US" sz="4800" b="true">
                <a:solidFill>
                  <a:srgbClr val="FFFFFF"/>
                </a:solidFill>
                <a:latin typeface="Bricolage Grotesque Bold"/>
                <a:ea typeface="Bricolage Grotesque Bold"/>
                <a:cs typeface="Bricolage Grotesque Bold"/>
                <a:sym typeface="Bricolage Grotesque Bold"/>
              </a:rPr>
              <a:t>SRMU’s B.Tech and M.Tech CSE Programs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494123" y="241517"/>
            <a:ext cx="787183" cy="787183"/>
          </a:xfrm>
          <a:custGeom>
            <a:avLst/>
            <a:gdLst/>
            <a:ahLst/>
            <a:cxnLst/>
            <a:rect r="r" b="b" t="t" l="l"/>
            <a:pathLst>
              <a:path h="787183" w="787183">
                <a:moveTo>
                  <a:pt x="0" y="0"/>
                </a:moveTo>
                <a:lnTo>
                  <a:pt x="787183" y="0"/>
                </a:lnTo>
                <a:lnTo>
                  <a:pt x="787183" y="787183"/>
                </a:lnTo>
                <a:lnTo>
                  <a:pt x="0" y="787183"/>
                </a:lnTo>
                <a:lnTo>
                  <a:pt x="0" y="0"/>
                </a:lnTo>
                <a:close/>
              </a:path>
            </a:pathLst>
          </a:custGeom>
          <a:blipFill>
            <a:blip r:embed="rId2"/>
            <a:stretch>
              <a:fillRect l="0" t="0" r="0" b="0"/>
            </a:stretch>
          </a:blipFill>
        </p:spPr>
      </p:sp>
      <p:grpSp>
        <p:nvGrpSpPr>
          <p:cNvPr name="Group 3" id="3"/>
          <p:cNvGrpSpPr/>
          <p:nvPr/>
        </p:nvGrpSpPr>
        <p:grpSpPr>
          <a:xfrm rot="0">
            <a:off x="0" y="8264819"/>
            <a:ext cx="10518176" cy="2022181"/>
            <a:chOff x="0" y="0"/>
            <a:chExt cx="2770219" cy="532591"/>
          </a:xfrm>
        </p:grpSpPr>
        <p:sp>
          <p:nvSpPr>
            <p:cNvPr name="Freeform 4" id="4"/>
            <p:cNvSpPr/>
            <p:nvPr/>
          </p:nvSpPr>
          <p:spPr>
            <a:xfrm flipH="false" flipV="false" rot="0">
              <a:off x="0" y="0"/>
              <a:ext cx="2770219" cy="532591"/>
            </a:xfrm>
            <a:custGeom>
              <a:avLst/>
              <a:gdLst/>
              <a:ahLst/>
              <a:cxnLst/>
              <a:rect r="r" b="b" t="t" l="l"/>
              <a:pathLst>
                <a:path h="532591" w="2770219">
                  <a:moveTo>
                    <a:pt x="0" y="0"/>
                  </a:moveTo>
                  <a:lnTo>
                    <a:pt x="2770219" y="0"/>
                  </a:lnTo>
                  <a:lnTo>
                    <a:pt x="2770219" y="532591"/>
                  </a:lnTo>
                  <a:lnTo>
                    <a:pt x="0" y="532591"/>
                  </a:lnTo>
                  <a:close/>
                </a:path>
              </a:pathLst>
            </a:custGeom>
            <a:solidFill>
              <a:srgbClr val="D9D9D9"/>
            </a:solidFill>
          </p:spPr>
        </p:sp>
        <p:sp>
          <p:nvSpPr>
            <p:cNvPr name="TextBox 5" id="5"/>
            <p:cNvSpPr txBox="true"/>
            <p:nvPr/>
          </p:nvSpPr>
          <p:spPr>
            <a:xfrm>
              <a:off x="0" y="-38100"/>
              <a:ext cx="2770219" cy="570691"/>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472511" y="1028700"/>
            <a:ext cx="15520559" cy="8565047"/>
            <a:chOff x="0" y="0"/>
            <a:chExt cx="4087719" cy="2255815"/>
          </a:xfrm>
        </p:grpSpPr>
        <p:sp>
          <p:nvSpPr>
            <p:cNvPr name="Freeform 7" id="7"/>
            <p:cNvSpPr/>
            <p:nvPr/>
          </p:nvSpPr>
          <p:spPr>
            <a:xfrm flipH="false" flipV="false" rot="0">
              <a:off x="0" y="0"/>
              <a:ext cx="4087719" cy="2255815"/>
            </a:xfrm>
            <a:custGeom>
              <a:avLst/>
              <a:gdLst/>
              <a:ahLst/>
              <a:cxnLst/>
              <a:rect r="r" b="b" t="t" l="l"/>
              <a:pathLst>
                <a:path h="2255815" w="4087719">
                  <a:moveTo>
                    <a:pt x="0" y="0"/>
                  </a:moveTo>
                  <a:lnTo>
                    <a:pt x="4087719" y="0"/>
                  </a:lnTo>
                  <a:lnTo>
                    <a:pt x="4087719" y="2255815"/>
                  </a:lnTo>
                  <a:lnTo>
                    <a:pt x="0" y="2255815"/>
                  </a:lnTo>
                  <a:close/>
                </a:path>
              </a:pathLst>
            </a:custGeom>
            <a:solidFill>
              <a:srgbClr val="2661C6"/>
            </a:solidFill>
          </p:spPr>
        </p:sp>
        <p:sp>
          <p:nvSpPr>
            <p:cNvPr name="TextBox 8" id="8"/>
            <p:cNvSpPr txBox="true"/>
            <p:nvPr/>
          </p:nvSpPr>
          <p:spPr>
            <a:xfrm>
              <a:off x="0" y="-38100"/>
              <a:ext cx="4087719" cy="2293915"/>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4809523" y="6406285"/>
            <a:ext cx="9181983" cy="1663065"/>
          </a:xfrm>
          <a:prstGeom prst="rect">
            <a:avLst/>
          </a:prstGeom>
        </p:spPr>
        <p:txBody>
          <a:bodyPr anchor="t" rtlCol="false" tIns="0" lIns="0" bIns="0" rIns="0">
            <a:spAutoFit/>
          </a:bodyPr>
          <a:lstStyle/>
          <a:p>
            <a:pPr algn="ctr">
              <a:lnSpc>
                <a:spcPts val="3359"/>
              </a:lnSpc>
            </a:pPr>
            <a:r>
              <a:rPr lang="en-US" sz="2400" b="true">
                <a:solidFill>
                  <a:srgbClr val="D9D9D9"/>
                </a:solidFill>
                <a:latin typeface="DM Sans Bold"/>
                <a:ea typeface="DM Sans Bold"/>
                <a:cs typeface="DM Sans Bold"/>
                <a:sym typeface="DM Sans Bold"/>
              </a:rPr>
              <a:t> Village - Hadauri, Post - Tindola, Lucknow-Deva Road</a:t>
            </a:r>
          </a:p>
          <a:p>
            <a:pPr algn="ctr">
              <a:lnSpc>
                <a:spcPts val="3359"/>
              </a:lnSpc>
            </a:pPr>
            <a:r>
              <a:rPr lang="en-US" sz="2400" b="true">
                <a:solidFill>
                  <a:srgbClr val="D9D9D9"/>
                </a:solidFill>
                <a:latin typeface="DM Sans Bold"/>
                <a:ea typeface="DM Sans Bold"/>
                <a:cs typeface="DM Sans Bold"/>
                <a:sym typeface="DM Sans Bold"/>
              </a:rPr>
              <a:t>Pin: 225003</a:t>
            </a:r>
          </a:p>
          <a:p>
            <a:pPr algn="ctr">
              <a:lnSpc>
                <a:spcPts val="3359"/>
              </a:lnSpc>
            </a:pPr>
            <a:r>
              <a:rPr lang="en-US" sz="2400" b="true">
                <a:solidFill>
                  <a:srgbClr val="D9D9D9"/>
                </a:solidFill>
                <a:latin typeface="DM Sans Bold"/>
                <a:ea typeface="DM Sans Bold"/>
                <a:cs typeface="DM Sans Bold"/>
                <a:sym typeface="DM Sans Bold"/>
              </a:rPr>
              <a:t>Phone: 18001026004, +91-9120007948</a:t>
            </a:r>
          </a:p>
          <a:p>
            <a:pPr algn="ctr">
              <a:lnSpc>
                <a:spcPts val="3359"/>
              </a:lnSpc>
            </a:pPr>
            <a:r>
              <a:rPr lang="en-US" sz="2400" b="true">
                <a:solidFill>
                  <a:srgbClr val="D9D9D9"/>
                </a:solidFill>
                <a:latin typeface="DM Sans Bold"/>
                <a:ea typeface="DM Sans Bold"/>
                <a:cs typeface="DM Sans Bold"/>
                <a:sym typeface="DM Sans Bold"/>
              </a:rPr>
              <a:t>Email: examination.cell@srmu.ac.in, admissions@srmu.ac.in</a:t>
            </a:r>
          </a:p>
        </p:txBody>
      </p:sp>
      <p:sp>
        <p:nvSpPr>
          <p:cNvPr name="TextBox 10" id="10"/>
          <p:cNvSpPr txBox="true"/>
          <p:nvPr/>
        </p:nvSpPr>
        <p:spPr>
          <a:xfrm rot="0">
            <a:off x="7622604" y="933450"/>
            <a:ext cx="3042791" cy="781050"/>
          </a:xfrm>
          <a:prstGeom prst="rect">
            <a:avLst/>
          </a:prstGeom>
        </p:spPr>
        <p:txBody>
          <a:bodyPr anchor="t" rtlCol="false" tIns="0" lIns="0" bIns="0" rIns="0">
            <a:spAutoFit/>
          </a:bodyPr>
          <a:lstStyle/>
          <a:p>
            <a:pPr algn="ctr">
              <a:lnSpc>
                <a:spcPts val="6300"/>
              </a:lnSpc>
            </a:pPr>
            <a:r>
              <a:rPr lang="en-US" sz="4500" b="true">
                <a:solidFill>
                  <a:srgbClr val="D9D9D9"/>
                </a:solidFill>
                <a:latin typeface="Bricolage Grotesque Bold"/>
                <a:ea typeface="Bricolage Grotesque Bold"/>
                <a:cs typeface="Bricolage Grotesque Bold"/>
                <a:sym typeface="Bricolage Grotesque Bold"/>
              </a:rPr>
              <a:t>Contact Us</a:t>
            </a:r>
          </a:p>
        </p:txBody>
      </p:sp>
      <p:sp>
        <p:nvSpPr>
          <p:cNvPr name="TextBox 11" id="11"/>
          <p:cNvSpPr txBox="true"/>
          <p:nvPr/>
        </p:nvSpPr>
        <p:spPr>
          <a:xfrm rot="0">
            <a:off x="2363552" y="8217194"/>
            <a:ext cx="13738477" cy="824863"/>
          </a:xfrm>
          <a:prstGeom prst="rect">
            <a:avLst/>
          </a:prstGeom>
        </p:spPr>
        <p:txBody>
          <a:bodyPr anchor="t" rtlCol="false" tIns="0" lIns="0" bIns="0" rIns="0">
            <a:spAutoFit/>
          </a:bodyPr>
          <a:lstStyle/>
          <a:p>
            <a:pPr algn="ctr">
              <a:lnSpc>
                <a:spcPts val="3360"/>
              </a:lnSpc>
            </a:pPr>
            <a:r>
              <a:rPr lang="en-US" sz="2400" b="true">
                <a:solidFill>
                  <a:srgbClr val="D9D9D9"/>
                </a:solidFill>
                <a:latin typeface="DM Sans Bold"/>
                <a:ea typeface="DM Sans Bold"/>
                <a:cs typeface="DM Sans Bold"/>
                <a:sym typeface="DM Sans Bold"/>
              </a:rPr>
              <a:t>To know more details about the B.B.A. program, visit -   https://srmu.ac.in/program/b-tech-m-tech-cse</a:t>
            </a:r>
          </a:p>
        </p:txBody>
      </p:sp>
      <p:sp>
        <p:nvSpPr>
          <p:cNvPr name="Freeform 12" id="12"/>
          <p:cNvSpPr/>
          <p:nvPr/>
        </p:nvSpPr>
        <p:spPr>
          <a:xfrm flipH="false" flipV="false" rot="0">
            <a:off x="1472511" y="1830303"/>
            <a:ext cx="15520559" cy="4423582"/>
          </a:xfrm>
          <a:custGeom>
            <a:avLst/>
            <a:gdLst/>
            <a:ahLst/>
            <a:cxnLst/>
            <a:rect r="r" b="b" t="t" l="l"/>
            <a:pathLst>
              <a:path h="4423582" w="15520559">
                <a:moveTo>
                  <a:pt x="0" y="0"/>
                </a:moveTo>
                <a:lnTo>
                  <a:pt x="15520559" y="0"/>
                </a:lnTo>
                <a:lnTo>
                  <a:pt x="15520559" y="4423582"/>
                </a:lnTo>
                <a:lnTo>
                  <a:pt x="0" y="4423582"/>
                </a:lnTo>
                <a:lnTo>
                  <a:pt x="0" y="0"/>
                </a:lnTo>
                <a:close/>
              </a:path>
            </a:pathLst>
          </a:custGeom>
          <a:blipFill>
            <a:blip r:embed="rId3"/>
            <a:stretch>
              <a:fillRect l="-3279" t="-19039" r="-8879"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0" y="8336124"/>
            <a:ext cx="18288000" cy="1950876"/>
            <a:chOff x="0" y="0"/>
            <a:chExt cx="4816593" cy="513811"/>
          </a:xfrm>
        </p:grpSpPr>
        <p:sp>
          <p:nvSpPr>
            <p:cNvPr name="Freeform 3" id="3"/>
            <p:cNvSpPr/>
            <p:nvPr/>
          </p:nvSpPr>
          <p:spPr>
            <a:xfrm flipH="false" flipV="false" rot="0">
              <a:off x="0" y="0"/>
              <a:ext cx="4816592" cy="513811"/>
            </a:xfrm>
            <a:custGeom>
              <a:avLst/>
              <a:gdLst/>
              <a:ahLst/>
              <a:cxnLst/>
              <a:rect r="r" b="b" t="t" l="l"/>
              <a:pathLst>
                <a:path h="513811" w="4816592">
                  <a:moveTo>
                    <a:pt x="0" y="0"/>
                  </a:moveTo>
                  <a:lnTo>
                    <a:pt x="4816592" y="0"/>
                  </a:lnTo>
                  <a:lnTo>
                    <a:pt x="4816592" y="513811"/>
                  </a:lnTo>
                  <a:lnTo>
                    <a:pt x="0" y="513811"/>
                  </a:lnTo>
                  <a:close/>
                </a:path>
              </a:pathLst>
            </a:custGeom>
            <a:solidFill>
              <a:srgbClr val="2661C6"/>
            </a:solidFill>
          </p:spPr>
        </p:sp>
        <p:sp>
          <p:nvSpPr>
            <p:cNvPr name="TextBox 4" id="4"/>
            <p:cNvSpPr txBox="true"/>
            <p:nvPr/>
          </p:nvSpPr>
          <p:spPr>
            <a:xfrm>
              <a:off x="0" y="-38100"/>
              <a:ext cx="4816593" cy="551911"/>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0" y="4351"/>
            <a:ext cx="18288000" cy="1460575"/>
            <a:chOff x="0" y="0"/>
            <a:chExt cx="4816593" cy="384678"/>
          </a:xfrm>
        </p:grpSpPr>
        <p:sp>
          <p:nvSpPr>
            <p:cNvPr name="Freeform 6" id="6"/>
            <p:cNvSpPr/>
            <p:nvPr/>
          </p:nvSpPr>
          <p:spPr>
            <a:xfrm flipH="false" flipV="false" rot="0">
              <a:off x="0" y="0"/>
              <a:ext cx="4816592" cy="384678"/>
            </a:xfrm>
            <a:custGeom>
              <a:avLst/>
              <a:gdLst/>
              <a:ahLst/>
              <a:cxnLst/>
              <a:rect r="r" b="b" t="t" l="l"/>
              <a:pathLst>
                <a:path h="384678" w="4816592">
                  <a:moveTo>
                    <a:pt x="0" y="0"/>
                  </a:moveTo>
                  <a:lnTo>
                    <a:pt x="4816592" y="0"/>
                  </a:lnTo>
                  <a:lnTo>
                    <a:pt x="4816592" y="384678"/>
                  </a:lnTo>
                  <a:lnTo>
                    <a:pt x="0" y="384678"/>
                  </a:lnTo>
                  <a:close/>
                </a:path>
              </a:pathLst>
            </a:custGeom>
            <a:solidFill>
              <a:srgbClr val="2661C6"/>
            </a:solidFill>
          </p:spPr>
        </p:sp>
        <p:sp>
          <p:nvSpPr>
            <p:cNvPr name="TextBox 7" id="7"/>
            <p:cNvSpPr txBox="true"/>
            <p:nvPr/>
          </p:nvSpPr>
          <p:spPr>
            <a:xfrm>
              <a:off x="0" y="-38100"/>
              <a:ext cx="4816593" cy="422778"/>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712304" y="439115"/>
            <a:ext cx="632792" cy="632792"/>
          </a:xfrm>
          <a:custGeom>
            <a:avLst/>
            <a:gdLst/>
            <a:ahLst/>
            <a:cxnLst/>
            <a:rect r="r" b="b" t="t" l="l"/>
            <a:pathLst>
              <a:path h="632792" w="632792">
                <a:moveTo>
                  <a:pt x="0" y="0"/>
                </a:moveTo>
                <a:lnTo>
                  <a:pt x="632792" y="0"/>
                </a:lnTo>
                <a:lnTo>
                  <a:pt x="632792" y="632793"/>
                </a:lnTo>
                <a:lnTo>
                  <a:pt x="0" y="632793"/>
                </a:lnTo>
                <a:lnTo>
                  <a:pt x="0" y="0"/>
                </a:lnTo>
                <a:close/>
              </a:path>
            </a:pathLst>
          </a:custGeom>
          <a:blipFill>
            <a:blip r:embed="rId2"/>
            <a:stretch>
              <a:fillRect l="0" t="0" r="0" b="0"/>
            </a:stretch>
          </a:blipFill>
        </p:spPr>
      </p:sp>
      <p:sp>
        <p:nvSpPr>
          <p:cNvPr name="TextBox 9" id="9"/>
          <p:cNvSpPr txBox="true"/>
          <p:nvPr/>
        </p:nvSpPr>
        <p:spPr>
          <a:xfrm rot="0">
            <a:off x="2236196" y="4744085"/>
            <a:ext cx="14821950" cy="684529"/>
          </a:xfrm>
          <a:prstGeom prst="rect">
            <a:avLst/>
          </a:prstGeom>
        </p:spPr>
        <p:txBody>
          <a:bodyPr anchor="t" rtlCol="false" tIns="0" lIns="0" bIns="0" rIns="0">
            <a:spAutoFit/>
          </a:bodyPr>
          <a:lstStyle/>
          <a:p>
            <a:pPr algn="ctr">
              <a:lnSpc>
                <a:spcPts val="5320"/>
              </a:lnSpc>
            </a:pPr>
          </a:p>
        </p:txBody>
      </p:sp>
      <p:sp>
        <p:nvSpPr>
          <p:cNvPr name="Freeform 10" id="10"/>
          <p:cNvSpPr/>
          <p:nvPr/>
        </p:nvSpPr>
        <p:spPr>
          <a:xfrm flipH="false" flipV="false" rot="0">
            <a:off x="0" y="1853440"/>
            <a:ext cx="18288000" cy="5701152"/>
          </a:xfrm>
          <a:custGeom>
            <a:avLst/>
            <a:gdLst/>
            <a:ahLst/>
            <a:cxnLst/>
            <a:rect r="r" b="b" t="t" l="l"/>
            <a:pathLst>
              <a:path h="5701152" w="18288000">
                <a:moveTo>
                  <a:pt x="0" y="0"/>
                </a:moveTo>
                <a:lnTo>
                  <a:pt x="18288000" y="0"/>
                </a:lnTo>
                <a:lnTo>
                  <a:pt x="18288000" y="5701152"/>
                </a:lnTo>
                <a:lnTo>
                  <a:pt x="0" y="5701152"/>
                </a:lnTo>
                <a:lnTo>
                  <a:pt x="0" y="0"/>
                </a:lnTo>
                <a:close/>
              </a:path>
            </a:pathLst>
          </a:custGeom>
          <a:blipFill>
            <a:blip r:embed="rId3"/>
            <a:stretch>
              <a:fillRect l="-65649" t="-10865" r="0" b="-10865"/>
            </a:stretch>
          </a:blipFill>
        </p:spPr>
      </p:sp>
      <p:sp>
        <p:nvSpPr>
          <p:cNvPr name="TextBox 11" id="11"/>
          <p:cNvSpPr txBox="true"/>
          <p:nvPr/>
        </p:nvSpPr>
        <p:spPr>
          <a:xfrm rot="0">
            <a:off x="5080135" y="297180"/>
            <a:ext cx="8686809" cy="731520"/>
          </a:xfrm>
          <a:prstGeom prst="rect">
            <a:avLst/>
          </a:prstGeom>
        </p:spPr>
        <p:txBody>
          <a:bodyPr anchor="t" rtlCol="false" tIns="0" lIns="0" bIns="0" rIns="0">
            <a:spAutoFit/>
          </a:bodyPr>
          <a:lstStyle/>
          <a:p>
            <a:pPr algn="ctr">
              <a:lnSpc>
                <a:spcPts val="5490"/>
              </a:lnSpc>
            </a:pPr>
            <a:r>
              <a:rPr lang="en-US" b="true" sz="4500">
                <a:solidFill>
                  <a:srgbClr val="FFFFFF"/>
                </a:solidFill>
                <a:latin typeface="Poppins Bold"/>
                <a:ea typeface="Poppins Bold"/>
                <a:cs typeface="Poppins Bold"/>
                <a:sym typeface="Poppins Bold"/>
              </a:rPr>
              <a:t>Thank You </a:t>
            </a:r>
          </a:p>
        </p:txBody>
      </p:sp>
      <p:sp>
        <p:nvSpPr>
          <p:cNvPr name="TextBox 12" id="12"/>
          <p:cNvSpPr txBox="true"/>
          <p:nvPr/>
        </p:nvSpPr>
        <p:spPr>
          <a:xfrm rot="0">
            <a:off x="3546350" y="8909685"/>
            <a:ext cx="11754380" cy="640079"/>
          </a:xfrm>
          <a:prstGeom prst="rect">
            <a:avLst/>
          </a:prstGeom>
        </p:spPr>
        <p:txBody>
          <a:bodyPr anchor="t" rtlCol="false" tIns="0" lIns="0" bIns="0" rIns="0">
            <a:spAutoFit/>
          </a:bodyPr>
          <a:lstStyle/>
          <a:p>
            <a:pPr algn="ctr">
              <a:lnSpc>
                <a:spcPts val="2520"/>
              </a:lnSpc>
            </a:pPr>
            <a:r>
              <a:rPr lang="en-US" sz="1800">
                <a:solidFill>
                  <a:srgbClr val="D9D9D9"/>
                </a:solidFill>
                <a:latin typeface="Poppins"/>
                <a:ea typeface="Poppins"/>
                <a:cs typeface="Poppins"/>
                <a:sym typeface="Poppins"/>
              </a:rPr>
              <a:t>Visit-  https://srmu.ac.in/program/b-tech-m-tech-cse</a:t>
            </a:r>
          </a:p>
          <a:p>
            <a:pPr algn="ctr">
              <a:lnSpc>
                <a:spcPts val="2520"/>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DAGkgtYq4h4</dc:identifier>
  <dcterms:modified xsi:type="dcterms:W3CDTF">2011-08-01T06:04:30Z</dcterms:modified>
  <cp:revision>1</cp:revision>
  <dc:title>M.Tech. in Computer Science Engineering College in Lucknow</dc:title>
</cp:coreProperties>
</file>