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Lst>
  <p:sldSz cx="18288000" cy="10287000"/>
  <p:notesSz cx="6858000" cy="9144000"/>
  <p:embeddedFontLst>
    <p:embeddedFont>
      <p:font typeface="Poppins Bold" charset="1" panose="00000800000000000000"/>
      <p:regular r:id="rId15"/>
    </p:embeddedFont>
    <p:embeddedFont>
      <p:font typeface="Poppins" charset="1" panose="00000500000000000000"/>
      <p:regular r:id="rId16"/>
    </p:embeddedFont>
    <p:embeddedFont>
      <p:font typeface="Canva Sans Bold" charset="1" panose="020B0803030501040103"/>
      <p:regular r:id="rId17"/>
    </p:embeddedFont>
    <p:embeddedFont>
      <p:font typeface="Canva Sans" charset="1" panose="020B0503030501040103"/>
      <p:regular r:id="rId18"/>
    </p:embeddedFont>
    <p:embeddedFont>
      <p:font typeface="Montserrat Bold" charset="1" panose="00000800000000000000"/>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3.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4.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https://www.blockchainx.tech/data-tokenization-services/" TargetMode="External" Type="http://schemas.openxmlformats.org/officeDocument/2006/relationships/hyperlink"/></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8.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https://www.linkedin.com/company/blockchainxtech/" TargetMode="External" Type="http://schemas.openxmlformats.org/officeDocument/2006/relationships/hyperlink"/><Relationship Id="rId11" Target="https://www.blockchainx.tech" TargetMode="External" Type="http://schemas.openxmlformats.org/officeDocument/2006/relationships/hyperlink"/><Relationship Id="rId2" Target="../media/image9.jpeg" Type="http://schemas.openxmlformats.org/officeDocument/2006/relationships/image"/><Relationship Id="rId3" Target="../media/image1.png" Type="http://schemas.openxmlformats.org/officeDocument/2006/relationships/image"/><Relationship Id="rId4" Target="../media/image10.png" Type="http://schemas.openxmlformats.org/officeDocument/2006/relationships/image"/><Relationship Id="rId5" Target="../media/image11.png" Type="http://schemas.openxmlformats.org/officeDocument/2006/relationships/image"/><Relationship Id="rId6" Target="../media/image12.svg" Type="http://schemas.openxmlformats.org/officeDocument/2006/relationships/image"/><Relationship Id="rId7" Target="../media/image13.png" Type="http://schemas.openxmlformats.org/officeDocument/2006/relationships/image"/><Relationship Id="rId8" Target="../media/image14.svg" Type="http://schemas.openxmlformats.org/officeDocument/2006/relationships/image"/><Relationship Id="rId9" Target="../media/image15.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grpSp>
        <p:nvGrpSpPr>
          <p:cNvPr name="Group 2" id="2"/>
          <p:cNvGrpSpPr/>
          <p:nvPr/>
        </p:nvGrpSpPr>
        <p:grpSpPr>
          <a:xfrm rot="0">
            <a:off x="10824237" y="1837359"/>
            <a:ext cx="6744859" cy="6612282"/>
            <a:chOff x="0" y="0"/>
            <a:chExt cx="4572993" cy="4483106"/>
          </a:xfrm>
        </p:grpSpPr>
        <p:sp>
          <p:nvSpPr>
            <p:cNvPr name="Freeform 3" id="3"/>
            <p:cNvSpPr/>
            <p:nvPr/>
          </p:nvSpPr>
          <p:spPr>
            <a:xfrm flipH="false" flipV="false" rot="0">
              <a:off x="0" y="0"/>
              <a:ext cx="4572993" cy="4483106"/>
            </a:xfrm>
            <a:custGeom>
              <a:avLst/>
              <a:gdLst/>
              <a:ahLst/>
              <a:cxnLst/>
              <a:rect r="r" b="b" t="t" l="l"/>
              <a:pathLst>
                <a:path h="4483106" w="4572993">
                  <a:moveTo>
                    <a:pt x="32103" y="0"/>
                  </a:moveTo>
                  <a:lnTo>
                    <a:pt x="4540889" y="0"/>
                  </a:lnTo>
                  <a:cubicBezTo>
                    <a:pt x="4549404" y="0"/>
                    <a:pt x="4557569" y="3382"/>
                    <a:pt x="4563590" y="9403"/>
                  </a:cubicBezTo>
                  <a:cubicBezTo>
                    <a:pt x="4569611" y="15423"/>
                    <a:pt x="4572993" y="23589"/>
                    <a:pt x="4572993" y="32103"/>
                  </a:cubicBezTo>
                  <a:lnTo>
                    <a:pt x="4572993" y="4451003"/>
                  </a:lnTo>
                  <a:cubicBezTo>
                    <a:pt x="4572993" y="4459517"/>
                    <a:pt x="4569611" y="4467683"/>
                    <a:pt x="4563590" y="4473703"/>
                  </a:cubicBezTo>
                  <a:cubicBezTo>
                    <a:pt x="4557569" y="4479724"/>
                    <a:pt x="4549404" y="4483106"/>
                    <a:pt x="4540889" y="4483106"/>
                  </a:cubicBezTo>
                  <a:lnTo>
                    <a:pt x="32103" y="4483106"/>
                  </a:lnTo>
                  <a:cubicBezTo>
                    <a:pt x="23589" y="4483106"/>
                    <a:pt x="15423" y="4479724"/>
                    <a:pt x="9403" y="4473703"/>
                  </a:cubicBezTo>
                  <a:cubicBezTo>
                    <a:pt x="3382" y="4467683"/>
                    <a:pt x="0" y="4459517"/>
                    <a:pt x="0" y="4451003"/>
                  </a:cubicBezTo>
                  <a:lnTo>
                    <a:pt x="0" y="32103"/>
                  </a:lnTo>
                  <a:cubicBezTo>
                    <a:pt x="0" y="23589"/>
                    <a:pt x="3382" y="15423"/>
                    <a:pt x="9403" y="9403"/>
                  </a:cubicBezTo>
                  <a:cubicBezTo>
                    <a:pt x="15423" y="3382"/>
                    <a:pt x="23589" y="0"/>
                    <a:pt x="32103" y="0"/>
                  </a:cubicBezTo>
                  <a:close/>
                </a:path>
              </a:pathLst>
            </a:custGeom>
            <a:solidFill>
              <a:srgbClr val="000000">
                <a:alpha val="0"/>
              </a:srgbClr>
            </a:solidFill>
            <a:ln w="57150" cap="rnd">
              <a:gradFill>
                <a:gsLst>
                  <a:gs pos="0">
                    <a:srgbClr val="B900BC">
                      <a:alpha val="100000"/>
                    </a:srgbClr>
                  </a:gs>
                  <a:gs pos="100000">
                    <a:srgbClr val="009CFF">
                      <a:alpha val="100000"/>
                    </a:srgbClr>
                  </a:gs>
                </a:gsLst>
                <a:lin ang="0"/>
              </a:gradFill>
              <a:prstDash val="solid"/>
              <a:round/>
            </a:ln>
          </p:spPr>
        </p:sp>
        <p:sp>
          <p:nvSpPr>
            <p:cNvPr name="TextBox 4" id="4"/>
            <p:cNvSpPr txBox="true"/>
            <p:nvPr/>
          </p:nvSpPr>
          <p:spPr>
            <a:xfrm>
              <a:off x="0" y="-38100"/>
              <a:ext cx="4572993" cy="4521206"/>
            </a:xfrm>
            <a:prstGeom prst="rect">
              <a:avLst/>
            </a:prstGeom>
          </p:spPr>
          <p:txBody>
            <a:bodyPr anchor="ctr" rtlCol="false" tIns="50800" lIns="50800" bIns="50800" rIns="50800"/>
            <a:lstStyle/>
            <a:p>
              <a:pPr algn="ctr">
                <a:lnSpc>
                  <a:spcPts val="2659"/>
                </a:lnSpc>
                <a:spcBef>
                  <a:spcPct val="0"/>
                </a:spcBef>
              </a:pPr>
            </a:p>
          </p:txBody>
        </p:sp>
      </p:grpSp>
      <p:sp>
        <p:nvSpPr>
          <p:cNvPr name="Freeform 5" id="5"/>
          <p:cNvSpPr/>
          <p:nvPr/>
        </p:nvSpPr>
        <p:spPr>
          <a:xfrm flipH="false" flipV="false" rot="1184083">
            <a:off x="6921658" y="6179923"/>
            <a:ext cx="5755537" cy="6731622"/>
          </a:xfrm>
          <a:custGeom>
            <a:avLst/>
            <a:gdLst/>
            <a:ahLst/>
            <a:cxnLst/>
            <a:rect r="r" b="b" t="t" l="l"/>
            <a:pathLst>
              <a:path h="6731622" w="5755537">
                <a:moveTo>
                  <a:pt x="0" y="0"/>
                </a:moveTo>
                <a:lnTo>
                  <a:pt x="5755536" y="0"/>
                </a:lnTo>
                <a:lnTo>
                  <a:pt x="5755536" y="6731622"/>
                </a:lnTo>
                <a:lnTo>
                  <a:pt x="0" y="6731622"/>
                </a:lnTo>
                <a:lnTo>
                  <a:pt x="0" y="0"/>
                </a:lnTo>
                <a:close/>
              </a:path>
            </a:pathLst>
          </a:custGeom>
          <a:blipFill>
            <a:blip r:embed="rId2">
              <a:alphaModFix amt="19999"/>
            </a:blip>
            <a:stretch>
              <a:fillRect l="0" t="0" r="0" b="0"/>
            </a:stretch>
          </a:blipFill>
        </p:spPr>
      </p:sp>
      <p:sp>
        <p:nvSpPr>
          <p:cNvPr name="Freeform 6" id="6"/>
          <p:cNvSpPr/>
          <p:nvPr/>
        </p:nvSpPr>
        <p:spPr>
          <a:xfrm flipH="false" flipV="false" rot="0">
            <a:off x="11302646" y="1885279"/>
            <a:ext cx="6384500" cy="6311505"/>
          </a:xfrm>
          <a:custGeom>
            <a:avLst/>
            <a:gdLst/>
            <a:ahLst/>
            <a:cxnLst/>
            <a:rect r="r" b="b" t="t" l="l"/>
            <a:pathLst>
              <a:path h="6311505" w="6384500">
                <a:moveTo>
                  <a:pt x="0" y="0"/>
                </a:moveTo>
                <a:lnTo>
                  <a:pt x="6384499" y="0"/>
                </a:lnTo>
                <a:lnTo>
                  <a:pt x="6384499" y="6311505"/>
                </a:lnTo>
                <a:lnTo>
                  <a:pt x="0" y="6311505"/>
                </a:lnTo>
                <a:lnTo>
                  <a:pt x="0" y="0"/>
                </a:lnTo>
                <a:close/>
              </a:path>
            </a:pathLst>
          </a:custGeom>
          <a:blipFill>
            <a:blip r:embed="rId3"/>
            <a:stretch>
              <a:fillRect l="-91348" t="-15732" r="0" b="-13308"/>
            </a:stretch>
          </a:blipFill>
          <a:ln w="38100" cap="sq">
            <a:solidFill>
              <a:srgbClr val="000000"/>
            </a:solidFill>
            <a:prstDash val="lgDash"/>
            <a:miter/>
          </a:ln>
        </p:spPr>
      </p:sp>
      <p:sp>
        <p:nvSpPr>
          <p:cNvPr name="TextBox 7" id="7"/>
          <p:cNvSpPr txBox="true"/>
          <p:nvPr/>
        </p:nvSpPr>
        <p:spPr>
          <a:xfrm rot="0">
            <a:off x="266447" y="4452461"/>
            <a:ext cx="10938860" cy="1196190"/>
          </a:xfrm>
          <a:prstGeom prst="rect">
            <a:avLst/>
          </a:prstGeom>
        </p:spPr>
        <p:txBody>
          <a:bodyPr anchor="t" rtlCol="false" tIns="0" lIns="0" bIns="0" rIns="0">
            <a:spAutoFit/>
          </a:bodyPr>
          <a:lstStyle/>
          <a:p>
            <a:pPr algn="l">
              <a:lnSpc>
                <a:spcPts val="4445"/>
              </a:lnSpc>
            </a:pPr>
            <a:r>
              <a:rPr lang="en-US" sz="4274" b="true">
                <a:solidFill>
                  <a:srgbClr val="FFFFFF"/>
                </a:solidFill>
                <a:latin typeface="Poppins Bold"/>
                <a:ea typeface="Poppins Bold"/>
                <a:cs typeface="Poppins Bold"/>
                <a:sym typeface="Poppins Bold"/>
              </a:rPr>
              <a:t>How Data Tokenization Technology is Powering Industry Growth</a:t>
            </a:r>
          </a:p>
        </p:txBody>
      </p:sp>
      <p:sp>
        <p:nvSpPr>
          <p:cNvPr name="AutoShape 8" id="8"/>
          <p:cNvSpPr/>
          <p:nvPr/>
        </p:nvSpPr>
        <p:spPr>
          <a:xfrm flipV="true">
            <a:off x="266526" y="5648651"/>
            <a:ext cx="7534392" cy="19050"/>
          </a:xfrm>
          <a:prstGeom prst="line">
            <a:avLst/>
          </a:prstGeom>
          <a:ln cap="flat" w="38100">
            <a:solidFill>
              <a:srgbClr val="FFFFFF"/>
            </a:solidFill>
            <a:prstDash val="solid"/>
            <a:headEnd type="none" len="sm" w="sm"/>
            <a:tailEnd type="none" len="sm" w="sm"/>
          </a:ln>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1184083">
            <a:off x="11606922" y="4070269"/>
            <a:ext cx="5755537" cy="6731622"/>
          </a:xfrm>
          <a:custGeom>
            <a:avLst/>
            <a:gdLst/>
            <a:ahLst/>
            <a:cxnLst/>
            <a:rect r="r" b="b" t="t" l="l"/>
            <a:pathLst>
              <a:path h="6731622" w="5755537">
                <a:moveTo>
                  <a:pt x="0" y="0"/>
                </a:moveTo>
                <a:lnTo>
                  <a:pt x="5755536" y="0"/>
                </a:lnTo>
                <a:lnTo>
                  <a:pt x="5755536" y="6731622"/>
                </a:lnTo>
                <a:lnTo>
                  <a:pt x="0" y="6731622"/>
                </a:lnTo>
                <a:lnTo>
                  <a:pt x="0" y="0"/>
                </a:lnTo>
                <a:close/>
              </a:path>
            </a:pathLst>
          </a:custGeom>
          <a:blipFill>
            <a:blip r:embed="rId2">
              <a:alphaModFix amt="19999"/>
            </a:blip>
            <a:stretch>
              <a:fillRect l="0" t="0" r="0" b="0"/>
            </a:stretch>
          </a:blipFill>
        </p:spPr>
      </p:sp>
      <p:sp>
        <p:nvSpPr>
          <p:cNvPr name="TextBox 3" id="3"/>
          <p:cNvSpPr txBox="true"/>
          <p:nvPr/>
        </p:nvSpPr>
        <p:spPr>
          <a:xfrm rot="0">
            <a:off x="1028700" y="1047750"/>
            <a:ext cx="3536075" cy="557154"/>
          </a:xfrm>
          <a:prstGeom prst="rect">
            <a:avLst/>
          </a:prstGeom>
        </p:spPr>
        <p:txBody>
          <a:bodyPr anchor="t" rtlCol="false" tIns="0" lIns="0" bIns="0" rIns="0">
            <a:spAutoFit/>
          </a:bodyPr>
          <a:lstStyle/>
          <a:p>
            <a:pPr algn="l">
              <a:lnSpc>
                <a:spcPts val="3934"/>
              </a:lnSpc>
            </a:pPr>
            <a:r>
              <a:rPr lang="en-US" sz="3783" b="true">
                <a:solidFill>
                  <a:srgbClr val="FFFFFF"/>
                </a:solidFill>
                <a:latin typeface="Poppins Bold"/>
                <a:ea typeface="Poppins Bold"/>
                <a:cs typeface="Poppins Bold"/>
                <a:sym typeface="Poppins Bold"/>
              </a:rPr>
              <a:t>Introduction</a:t>
            </a:r>
          </a:p>
        </p:txBody>
      </p:sp>
      <p:sp>
        <p:nvSpPr>
          <p:cNvPr name="TextBox 4" id="4"/>
          <p:cNvSpPr txBox="true"/>
          <p:nvPr/>
        </p:nvSpPr>
        <p:spPr>
          <a:xfrm rot="0">
            <a:off x="1028700" y="5659735"/>
            <a:ext cx="16534839" cy="1776345"/>
          </a:xfrm>
          <a:prstGeom prst="rect">
            <a:avLst/>
          </a:prstGeom>
        </p:spPr>
        <p:txBody>
          <a:bodyPr anchor="t" rtlCol="false" tIns="0" lIns="0" bIns="0" rIns="0">
            <a:spAutoFit/>
          </a:bodyPr>
          <a:lstStyle/>
          <a:p>
            <a:pPr algn="just">
              <a:lnSpc>
                <a:spcPts val="4736"/>
              </a:lnSpc>
            </a:pPr>
            <a:r>
              <a:rPr lang="en-US" sz="2786">
                <a:solidFill>
                  <a:srgbClr val="FFFFFF"/>
                </a:solidFill>
                <a:latin typeface="Poppins"/>
                <a:ea typeface="Poppins"/>
                <a:cs typeface="Poppins"/>
                <a:sym typeface="Poppins"/>
              </a:rPr>
              <a:t> Data t</a:t>
            </a:r>
            <a:r>
              <a:rPr lang="en-US" sz="2786">
                <a:solidFill>
                  <a:srgbClr val="FFFFFF"/>
                </a:solidFill>
                <a:latin typeface="Poppins"/>
                <a:ea typeface="Poppins"/>
                <a:cs typeface="Poppins"/>
                <a:sym typeface="Poppins"/>
              </a:rPr>
              <a:t>okenization has proven to be a powerful solution not only to protect data also to enable safe scalable business growth. More than a safety tool, tokenization becomes a strategic technology that promotes innovation across sectors.</a:t>
            </a:r>
          </a:p>
        </p:txBody>
      </p:sp>
      <p:sp>
        <p:nvSpPr>
          <p:cNvPr name="TextBox 5" id="5"/>
          <p:cNvSpPr txBox="true"/>
          <p:nvPr/>
        </p:nvSpPr>
        <p:spPr>
          <a:xfrm rot="0">
            <a:off x="1028700" y="2421106"/>
            <a:ext cx="16230600" cy="3584991"/>
          </a:xfrm>
          <a:prstGeom prst="rect">
            <a:avLst/>
          </a:prstGeom>
        </p:spPr>
        <p:txBody>
          <a:bodyPr anchor="t" rtlCol="false" tIns="0" lIns="0" bIns="0" rIns="0">
            <a:spAutoFit/>
          </a:bodyPr>
          <a:lstStyle/>
          <a:p>
            <a:pPr algn="just">
              <a:lnSpc>
                <a:spcPts val="4748"/>
              </a:lnSpc>
            </a:pPr>
            <a:r>
              <a:rPr lang="en-US" sz="2793">
                <a:solidFill>
                  <a:srgbClr val="FFFFFF"/>
                </a:solidFill>
                <a:latin typeface="Poppins"/>
                <a:ea typeface="Poppins"/>
                <a:cs typeface="Poppins"/>
                <a:sym typeface="Poppins"/>
              </a:rPr>
              <a:t>At the age of digital tra</a:t>
            </a:r>
            <a:r>
              <a:rPr lang="en-US" sz="2793">
                <a:solidFill>
                  <a:srgbClr val="FFFFFF"/>
                </a:solidFill>
                <a:latin typeface="Poppins"/>
                <a:ea typeface="Poppins"/>
                <a:cs typeface="Poppins"/>
                <a:sym typeface="Poppins"/>
              </a:rPr>
              <a:t>nsformation, industries generate and control the entire line and control huge amounts of sensitive data - customer posts, economic details, health information and more. But with this wave in data comes increased risk. Threats for cybersecurity privacy regulations and challenges with consumers are pushing companies to rethink how they handle and secure data.</a:t>
            </a:r>
          </a:p>
          <a:p>
            <a:pPr algn="just">
              <a:lnSpc>
                <a:spcPts val="4748"/>
              </a:lnSpc>
            </a:pPr>
          </a:p>
        </p:txBody>
      </p:sp>
      <p:grpSp>
        <p:nvGrpSpPr>
          <p:cNvPr name="Group 6" id="6"/>
          <p:cNvGrpSpPr/>
          <p:nvPr/>
        </p:nvGrpSpPr>
        <p:grpSpPr>
          <a:xfrm rot="0">
            <a:off x="10356001" y="7500443"/>
            <a:ext cx="7931999" cy="2579533"/>
            <a:chOff x="0" y="0"/>
            <a:chExt cx="1228874" cy="399637"/>
          </a:xfrm>
        </p:grpSpPr>
        <p:sp>
          <p:nvSpPr>
            <p:cNvPr name="Freeform 7" id="7"/>
            <p:cNvSpPr/>
            <p:nvPr/>
          </p:nvSpPr>
          <p:spPr>
            <a:xfrm flipH="false" flipV="false" rot="0">
              <a:off x="0" y="0"/>
              <a:ext cx="1228874" cy="399637"/>
            </a:xfrm>
            <a:custGeom>
              <a:avLst/>
              <a:gdLst/>
              <a:ahLst/>
              <a:cxnLst/>
              <a:rect r="r" b="b" t="t" l="l"/>
              <a:pathLst>
                <a:path h="399637" w="1228874">
                  <a:moveTo>
                    <a:pt x="22449" y="0"/>
                  </a:moveTo>
                  <a:lnTo>
                    <a:pt x="1206425" y="0"/>
                  </a:lnTo>
                  <a:cubicBezTo>
                    <a:pt x="1212379" y="0"/>
                    <a:pt x="1218089" y="2365"/>
                    <a:pt x="1222299" y="6575"/>
                  </a:cubicBezTo>
                  <a:cubicBezTo>
                    <a:pt x="1226509" y="10785"/>
                    <a:pt x="1228874" y="16495"/>
                    <a:pt x="1228874" y="22449"/>
                  </a:cubicBezTo>
                  <a:lnTo>
                    <a:pt x="1228874" y="377188"/>
                  </a:lnTo>
                  <a:cubicBezTo>
                    <a:pt x="1228874" y="383142"/>
                    <a:pt x="1226509" y="388852"/>
                    <a:pt x="1222299" y="393062"/>
                  </a:cubicBezTo>
                  <a:cubicBezTo>
                    <a:pt x="1218089" y="397272"/>
                    <a:pt x="1212379" y="399637"/>
                    <a:pt x="1206425" y="399637"/>
                  </a:cubicBezTo>
                  <a:lnTo>
                    <a:pt x="22449" y="399637"/>
                  </a:lnTo>
                  <a:cubicBezTo>
                    <a:pt x="16495" y="399637"/>
                    <a:pt x="10785" y="397272"/>
                    <a:pt x="6575" y="393062"/>
                  </a:cubicBezTo>
                  <a:cubicBezTo>
                    <a:pt x="2365" y="388852"/>
                    <a:pt x="0" y="383142"/>
                    <a:pt x="0" y="377188"/>
                  </a:cubicBezTo>
                  <a:lnTo>
                    <a:pt x="0" y="22449"/>
                  </a:lnTo>
                  <a:cubicBezTo>
                    <a:pt x="0" y="16495"/>
                    <a:pt x="2365" y="10785"/>
                    <a:pt x="6575" y="6575"/>
                  </a:cubicBezTo>
                  <a:cubicBezTo>
                    <a:pt x="10785" y="2365"/>
                    <a:pt x="16495" y="0"/>
                    <a:pt x="22449" y="0"/>
                  </a:cubicBezTo>
                  <a:close/>
                </a:path>
              </a:pathLst>
            </a:custGeom>
            <a:blipFill>
              <a:blip r:embed="rId3"/>
              <a:stretch>
                <a:fillRect l="0" t="-40903" r="0" b="-40903"/>
              </a:stretch>
            </a:blipFill>
          </p:spPr>
        </p:sp>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true" flipV="true" rot="1184083">
            <a:off x="6582313" y="1017617"/>
            <a:ext cx="11121366" cy="9763607"/>
          </a:xfrm>
          <a:custGeom>
            <a:avLst/>
            <a:gdLst/>
            <a:ahLst/>
            <a:cxnLst/>
            <a:rect r="r" b="b" t="t" l="l"/>
            <a:pathLst>
              <a:path h="9763607" w="11121366">
                <a:moveTo>
                  <a:pt x="11121366" y="9763607"/>
                </a:moveTo>
                <a:lnTo>
                  <a:pt x="0" y="9763607"/>
                </a:lnTo>
                <a:lnTo>
                  <a:pt x="0" y="0"/>
                </a:lnTo>
                <a:lnTo>
                  <a:pt x="11121366" y="0"/>
                </a:lnTo>
                <a:lnTo>
                  <a:pt x="11121366" y="9763607"/>
                </a:lnTo>
                <a:close/>
              </a:path>
            </a:pathLst>
          </a:custGeom>
          <a:blipFill>
            <a:blip r:embed="rId2">
              <a:alphaModFix amt="13000"/>
            </a:blip>
            <a:stretch>
              <a:fillRect l="0" t="-3599" r="0" b="-29624"/>
            </a:stretch>
          </a:blipFill>
        </p:spPr>
      </p:sp>
      <p:sp>
        <p:nvSpPr>
          <p:cNvPr name="TextBox 3" id="3"/>
          <p:cNvSpPr txBox="true"/>
          <p:nvPr/>
        </p:nvSpPr>
        <p:spPr>
          <a:xfrm rot="0">
            <a:off x="1028700" y="3129362"/>
            <a:ext cx="16230600" cy="5389190"/>
          </a:xfrm>
          <a:prstGeom prst="rect">
            <a:avLst/>
          </a:prstGeom>
        </p:spPr>
        <p:txBody>
          <a:bodyPr anchor="t" rtlCol="false" tIns="0" lIns="0" bIns="0" rIns="0">
            <a:spAutoFit/>
          </a:bodyPr>
          <a:lstStyle/>
          <a:p>
            <a:pPr algn="just">
              <a:lnSpc>
                <a:spcPts val="4764"/>
              </a:lnSpc>
            </a:pPr>
            <a:r>
              <a:rPr lang="en-US" sz="2802">
                <a:solidFill>
                  <a:srgbClr val="FFFFFF"/>
                </a:solidFill>
                <a:latin typeface="Poppins"/>
                <a:ea typeface="Poppins"/>
                <a:cs typeface="Poppins"/>
                <a:sym typeface="Poppins"/>
              </a:rPr>
              <a:t>Data tokenization is a process that replaces sensitive information with the non-sensitive format-preserving tokens. These symbols have no intrinsic value and cannot reverse constructed without access to a safe token vault.</a:t>
            </a:r>
          </a:p>
          <a:p>
            <a:pPr algn="just">
              <a:lnSpc>
                <a:spcPts val="4764"/>
              </a:lnSpc>
            </a:pPr>
          </a:p>
          <a:p>
            <a:pPr algn="just">
              <a:lnSpc>
                <a:spcPts val="4764"/>
              </a:lnSpc>
            </a:pPr>
            <a:r>
              <a:rPr lang="en-US" sz="2802">
                <a:solidFill>
                  <a:srgbClr val="FFFFFF"/>
                </a:solidFill>
                <a:latin typeface="Poppins"/>
                <a:ea typeface="Poppins"/>
                <a:cs typeface="Poppins"/>
                <a:sym typeface="Poppins"/>
              </a:rPr>
              <a:t> Unlike encryption, which relies on mathematical algorithms and keys, tokenization ensures that even if tokens are exposed, no meaningful data is revealed. This approach allows businesses to store, transmit, and analyze data securely without compromising functionality or compliance requirements.</a:t>
            </a:r>
          </a:p>
          <a:p>
            <a:pPr algn="just">
              <a:lnSpc>
                <a:spcPts val="4764"/>
              </a:lnSpc>
            </a:pPr>
          </a:p>
        </p:txBody>
      </p:sp>
      <p:sp>
        <p:nvSpPr>
          <p:cNvPr name="Freeform 4" id="4"/>
          <p:cNvSpPr/>
          <p:nvPr/>
        </p:nvSpPr>
        <p:spPr>
          <a:xfrm flipH="false" flipV="false" rot="0">
            <a:off x="13817989" y="7039686"/>
            <a:ext cx="4470011" cy="3247314"/>
          </a:xfrm>
          <a:custGeom>
            <a:avLst/>
            <a:gdLst/>
            <a:ahLst/>
            <a:cxnLst/>
            <a:rect r="r" b="b" t="t" l="l"/>
            <a:pathLst>
              <a:path h="3247314" w="4470011">
                <a:moveTo>
                  <a:pt x="0" y="0"/>
                </a:moveTo>
                <a:lnTo>
                  <a:pt x="4470011" y="0"/>
                </a:lnTo>
                <a:lnTo>
                  <a:pt x="4470011" y="3247314"/>
                </a:lnTo>
                <a:lnTo>
                  <a:pt x="0" y="3247314"/>
                </a:lnTo>
                <a:lnTo>
                  <a:pt x="0" y="0"/>
                </a:lnTo>
                <a:close/>
              </a:path>
            </a:pathLst>
          </a:custGeom>
          <a:blipFill>
            <a:blip r:embed="rId3"/>
            <a:stretch>
              <a:fillRect l="-852" t="0" r="-852" b="0"/>
            </a:stretch>
          </a:blipFill>
        </p:spPr>
      </p:sp>
      <p:sp>
        <p:nvSpPr>
          <p:cNvPr name="TextBox 5" id="5"/>
          <p:cNvSpPr txBox="true"/>
          <p:nvPr/>
        </p:nvSpPr>
        <p:spPr>
          <a:xfrm rot="0">
            <a:off x="371376" y="1992026"/>
            <a:ext cx="7054155" cy="570848"/>
          </a:xfrm>
          <a:prstGeom prst="rect">
            <a:avLst/>
          </a:prstGeom>
        </p:spPr>
        <p:txBody>
          <a:bodyPr anchor="t" rtlCol="false" tIns="0" lIns="0" bIns="0" rIns="0">
            <a:spAutoFit/>
          </a:bodyPr>
          <a:lstStyle/>
          <a:p>
            <a:pPr algn="l">
              <a:lnSpc>
                <a:spcPts val="4027"/>
              </a:lnSpc>
            </a:pPr>
            <a:r>
              <a:rPr lang="en-US" sz="3873" b="true">
                <a:solidFill>
                  <a:srgbClr val="FFFFFF"/>
                </a:solidFill>
                <a:latin typeface="Poppins Bold"/>
                <a:ea typeface="Poppins Bold"/>
                <a:cs typeface="Poppins Bold"/>
                <a:sym typeface="Poppins Bold"/>
              </a:rPr>
              <a:t>What is Data Tokenization?</a:t>
            </a:r>
          </a:p>
        </p:txBody>
      </p:sp>
      <p:sp>
        <p:nvSpPr>
          <p:cNvPr name="AutoShape 6" id="6"/>
          <p:cNvSpPr/>
          <p:nvPr/>
        </p:nvSpPr>
        <p:spPr>
          <a:xfrm flipV="true">
            <a:off x="339588" y="2581923"/>
            <a:ext cx="7085850" cy="34647"/>
          </a:xfrm>
          <a:prstGeom prst="line">
            <a:avLst/>
          </a:prstGeom>
          <a:ln cap="flat" w="38100">
            <a:solidFill>
              <a:srgbClr val="BA2185">
                <a:alpha val="38824"/>
              </a:srgbClr>
            </a:solidFill>
            <a:prstDash val="solid"/>
            <a:headEnd type="none" len="sm" w="sm"/>
            <a:tailEnd type="none" len="sm" w="sm"/>
          </a:ln>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6254134" y="247221"/>
            <a:ext cx="12033866" cy="9792558"/>
          </a:xfrm>
          <a:custGeom>
            <a:avLst/>
            <a:gdLst/>
            <a:ahLst/>
            <a:cxnLst/>
            <a:rect r="r" b="b" t="t" l="l"/>
            <a:pathLst>
              <a:path h="9792558" w="12033866">
                <a:moveTo>
                  <a:pt x="0" y="0"/>
                </a:moveTo>
                <a:lnTo>
                  <a:pt x="12033866" y="0"/>
                </a:lnTo>
                <a:lnTo>
                  <a:pt x="12033866" y="9792558"/>
                </a:lnTo>
                <a:lnTo>
                  <a:pt x="0" y="9792558"/>
                </a:lnTo>
                <a:lnTo>
                  <a:pt x="0" y="0"/>
                </a:lnTo>
                <a:close/>
              </a:path>
            </a:pathLst>
          </a:custGeom>
          <a:blipFill>
            <a:blip r:embed="rId2">
              <a:alphaModFix amt="43000"/>
            </a:blip>
            <a:stretch>
              <a:fillRect l="0" t="0" r="0" b="0"/>
            </a:stretch>
          </a:blipFill>
        </p:spPr>
      </p:sp>
      <p:sp>
        <p:nvSpPr>
          <p:cNvPr name="TextBox 3" id="3"/>
          <p:cNvSpPr txBox="true"/>
          <p:nvPr/>
        </p:nvSpPr>
        <p:spPr>
          <a:xfrm rot="0">
            <a:off x="1028700" y="1057275"/>
            <a:ext cx="8109852" cy="554623"/>
          </a:xfrm>
          <a:prstGeom prst="rect">
            <a:avLst/>
          </a:prstGeom>
        </p:spPr>
        <p:txBody>
          <a:bodyPr anchor="t" rtlCol="false" tIns="0" lIns="0" bIns="0" rIns="0">
            <a:spAutoFit/>
          </a:bodyPr>
          <a:lstStyle/>
          <a:p>
            <a:pPr algn="l">
              <a:lnSpc>
                <a:spcPts val="3982"/>
              </a:lnSpc>
            </a:pPr>
            <a:r>
              <a:rPr lang="en-US" sz="3829" b="true">
                <a:solidFill>
                  <a:srgbClr val="FFFFFF"/>
                </a:solidFill>
                <a:latin typeface="Poppins Bold"/>
                <a:ea typeface="Poppins Bold"/>
                <a:cs typeface="Poppins Bold"/>
                <a:sym typeface="Poppins Bold"/>
              </a:rPr>
              <a:t>Why Tokenization Fuels Growth</a:t>
            </a:r>
          </a:p>
        </p:txBody>
      </p:sp>
      <p:sp>
        <p:nvSpPr>
          <p:cNvPr name="TextBox 4" id="4"/>
          <p:cNvSpPr txBox="true"/>
          <p:nvPr/>
        </p:nvSpPr>
        <p:spPr>
          <a:xfrm rot="0">
            <a:off x="1028700" y="2686917"/>
            <a:ext cx="16230600" cy="1587560"/>
          </a:xfrm>
          <a:prstGeom prst="rect">
            <a:avLst/>
          </a:prstGeom>
        </p:spPr>
        <p:txBody>
          <a:bodyPr anchor="t" rtlCol="false" tIns="0" lIns="0" bIns="0" rIns="0">
            <a:spAutoFit/>
          </a:bodyPr>
          <a:lstStyle/>
          <a:p>
            <a:pPr algn="just">
              <a:lnSpc>
                <a:spcPts val="4238"/>
              </a:lnSpc>
            </a:pPr>
            <a:r>
              <a:rPr lang="en-US" sz="2493">
                <a:solidFill>
                  <a:srgbClr val="FFFFFF"/>
                </a:solidFill>
                <a:latin typeface="Poppins"/>
                <a:ea typeface="Poppins"/>
                <a:cs typeface="Poppins"/>
                <a:sym typeface="Poppins"/>
              </a:rPr>
              <a:t>Data tokenization is a process to replaces sensitive data and information with non sensitive format-preserving tokens. These token have no essential value not to be constructed without access to a safe token to a vault.</a:t>
            </a:r>
          </a:p>
        </p:txBody>
      </p:sp>
      <p:sp>
        <p:nvSpPr>
          <p:cNvPr name="TextBox 5" id="5"/>
          <p:cNvSpPr txBox="true"/>
          <p:nvPr/>
        </p:nvSpPr>
        <p:spPr>
          <a:xfrm rot="0">
            <a:off x="1028700" y="5019675"/>
            <a:ext cx="16230600" cy="1808209"/>
          </a:xfrm>
          <a:prstGeom prst="rect">
            <a:avLst/>
          </a:prstGeom>
        </p:spPr>
        <p:txBody>
          <a:bodyPr anchor="t" rtlCol="false" tIns="0" lIns="0" bIns="0" rIns="0">
            <a:spAutoFit/>
          </a:bodyPr>
          <a:lstStyle/>
          <a:p>
            <a:pPr algn="just">
              <a:lnSpc>
                <a:spcPts val="3607"/>
              </a:lnSpc>
            </a:pPr>
            <a:r>
              <a:rPr lang="en-US" sz="2122">
                <a:solidFill>
                  <a:srgbClr val="FFFFFF"/>
                </a:solidFill>
                <a:latin typeface="Poppins"/>
                <a:ea typeface="Poppins"/>
                <a:cs typeface="Poppins"/>
                <a:sym typeface="Poppins"/>
              </a:rPr>
              <a:t>Unlike encryption, which depends on mathematical algorithms and keys tokenization ensures that even if tokens are exposed, no meaningful data is revealed. This approach allows companies to store transmit and analyze data safely - without compromising functionality or compliance requirements</a:t>
            </a:r>
          </a:p>
          <a:p>
            <a:pPr algn="just">
              <a:lnSpc>
                <a:spcPts val="3607"/>
              </a:lnSpc>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grpSp>
        <p:nvGrpSpPr>
          <p:cNvPr name="Group 2" id="2"/>
          <p:cNvGrpSpPr/>
          <p:nvPr/>
        </p:nvGrpSpPr>
        <p:grpSpPr>
          <a:xfrm rot="0">
            <a:off x="601439" y="2041552"/>
            <a:ext cx="3204394" cy="833501"/>
            <a:chOff x="0" y="0"/>
            <a:chExt cx="451677" cy="117487"/>
          </a:xfrm>
        </p:grpSpPr>
        <p:sp>
          <p:nvSpPr>
            <p:cNvPr name="Freeform 3" id="3"/>
            <p:cNvSpPr/>
            <p:nvPr/>
          </p:nvSpPr>
          <p:spPr>
            <a:xfrm flipH="false" flipV="false" rot="0">
              <a:off x="0" y="0"/>
              <a:ext cx="451677" cy="117487"/>
            </a:xfrm>
            <a:custGeom>
              <a:avLst/>
              <a:gdLst/>
              <a:ahLst/>
              <a:cxnLst/>
              <a:rect r="r" b="b" t="t" l="l"/>
              <a:pathLst>
                <a:path h="117487" w="451677">
                  <a:moveTo>
                    <a:pt x="58743" y="0"/>
                  </a:moveTo>
                  <a:lnTo>
                    <a:pt x="392934" y="0"/>
                  </a:lnTo>
                  <a:cubicBezTo>
                    <a:pt x="425377" y="0"/>
                    <a:pt x="451677" y="26300"/>
                    <a:pt x="451677" y="58743"/>
                  </a:cubicBezTo>
                  <a:lnTo>
                    <a:pt x="451677" y="58743"/>
                  </a:lnTo>
                  <a:cubicBezTo>
                    <a:pt x="451677" y="91186"/>
                    <a:pt x="425377" y="117487"/>
                    <a:pt x="392934" y="117487"/>
                  </a:cubicBezTo>
                  <a:lnTo>
                    <a:pt x="58743" y="117487"/>
                  </a:lnTo>
                  <a:cubicBezTo>
                    <a:pt x="26300" y="117487"/>
                    <a:pt x="0" y="91186"/>
                    <a:pt x="0" y="58743"/>
                  </a:cubicBezTo>
                  <a:lnTo>
                    <a:pt x="0" y="58743"/>
                  </a:lnTo>
                  <a:cubicBezTo>
                    <a:pt x="0" y="26300"/>
                    <a:pt x="26300" y="0"/>
                    <a:pt x="58743" y="0"/>
                  </a:cubicBezTo>
                  <a:close/>
                </a:path>
              </a:pathLst>
            </a:custGeom>
            <a:solidFill>
              <a:srgbClr val="000000">
                <a:alpha val="0"/>
              </a:srgbClr>
            </a:solidFill>
            <a:ln w="19050" cap="rnd">
              <a:gradFill>
                <a:gsLst>
                  <a:gs pos="0">
                    <a:srgbClr val="B900BC">
                      <a:alpha val="100000"/>
                    </a:srgbClr>
                  </a:gs>
                  <a:gs pos="100000">
                    <a:srgbClr val="009CFF">
                      <a:alpha val="100000"/>
                    </a:srgbClr>
                  </a:gs>
                </a:gsLst>
                <a:lin ang="0"/>
              </a:gradFill>
              <a:prstDash val="solid"/>
              <a:round/>
            </a:ln>
          </p:spPr>
        </p:sp>
        <p:sp>
          <p:nvSpPr>
            <p:cNvPr name="TextBox 4" id="4"/>
            <p:cNvSpPr txBox="true"/>
            <p:nvPr/>
          </p:nvSpPr>
          <p:spPr>
            <a:xfrm>
              <a:off x="0" y="-38100"/>
              <a:ext cx="451677" cy="155587"/>
            </a:xfrm>
            <a:prstGeom prst="rect">
              <a:avLst/>
            </a:prstGeom>
          </p:spPr>
          <p:txBody>
            <a:bodyPr anchor="ctr" rtlCol="false" tIns="50800" lIns="50800" bIns="50800" rIns="50800"/>
            <a:lstStyle/>
            <a:p>
              <a:pPr algn="ctr">
                <a:lnSpc>
                  <a:spcPts val="2659"/>
                </a:lnSpc>
                <a:spcBef>
                  <a:spcPct val="0"/>
                </a:spcBef>
              </a:pPr>
            </a:p>
          </p:txBody>
        </p:sp>
      </p:grpSp>
      <p:sp>
        <p:nvSpPr>
          <p:cNvPr name="Freeform 5" id="5"/>
          <p:cNvSpPr/>
          <p:nvPr/>
        </p:nvSpPr>
        <p:spPr>
          <a:xfrm flipH="false" flipV="false" rot="0">
            <a:off x="8462367" y="-311693"/>
            <a:ext cx="10513047" cy="11779325"/>
          </a:xfrm>
          <a:custGeom>
            <a:avLst/>
            <a:gdLst/>
            <a:ahLst/>
            <a:cxnLst/>
            <a:rect r="r" b="b" t="t" l="l"/>
            <a:pathLst>
              <a:path h="11779325" w="10513047">
                <a:moveTo>
                  <a:pt x="0" y="0"/>
                </a:moveTo>
                <a:lnTo>
                  <a:pt x="10513048" y="0"/>
                </a:lnTo>
                <a:lnTo>
                  <a:pt x="10513048" y="11779325"/>
                </a:lnTo>
                <a:lnTo>
                  <a:pt x="0" y="11779325"/>
                </a:lnTo>
                <a:lnTo>
                  <a:pt x="0" y="0"/>
                </a:lnTo>
                <a:close/>
              </a:path>
            </a:pathLst>
          </a:custGeom>
          <a:blipFill>
            <a:blip r:embed="rId2">
              <a:alphaModFix amt="57000"/>
            </a:blip>
            <a:stretch>
              <a:fillRect l="0" t="0" r="0" b="0"/>
            </a:stretch>
          </a:blipFill>
        </p:spPr>
      </p:sp>
      <p:sp>
        <p:nvSpPr>
          <p:cNvPr name="TextBox 6" id="6"/>
          <p:cNvSpPr txBox="true"/>
          <p:nvPr/>
        </p:nvSpPr>
        <p:spPr>
          <a:xfrm rot="0">
            <a:off x="601439" y="795498"/>
            <a:ext cx="6157380" cy="485453"/>
          </a:xfrm>
          <a:prstGeom prst="rect">
            <a:avLst/>
          </a:prstGeom>
        </p:spPr>
        <p:txBody>
          <a:bodyPr anchor="t" rtlCol="false" tIns="0" lIns="0" bIns="0" rIns="0">
            <a:spAutoFit/>
          </a:bodyPr>
          <a:lstStyle/>
          <a:p>
            <a:pPr algn="l">
              <a:lnSpc>
                <a:spcPts val="3444"/>
              </a:lnSpc>
            </a:pPr>
            <a:r>
              <a:rPr lang="en-US" sz="3312" b="true">
                <a:solidFill>
                  <a:srgbClr val="FFFFFF"/>
                </a:solidFill>
                <a:latin typeface="Poppins Bold"/>
                <a:ea typeface="Poppins Bold"/>
                <a:cs typeface="Poppins Bold"/>
                <a:sym typeface="Poppins Bold"/>
              </a:rPr>
              <a:t>Industry-Specific Use Cases</a:t>
            </a:r>
          </a:p>
        </p:txBody>
      </p:sp>
      <p:sp>
        <p:nvSpPr>
          <p:cNvPr name="TextBox 7" id="7"/>
          <p:cNvSpPr txBox="true"/>
          <p:nvPr/>
        </p:nvSpPr>
        <p:spPr>
          <a:xfrm rot="0">
            <a:off x="2070773" y="3039581"/>
            <a:ext cx="13260295" cy="1050926"/>
          </a:xfrm>
          <a:prstGeom prst="rect">
            <a:avLst/>
          </a:prstGeom>
        </p:spPr>
        <p:txBody>
          <a:bodyPr anchor="t" rtlCol="false" tIns="0" lIns="0" bIns="0" rIns="0">
            <a:spAutoFit/>
          </a:bodyPr>
          <a:lstStyle/>
          <a:p>
            <a:pPr algn="just">
              <a:lnSpc>
                <a:spcPts val="4249"/>
              </a:lnSpc>
            </a:pPr>
            <a:r>
              <a:rPr lang="en-US" sz="2499">
                <a:solidFill>
                  <a:srgbClr val="F4F4F4"/>
                </a:solidFill>
                <a:latin typeface="Poppins"/>
                <a:ea typeface="Poppins"/>
                <a:cs typeface="Poppins"/>
                <a:sym typeface="Poppins"/>
              </a:rPr>
              <a:t>Banks and fintechs use tokenization to protect cardholder data, customer identity and transaction records, enabling compliance with PCI-DSS and reducing fraud.</a:t>
            </a:r>
          </a:p>
        </p:txBody>
      </p:sp>
      <p:sp>
        <p:nvSpPr>
          <p:cNvPr name="TextBox 8" id="8"/>
          <p:cNvSpPr txBox="true"/>
          <p:nvPr/>
        </p:nvSpPr>
        <p:spPr>
          <a:xfrm rot="0">
            <a:off x="1028700" y="2050633"/>
            <a:ext cx="2617813" cy="701040"/>
          </a:xfrm>
          <a:prstGeom prst="rect">
            <a:avLst/>
          </a:prstGeom>
        </p:spPr>
        <p:txBody>
          <a:bodyPr anchor="t" rtlCol="false" tIns="0" lIns="0" bIns="0" rIns="0">
            <a:spAutoFit/>
          </a:bodyPr>
          <a:lstStyle/>
          <a:p>
            <a:pPr algn="ctr">
              <a:lnSpc>
                <a:spcPts val="5459"/>
              </a:lnSpc>
              <a:spcBef>
                <a:spcPct val="0"/>
              </a:spcBef>
            </a:pPr>
            <a:r>
              <a:rPr lang="en-US" b="true" sz="3900">
                <a:solidFill>
                  <a:srgbClr val="F4F4F4"/>
                </a:solidFill>
                <a:latin typeface="Poppins Bold"/>
                <a:ea typeface="Poppins Bold"/>
                <a:cs typeface="Poppins Bold"/>
                <a:sym typeface="Poppins Bold"/>
              </a:rPr>
              <a:t>Finance: </a:t>
            </a:r>
          </a:p>
        </p:txBody>
      </p:sp>
      <p:grpSp>
        <p:nvGrpSpPr>
          <p:cNvPr name="Group 9" id="9"/>
          <p:cNvGrpSpPr/>
          <p:nvPr/>
        </p:nvGrpSpPr>
        <p:grpSpPr>
          <a:xfrm rot="0">
            <a:off x="601439" y="4519131"/>
            <a:ext cx="3204394" cy="833501"/>
            <a:chOff x="0" y="0"/>
            <a:chExt cx="451677" cy="117487"/>
          </a:xfrm>
        </p:grpSpPr>
        <p:sp>
          <p:nvSpPr>
            <p:cNvPr name="Freeform 10" id="10"/>
            <p:cNvSpPr/>
            <p:nvPr/>
          </p:nvSpPr>
          <p:spPr>
            <a:xfrm flipH="false" flipV="false" rot="0">
              <a:off x="0" y="0"/>
              <a:ext cx="451677" cy="117487"/>
            </a:xfrm>
            <a:custGeom>
              <a:avLst/>
              <a:gdLst/>
              <a:ahLst/>
              <a:cxnLst/>
              <a:rect r="r" b="b" t="t" l="l"/>
              <a:pathLst>
                <a:path h="117487" w="451677">
                  <a:moveTo>
                    <a:pt x="58743" y="0"/>
                  </a:moveTo>
                  <a:lnTo>
                    <a:pt x="392934" y="0"/>
                  </a:lnTo>
                  <a:cubicBezTo>
                    <a:pt x="425377" y="0"/>
                    <a:pt x="451677" y="26300"/>
                    <a:pt x="451677" y="58743"/>
                  </a:cubicBezTo>
                  <a:lnTo>
                    <a:pt x="451677" y="58743"/>
                  </a:lnTo>
                  <a:cubicBezTo>
                    <a:pt x="451677" y="91186"/>
                    <a:pt x="425377" y="117487"/>
                    <a:pt x="392934" y="117487"/>
                  </a:cubicBezTo>
                  <a:lnTo>
                    <a:pt x="58743" y="117487"/>
                  </a:lnTo>
                  <a:cubicBezTo>
                    <a:pt x="26300" y="117487"/>
                    <a:pt x="0" y="91186"/>
                    <a:pt x="0" y="58743"/>
                  </a:cubicBezTo>
                  <a:lnTo>
                    <a:pt x="0" y="58743"/>
                  </a:lnTo>
                  <a:cubicBezTo>
                    <a:pt x="0" y="26300"/>
                    <a:pt x="26300" y="0"/>
                    <a:pt x="58743" y="0"/>
                  </a:cubicBezTo>
                  <a:close/>
                </a:path>
              </a:pathLst>
            </a:custGeom>
            <a:solidFill>
              <a:srgbClr val="000000">
                <a:alpha val="0"/>
              </a:srgbClr>
            </a:solidFill>
            <a:ln w="19050" cap="rnd">
              <a:gradFill>
                <a:gsLst>
                  <a:gs pos="0">
                    <a:srgbClr val="B900BC">
                      <a:alpha val="100000"/>
                    </a:srgbClr>
                  </a:gs>
                  <a:gs pos="100000">
                    <a:srgbClr val="009CFF">
                      <a:alpha val="100000"/>
                    </a:srgbClr>
                  </a:gs>
                </a:gsLst>
                <a:lin ang="0"/>
              </a:gradFill>
              <a:prstDash val="solid"/>
              <a:round/>
            </a:ln>
          </p:spPr>
        </p:sp>
        <p:sp>
          <p:nvSpPr>
            <p:cNvPr name="TextBox 11" id="11"/>
            <p:cNvSpPr txBox="true"/>
            <p:nvPr/>
          </p:nvSpPr>
          <p:spPr>
            <a:xfrm>
              <a:off x="0" y="-38100"/>
              <a:ext cx="451677" cy="155587"/>
            </a:xfrm>
            <a:prstGeom prst="rect">
              <a:avLst/>
            </a:prstGeom>
          </p:spPr>
          <p:txBody>
            <a:bodyPr anchor="ctr" rtlCol="false" tIns="50800" lIns="50800" bIns="50800" rIns="50800"/>
            <a:lstStyle/>
            <a:p>
              <a:pPr algn="ctr">
                <a:lnSpc>
                  <a:spcPts val="2659"/>
                </a:lnSpc>
                <a:spcBef>
                  <a:spcPct val="0"/>
                </a:spcBef>
              </a:pPr>
            </a:p>
          </p:txBody>
        </p:sp>
      </p:grpSp>
      <p:sp>
        <p:nvSpPr>
          <p:cNvPr name="TextBox 12" id="12"/>
          <p:cNvSpPr txBox="true"/>
          <p:nvPr/>
        </p:nvSpPr>
        <p:spPr>
          <a:xfrm rot="0">
            <a:off x="2070773" y="5517160"/>
            <a:ext cx="13260295" cy="3292476"/>
          </a:xfrm>
          <a:prstGeom prst="rect">
            <a:avLst/>
          </a:prstGeom>
        </p:spPr>
        <p:txBody>
          <a:bodyPr anchor="t" rtlCol="false" tIns="0" lIns="0" bIns="0" rIns="0">
            <a:spAutoFit/>
          </a:bodyPr>
          <a:lstStyle/>
          <a:p>
            <a:pPr algn="just">
              <a:lnSpc>
                <a:spcPts val="4419"/>
              </a:lnSpc>
            </a:pPr>
            <a:r>
              <a:rPr lang="en-US" sz="2599">
                <a:solidFill>
                  <a:srgbClr val="F4F4F4"/>
                </a:solidFill>
                <a:latin typeface="Poppins"/>
                <a:ea typeface="Poppins"/>
                <a:cs typeface="Poppins"/>
                <a:sym typeface="Poppins"/>
              </a:rPr>
              <a:t>Hospitals and medical platforms tokenize patient health information (PHI) to ensure HIPAA compliance and to safely share data for research and diagnostics.</a:t>
            </a:r>
          </a:p>
          <a:p>
            <a:pPr algn="just">
              <a:lnSpc>
                <a:spcPts val="4419"/>
              </a:lnSpc>
            </a:pPr>
          </a:p>
          <a:p>
            <a:pPr algn="just">
              <a:lnSpc>
                <a:spcPts val="4419"/>
              </a:lnSpc>
            </a:pPr>
            <a:r>
              <a:rPr lang="en-US" sz="2599" u="sng">
                <a:solidFill>
                  <a:srgbClr val="F4F4F4"/>
                </a:solidFill>
                <a:latin typeface="Poppins"/>
                <a:ea typeface="Poppins"/>
                <a:cs typeface="Poppins"/>
                <a:sym typeface="Poppins"/>
                <a:hlinkClick r:id="rId3" tooltip="https://www.blockchainx.tech/data-tokenization-services/"/>
              </a:rPr>
              <a:t>Data tokenization for regulatory compliance in healthcare industry</a:t>
            </a:r>
          </a:p>
          <a:p>
            <a:pPr algn="just">
              <a:lnSpc>
                <a:spcPts val="4419"/>
              </a:lnSpc>
            </a:pPr>
          </a:p>
        </p:txBody>
      </p:sp>
      <p:sp>
        <p:nvSpPr>
          <p:cNvPr name="TextBox 13" id="13"/>
          <p:cNvSpPr txBox="true"/>
          <p:nvPr/>
        </p:nvSpPr>
        <p:spPr>
          <a:xfrm rot="0">
            <a:off x="937808" y="4674917"/>
            <a:ext cx="2265930" cy="468583"/>
          </a:xfrm>
          <a:prstGeom prst="rect">
            <a:avLst/>
          </a:prstGeom>
        </p:spPr>
        <p:txBody>
          <a:bodyPr anchor="t" rtlCol="false" tIns="0" lIns="0" bIns="0" rIns="0">
            <a:spAutoFit/>
          </a:bodyPr>
          <a:lstStyle/>
          <a:p>
            <a:pPr algn="ctr">
              <a:lnSpc>
                <a:spcPts val="3740"/>
              </a:lnSpc>
              <a:spcBef>
                <a:spcPct val="0"/>
              </a:spcBef>
            </a:pPr>
            <a:r>
              <a:rPr lang="en-US" b="true" sz="2671">
                <a:solidFill>
                  <a:srgbClr val="F4F4F4"/>
                </a:solidFill>
                <a:latin typeface="Poppins Bold"/>
                <a:ea typeface="Poppins Bold"/>
                <a:cs typeface="Poppins Bold"/>
                <a:sym typeface="Poppins Bold"/>
              </a:rPr>
              <a:t>Healthcare: </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grpSp>
        <p:nvGrpSpPr>
          <p:cNvPr name="Group 2" id="2"/>
          <p:cNvGrpSpPr/>
          <p:nvPr/>
        </p:nvGrpSpPr>
        <p:grpSpPr>
          <a:xfrm rot="0">
            <a:off x="1028700" y="1094669"/>
            <a:ext cx="6528894" cy="1070313"/>
            <a:chOff x="0" y="0"/>
            <a:chExt cx="920284" cy="150867"/>
          </a:xfrm>
        </p:grpSpPr>
        <p:sp>
          <p:nvSpPr>
            <p:cNvPr name="Freeform 3" id="3"/>
            <p:cNvSpPr/>
            <p:nvPr/>
          </p:nvSpPr>
          <p:spPr>
            <a:xfrm flipH="false" flipV="false" rot="0">
              <a:off x="0" y="0"/>
              <a:ext cx="920284" cy="150867"/>
            </a:xfrm>
            <a:custGeom>
              <a:avLst/>
              <a:gdLst/>
              <a:ahLst/>
              <a:cxnLst/>
              <a:rect r="r" b="b" t="t" l="l"/>
              <a:pathLst>
                <a:path h="150867" w="920284">
                  <a:moveTo>
                    <a:pt x="75433" y="0"/>
                  </a:moveTo>
                  <a:lnTo>
                    <a:pt x="844850" y="0"/>
                  </a:lnTo>
                  <a:cubicBezTo>
                    <a:pt x="886511" y="0"/>
                    <a:pt x="920284" y="33773"/>
                    <a:pt x="920284" y="75433"/>
                  </a:cubicBezTo>
                  <a:lnTo>
                    <a:pt x="920284" y="75433"/>
                  </a:lnTo>
                  <a:cubicBezTo>
                    <a:pt x="920284" y="117094"/>
                    <a:pt x="886511" y="150867"/>
                    <a:pt x="844850" y="150867"/>
                  </a:cubicBezTo>
                  <a:lnTo>
                    <a:pt x="75433" y="150867"/>
                  </a:lnTo>
                  <a:cubicBezTo>
                    <a:pt x="33773" y="150867"/>
                    <a:pt x="0" y="117094"/>
                    <a:pt x="0" y="75433"/>
                  </a:cubicBezTo>
                  <a:lnTo>
                    <a:pt x="0" y="75433"/>
                  </a:lnTo>
                  <a:cubicBezTo>
                    <a:pt x="0" y="33773"/>
                    <a:pt x="33773" y="0"/>
                    <a:pt x="75433" y="0"/>
                  </a:cubicBezTo>
                  <a:close/>
                </a:path>
              </a:pathLst>
            </a:custGeom>
            <a:solidFill>
              <a:srgbClr val="000000">
                <a:alpha val="0"/>
              </a:srgbClr>
            </a:solidFill>
            <a:ln w="19050" cap="rnd">
              <a:gradFill>
                <a:gsLst>
                  <a:gs pos="0">
                    <a:srgbClr val="B900BC">
                      <a:alpha val="100000"/>
                    </a:srgbClr>
                  </a:gs>
                  <a:gs pos="100000">
                    <a:srgbClr val="009CFF">
                      <a:alpha val="100000"/>
                    </a:srgbClr>
                  </a:gs>
                </a:gsLst>
                <a:lin ang="0"/>
              </a:gradFill>
              <a:prstDash val="solid"/>
              <a:round/>
            </a:ln>
          </p:spPr>
        </p:sp>
        <p:sp>
          <p:nvSpPr>
            <p:cNvPr name="TextBox 4" id="4"/>
            <p:cNvSpPr txBox="true"/>
            <p:nvPr/>
          </p:nvSpPr>
          <p:spPr>
            <a:xfrm>
              <a:off x="0" y="-38100"/>
              <a:ext cx="920284" cy="188967"/>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1028700" y="3960648"/>
            <a:ext cx="6250450" cy="925677"/>
            <a:chOff x="0" y="0"/>
            <a:chExt cx="881035" cy="130479"/>
          </a:xfrm>
        </p:grpSpPr>
        <p:sp>
          <p:nvSpPr>
            <p:cNvPr name="Freeform 6" id="6"/>
            <p:cNvSpPr/>
            <p:nvPr/>
          </p:nvSpPr>
          <p:spPr>
            <a:xfrm flipH="false" flipV="false" rot="0">
              <a:off x="0" y="0"/>
              <a:ext cx="881035" cy="130479"/>
            </a:xfrm>
            <a:custGeom>
              <a:avLst/>
              <a:gdLst/>
              <a:ahLst/>
              <a:cxnLst/>
              <a:rect r="r" b="b" t="t" l="l"/>
              <a:pathLst>
                <a:path h="130479" w="881035">
                  <a:moveTo>
                    <a:pt x="65240" y="0"/>
                  </a:moveTo>
                  <a:lnTo>
                    <a:pt x="815796" y="0"/>
                  </a:lnTo>
                  <a:cubicBezTo>
                    <a:pt x="833098" y="0"/>
                    <a:pt x="849692" y="6873"/>
                    <a:pt x="861927" y="19108"/>
                  </a:cubicBezTo>
                  <a:cubicBezTo>
                    <a:pt x="874162" y="31343"/>
                    <a:pt x="881035" y="47937"/>
                    <a:pt x="881035" y="65240"/>
                  </a:cubicBezTo>
                  <a:lnTo>
                    <a:pt x="881035" y="65240"/>
                  </a:lnTo>
                  <a:cubicBezTo>
                    <a:pt x="881035" y="82542"/>
                    <a:pt x="874162" y="99136"/>
                    <a:pt x="861927" y="111371"/>
                  </a:cubicBezTo>
                  <a:cubicBezTo>
                    <a:pt x="849692" y="123606"/>
                    <a:pt x="833098" y="130479"/>
                    <a:pt x="815796" y="130479"/>
                  </a:cubicBezTo>
                  <a:lnTo>
                    <a:pt x="65240" y="130479"/>
                  </a:lnTo>
                  <a:cubicBezTo>
                    <a:pt x="47937" y="130479"/>
                    <a:pt x="31343" y="123606"/>
                    <a:pt x="19108" y="111371"/>
                  </a:cubicBezTo>
                  <a:cubicBezTo>
                    <a:pt x="6873" y="99136"/>
                    <a:pt x="0" y="82542"/>
                    <a:pt x="0" y="65240"/>
                  </a:cubicBezTo>
                  <a:lnTo>
                    <a:pt x="0" y="65240"/>
                  </a:lnTo>
                  <a:cubicBezTo>
                    <a:pt x="0" y="47937"/>
                    <a:pt x="6873" y="31343"/>
                    <a:pt x="19108" y="19108"/>
                  </a:cubicBezTo>
                  <a:cubicBezTo>
                    <a:pt x="31343" y="6873"/>
                    <a:pt x="47937" y="0"/>
                    <a:pt x="65240" y="0"/>
                  </a:cubicBezTo>
                  <a:close/>
                </a:path>
              </a:pathLst>
            </a:custGeom>
            <a:solidFill>
              <a:srgbClr val="000000">
                <a:alpha val="0"/>
              </a:srgbClr>
            </a:solidFill>
            <a:ln w="19050" cap="rnd">
              <a:gradFill>
                <a:gsLst>
                  <a:gs pos="0">
                    <a:srgbClr val="B900BC">
                      <a:alpha val="100000"/>
                    </a:srgbClr>
                  </a:gs>
                  <a:gs pos="100000">
                    <a:srgbClr val="009CFF">
                      <a:alpha val="100000"/>
                    </a:srgbClr>
                  </a:gs>
                </a:gsLst>
                <a:lin ang="0"/>
              </a:gradFill>
              <a:prstDash val="solid"/>
              <a:round/>
            </a:ln>
          </p:spPr>
        </p:sp>
        <p:sp>
          <p:nvSpPr>
            <p:cNvPr name="TextBox 7" id="7"/>
            <p:cNvSpPr txBox="true"/>
            <p:nvPr/>
          </p:nvSpPr>
          <p:spPr>
            <a:xfrm>
              <a:off x="0" y="-38100"/>
              <a:ext cx="881035" cy="168579"/>
            </a:xfrm>
            <a:prstGeom prst="rect">
              <a:avLst/>
            </a:prstGeom>
          </p:spPr>
          <p:txBody>
            <a:bodyPr anchor="ctr" rtlCol="false" tIns="50800" lIns="50800" bIns="50800" rIns="50800"/>
            <a:lstStyle/>
            <a:p>
              <a:pPr algn="ctr">
                <a:lnSpc>
                  <a:spcPts val="2659"/>
                </a:lnSpc>
                <a:spcBef>
                  <a:spcPct val="0"/>
                </a:spcBef>
              </a:pPr>
            </a:p>
          </p:txBody>
        </p:sp>
      </p:grpSp>
      <p:sp>
        <p:nvSpPr>
          <p:cNvPr name="Freeform 8" id="8"/>
          <p:cNvSpPr/>
          <p:nvPr/>
        </p:nvSpPr>
        <p:spPr>
          <a:xfrm flipH="false" flipV="false" rot="0">
            <a:off x="8666929" y="0"/>
            <a:ext cx="9621071" cy="9772650"/>
          </a:xfrm>
          <a:custGeom>
            <a:avLst/>
            <a:gdLst/>
            <a:ahLst/>
            <a:cxnLst/>
            <a:rect r="r" b="b" t="t" l="l"/>
            <a:pathLst>
              <a:path h="9772650" w="9621071">
                <a:moveTo>
                  <a:pt x="0" y="0"/>
                </a:moveTo>
                <a:lnTo>
                  <a:pt x="9621071" y="0"/>
                </a:lnTo>
                <a:lnTo>
                  <a:pt x="9621071" y="9772650"/>
                </a:lnTo>
                <a:lnTo>
                  <a:pt x="0" y="9772650"/>
                </a:lnTo>
                <a:lnTo>
                  <a:pt x="0" y="0"/>
                </a:lnTo>
                <a:close/>
              </a:path>
            </a:pathLst>
          </a:custGeom>
          <a:blipFill>
            <a:blip r:embed="rId2">
              <a:alphaModFix amt="43000"/>
            </a:blip>
            <a:stretch>
              <a:fillRect l="-2702" t="-832" r="0" b="-832"/>
            </a:stretch>
          </a:blipFill>
        </p:spPr>
      </p:sp>
      <p:sp>
        <p:nvSpPr>
          <p:cNvPr name="TextBox 9" id="9"/>
          <p:cNvSpPr txBox="true"/>
          <p:nvPr/>
        </p:nvSpPr>
        <p:spPr>
          <a:xfrm rot="0">
            <a:off x="1920234" y="2357272"/>
            <a:ext cx="13925818" cy="1050926"/>
          </a:xfrm>
          <a:prstGeom prst="rect">
            <a:avLst/>
          </a:prstGeom>
        </p:spPr>
        <p:txBody>
          <a:bodyPr anchor="t" rtlCol="false" tIns="0" lIns="0" bIns="0" rIns="0">
            <a:spAutoFit/>
          </a:bodyPr>
          <a:lstStyle/>
          <a:p>
            <a:pPr algn="just">
              <a:lnSpc>
                <a:spcPts val="4249"/>
              </a:lnSpc>
            </a:pPr>
            <a:r>
              <a:rPr lang="en-US" sz="2499">
                <a:solidFill>
                  <a:srgbClr val="F4F4F4"/>
                </a:solidFill>
                <a:latin typeface="Poppins"/>
                <a:ea typeface="Poppins"/>
                <a:cs typeface="Poppins"/>
                <a:sym typeface="Poppins"/>
              </a:rPr>
              <a:t>Tokenization helps protect customer PII and payment data while enabling personalization and secure omnichannel experiences.</a:t>
            </a:r>
          </a:p>
        </p:txBody>
      </p:sp>
      <p:sp>
        <p:nvSpPr>
          <p:cNvPr name="TextBox 10" id="10"/>
          <p:cNvSpPr txBox="true"/>
          <p:nvPr/>
        </p:nvSpPr>
        <p:spPr>
          <a:xfrm rot="0">
            <a:off x="1242330" y="1222156"/>
            <a:ext cx="6101633" cy="701040"/>
          </a:xfrm>
          <a:prstGeom prst="rect">
            <a:avLst/>
          </a:prstGeom>
        </p:spPr>
        <p:txBody>
          <a:bodyPr anchor="t" rtlCol="false" tIns="0" lIns="0" bIns="0" rIns="0">
            <a:spAutoFit/>
          </a:bodyPr>
          <a:lstStyle/>
          <a:p>
            <a:pPr algn="ctr">
              <a:lnSpc>
                <a:spcPts val="5459"/>
              </a:lnSpc>
              <a:spcBef>
                <a:spcPct val="0"/>
              </a:spcBef>
            </a:pPr>
            <a:r>
              <a:rPr lang="en-US" b="true" sz="3900">
                <a:solidFill>
                  <a:srgbClr val="F4F4F4"/>
                </a:solidFill>
                <a:latin typeface="Poppins Bold"/>
                <a:ea typeface="Poppins Bold"/>
                <a:cs typeface="Poppins Bold"/>
                <a:sym typeface="Poppins Bold"/>
              </a:rPr>
              <a:t>Retail &amp; E-commerce: </a:t>
            </a:r>
          </a:p>
        </p:txBody>
      </p:sp>
      <p:sp>
        <p:nvSpPr>
          <p:cNvPr name="TextBox 11" id="11"/>
          <p:cNvSpPr txBox="true"/>
          <p:nvPr/>
        </p:nvSpPr>
        <p:spPr>
          <a:xfrm rot="0">
            <a:off x="1920234" y="5295900"/>
            <a:ext cx="13260295" cy="1082676"/>
          </a:xfrm>
          <a:prstGeom prst="rect">
            <a:avLst/>
          </a:prstGeom>
        </p:spPr>
        <p:txBody>
          <a:bodyPr anchor="t" rtlCol="false" tIns="0" lIns="0" bIns="0" rIns="0">
            <a:spAutoFit/>
          </a:bodyPr>
          <a:lstStyle/>
          <a:p>
            <a:pPr algn="just">
              <a:lnSpc>
                <a:spcPts val="4419"/>
              </a:lnSpc>
            </a:pPr>
            <a:r>
              <a:rPr lang="en-US" sz="2599">
                <a:solidFill>
                  <a:srgbClr val="F4F4F4"/>
                </a:solidFill>
                <a:latin typeface="Poppins"/>
                <a:ea typeface="Poppins"/>
                <a:cs typeface="Poppins"/>
                <a:sym typeface="Poppins"/>
              </a:rPr>
              <a:t>Sensitive shipment, vendor, and product data are tokenized to maint</a:t>
            </a:r>
            <a:r>
              <a:rPr lang="en-US" sz="2599" u="none">
                <a:solidFill>
                  <a:srgbClr val="F4F4F4"/>
                </a:solidFill>
                <a:latin typeface="Poppins"/>
                <a:ea typeface="Poppins"/>
                <a:cs typeface="Poppins"/>
                <a:sym typeface="Poppins"/>
              </a:rPr>
              <a:t>a</a:t>
            </a:r>
            <a:r>
              <a:rPr lang="en-US" sz="2599">
                <a:solidFill>
                  <a:srgbClr val="F4F4F4"/>
                </a:solidFill>
                <a:latin typeface="Poppins"/>
                <a:ea typeface="Poppins"/>
                <a:cs typeface="Poppins"/>
                <a:sym typeface="Poppins"/>
              </a:rPr>
              <a:t>in</a:t>
            </a:r>
            <a:r>
              <a:rPr lang="en-US" sz="2599" u="none">
                <a:solidFill>
                  <a:srgbClr val="F4F4F4"/>
                </a:solidFill>
                <a:latin typeface="Poppins"/>
                <a:ea typeface="Poppins"/>
                <a:cs typeface="Poppins"/>
                <a:sym typeface="Poppins"/>
              </a:rPr>
              <a:t> </a:t>
            </a:r>
            <a:r>
              <a:rPr lang="en-US" sz="2599">
                <a:solidFill>
                  <a:srgbClr val="F4F4F4"/>
                </a:solidFill>
                <a:latin typeface="Poppins"/>
                <a:ea typeface="Poppins"/>
                <a:cs typeface="Poppins"/>
                <a:sym typeface="Poppins"/>
              </a:rPr>
              <a:t>c</a:t>
            </a:r>
            <a:r>
              <a:rPr lang="en-US" sz="2599" u="none">
                <a:solidFill>
                  <a:srgbClr val="F4F4F4"/>
                </a:solidFill>
                <a:latin typeface="Poppins"/>
                <a:ea typeface="Poppins"/>
                <a:cs typeface="Poppins"/>
                <a:sym typeface="Poppins"/>
              </a:rPr>
              <a:t>o</a:t>
            </a:r>
            <a:r>
              <a:rPr lang="en-US" sz="2599">
                <a:solidFill>
                  <a:srgbClr val="F4F4F4"/>
                </a:solidFill>
                <a:latin typeface="Poppins"/>
                <a:ea typeface="Poppins"/>
                <a:cs typeface="Poppins"/>
                <a:sym typeface="Poppins"/>
              </a:rPr>
              <a:t>nfid</a:t>
            </a:r>
            <a:r>
              <a:rPr lang="en-US" sz="2599" u="none">
                <a:solidFill>
                  <a:srgbClr val="F4F4F4"/>
                </a:solidFill>
                <a:latin typeface="Poppins"/>
                <a:ea typeface="Poppins"/>
                <a:cs typeface="Poppins"/>
                <a:sym typeface="Poppins"/>
              </a:rPr>
              <a:t>en</a:t>
            </a:r>
            <a:r>
              <a:rPr lang="en-US" sz="2599">
                <a:solidFill>
                  <a:srgbClr val="F4F4F4"/>
                </a:solidFill>
                <a:latin typeface="Poppins"/>
                <a:ea typeface="Poppins"/>
                <a:cs typeface="Poppins"/>
                <a:sym typeface="Poppins"/>
              </a:rPr>
              <a:t>t</a:t>
            </a:r>
            <a:r>
              <a:rPr lang="en-US" sz="2599" u="none">
                <a:solidFill>
                  <a:srgbClr val="F4F4F4"/>
                </a:solidFill>
                <a:latin typeface="Poppins"/>
                <a:ea typeface="Poppins"/>
                <a:cs typeface="Poppins"/>
                <a:sym typeface="Poppins"/>
              </a:rPr>
              <a:t>ia</a:t>
            </a:r>
            <a:r>
              <a:rPr lang="en-US" sz="2599">
                <a:solidFill>
                  <a:srgbClr val="F4F4F4"/>
                </a:solidFill>
                <a:latin typeface="Poppins"/>
                <a:ea typeface="Poppins"/>
                <a:cs typeface="Poppins"/>
                <a:sym typeface="Poppins"/>
              </a:rPr>
              <a:t>li</a:t>
            </a:r>
            <a:r>
              <a:rPr lang="en-US" sz="2599" u="none">
                <a:solidFill>
                  <a:srgbClr val="F4F4F4"/>
                </a:solidFill>
                <a:latin typeface="Poppins"/>
                <a:ea typeface="Poppins"/>
                <a:cs typeface="Poppins"/>
                <a:sym typeface="Poppins"/>
              </a:rPr>
              <a:t>t</a:t>
            </a:r>
            <a:r>
              <a:rPr lang="en-US" sz="2599">
                <a:solidFill>
                  <a:srgbClr val="F4F4F4"/>
                </a:solidFill>
                <a:latin typeface="Poppins"/>
                <a:ea typeface="Poppins"/>
                <a:cs typeface="Poppins"/>
                <a:sym typeface="Poppins"/>
              </a:rPr>
              <a:t>y a</a:t>
            </a:r>
            <a:r>
              <a:rPr lang="en-US" sz="2599" u="none">
                <a:solidFill>
                  <a:srgbClr val="F4F4F4"/>
                </a:solidFill>
                <a:latin typeface="Poppins"/>
                <a:ea typeface="Poppins"/>
                <a:cs typeface="Poppins"/>
                <a:sym typeface="Poppins"/>
              </a:rPr>
              <a:t>n</a:t>
            </a:r>
            <a:r>
              <a:rPr lang="en-US" sz="2599">
                <a:solidFill>
                  <a:srgbClr val="F4F4F4"/>
                </a:solidFill>
                <a:latin typeface="Poppins"/>
                <a:ea typeface="Poppins"/>
                <a:cs typeface="Poppins"/>
                <a:sym typeface="Poppins"/>
              </a:rPr>
              <a:t>d</a:t>
            </a:r>
            <a:r>
              <a:rPr lang="en-US" sz="2599" u="none">
                <a:solidFill>
                  <a:srgbClr val="F4F4F4"/>
                </a:solidFill>
                <a:latin typeface="Poppins"/>
                <a:ea typeface="Poppins"/>
                <a:cs typeface="Poppins"/>
                <a:sym typeface="Poppins"/>
              </a:rPr>
              <a:t> </a:t>
            </a:r>
            <a:r>
              <a:rPr lang="en-US" sz="2599">
                <a:solidFill>
                  <a:srgbClr val="F4F4F4"/>
                </a:solidFill>
                <a:latin typeface="Poppins"/>
                <a:ea typeface="Poppins"/>
                <a:cs typeface="Poppins"/>
                <a:sym typeface="Poppins"/>
              </a:rPr>
              <a:t>supp</a:t>
            </a:r>
            <a:r>
              <a:rPr lang="en-US" sz="2599" u="none">
                <a:solidFill>
                  <a:srgbClr val="F4F4F4"/>
                </a:solidFill>
                <a:latin typeface="Poppins"/>
                <a:ea typeface="Poppins"/>
                <a:cs typeface="Poppins"/>
                <a:sym typeface="Poppins"/>
              </a:rPr>
              <a:t>or</a:t>
            </a:r>
            <a:r>
              <a:rPr lang="en-US" sz="2599">
                <a:solidFill>
                  <a:srgbClr val="F4F4F4"/>
                </a:solidFill>
                <a:latin typeface="Poppins"/>
                <a:ea typeface="Poppins"/>
                <a:cs typeface="Poppins"/>
                <a:sym typeface="Poppins"/>
              </a:rPr>
              <a:t>t</a:t>
            </a:r>
            <a:r>
              <a:rPr lang="en-US" sz="2599" u="none">
                <a:solidFill>
                  <a:srgbClr val="F4F4F4"/>
                </a:solidFill>
                <a:latin typeface="Poppins"/>
                <a:ea typeface="Poppins"/>
                <a:cs typeface="Poppins"/>
                <a:sym typeface="Poppins"/>
              </a:rPr>
              <a:t> trace</a:t>
            </a:r>
            <a:r>
              <a:rPr lang="en-US" sz="2599">
                <a:solidFill>
                  <a:srgbClr val="F4F4F4"/>
                </a:solidFill>
                <a:latin typeface="Poppins"/>
                <a:ea typeface="Poppins"/>
                <a:cs typeface="Poppins"/>
                <a:sym typeface="Poppins"/>
              </a:rPr>
              <a:t>ab</a:t>
            </a:r>
            <a:r>
              <a:rPr lang="en-US" sz="2599" u="none">
                <a:solidFill>
                  <a:srgbClr val="F4F4F4"/>
                </a:solidFill>
                <a:latin typeface="Poppins"/>
                <a:ea typeface="Poppins"/>
                <a:cs typeface="Poppins"/>
                <a:sym typeface="Poppins"/>
              </a:rPr>
              <a:t>ility</a:t>
            </a:r>
            <a:r>
              <a:rPr lang="en-US" sz="2599">
                <a:solidFill>
                  <a:srgbClr val="F4F4F4"/>
                </a:solidFill>
                <a:latin typeface="Poppins"/>
                <a:ea typeface="Poppins"/>
                <a:cs typeface="Poppins"/>
                <a:sym typeface="Poppins"/>
              </a:rPr>
              <a:t>.</a:t>
            </a:r>
          </a:p>
        </p:txBody>
      </p:sp>
      <p:sp>
        <p:nvSpPr>
          <p:cNvPr name="TextBox 12" id="12"/>
          <p:cNvSpPr txBox="true"/>
          <p:nvPr/>
        </p:nvSpPr>
        <p:spPr>
          <a:xfrm rot="0">
            <a:off x="1196885" y="4155858"/>
            <a:ext cx="5914081" cy="468583"/>
          </a:xfrm>
          <a:prstGeom prst="rect">
            <a:avLst/>
          </a:prstGeom>
        </p:spPr>
        <p:txBody>
          <a:bodyPr anchor="t" rtlCol="false" tIns="0" lIns="0" bIns="0" rIns="0">
            <a:spAutoFit/>
          </a:bodyPr>
          <a:lstStyle/>
          <a:p>
            <a:pPr algn="ctr">
              <a:lnSpc>
                <a:spcPts val="3740"/>
              </a:lnSpc>
              <a:spcBef>
                <a:spcPct val="0"/>
              </a:spcBef>
            </a:pPr>
            <a:r>
              <a:rPr lang="en-US" b="true" sz="2671">
                <a:solidFill>
                  <a:srgbClr val="F4F4F4"/>
                </a:solidFill>
                <a:latin typeface="Poppins Bold"/>
                <a:ea typeface="Poppins Bold"/>
                <a:cs typeface="Poppins Bold"/>
                <a:sym typeface="Poppins Bold"/>
              </a:rPr>
              <a:t>Supply Chain &amp; Manufacturing: </a:t>
            </a:r>
          </a:p>
        </p:txBody>
      </p:sp>
      <p:grpSp>
        <p:nvGrpSpPr>
          <p:cNvPr name="Group 13" id="13"/>
          <p:cNvGrpSpPr/>
          <p:nvPr/>
        </p:nvGrpSpPr>
        <p:grpSpPr>
          <a:xfrm rot="0">
            <a:off x="1028700" y="6931026"/>
            <a:ext cx="4640005" cy="925677"/>
            <a:chOff x="0" y="0"/>
            <a:chExt cx="654034" cy="130479"/>
          </a:xfrm>
        </p:grpSpPr>
        <p:sp>
          <p:nvSpPr>
            <p:cNvPr name="Freeform 14" id="14"/>
            <p:cNvSpPr/>
            <p:nvPr/>
          </p:nvSpPr>
          <p:spPr>
            <a:xfrm flipH="false" flipV="false" rot="0">
              <a:off x="0" y="0"/>
              <a:ext cx="654034" cy="130479"/>
            </a:xfrm>
            <a:custGeom>
              <a:avLst/>
              <a:gdLst/>
              <a:ahLst/>
              <a:cxnLst/>
              <a:rect r="r" b="b" t="t" l="l"/>
              <a:pathLst>
                <a:path h="130479" w="654034">
                  <a:moveTo>
                    <a:pt x="65240" y="0"/>
                  </a:moveTo>
                  <a:lnTo>
                    <a:pt x="588795" y="0"/>
                  </a:lnTo>
                  <a:cubicBezTo>
                    <a:pt x="606097" y="0"/>
                    <a:pt x="622691" y="6873"/>
                    <a:pt x="634926" y="19108"/>
                  </a:cubicBezTo>
                  <a:cubicBezTo>
                    <a:pt x="647161" y="31343"/>
                    <a:pt x="654034" y="47937"/>
                    <a:pt x="654034" y="65240"/>
                  </a:cubicBezTo>
                  <a:lnTo>
                    <a:pt x="654034" y="65240"/>
                  </a:lnTo>
                  <a:cubicBezTo>
                    <a:pt x="654034" y="82542"/>
                    <a:pt x="647161" y="99136"/>
                    <a:pt x="634926" y="111371"/>
                  </a:cubicBezTo>
                  <a:cubicBezTo>
                    <a:pt x="622691" y="123606"/>
                    <a:pt x="606097" y="130479"/>
                    <a:pt x="588795" y="130479"/>
                  </a:cubicBezTo>
                  <a:lnTo>
                    <a:pt x="65240" y="130479"/>
                  </a:lnTo>
                  <a:cubicBezTo>
                    <a:pt x="47937" y="130479"/>
                    <a:pt x="31343" y="123606"/>
                    <a:pt x="19108" y="111371"/>
                  </a:cubicBezTo>
                  <a:cubicBezTo>
                    <a:pt x="6873" y="99136"/>
                    <a:pt x="0" y="82542"/>
                    <a:pt x="0" y="65240"/>
                  </a:cubicBezTo>
                  <a:lnTo>
                    <a:pt x="0" y="65240"/>
                  </a:lnTo>
                  <a:cubicBezTo>
                    <a:pt x="0" y="47937"/>
                    <a:pt x="6873" y="31343"/>
                    <a:pt x="19108" y="19108"/>
                  </a:cubicBezTo>
                  <a:cubicBezTo>
                    <a:pt x="31343" y="6873"/>
                    <a:pt x="47937" y="0"/>
                    <a:pt x="65240" y="0"/>
                  </a:cubicBezTo>
                  <a:close/>
                </a:path>
              </a:pathLst>
            </a:custGeom>
            <a:solidFill>
              <a:srgbClr val="000000">
                <a:alpha val="0"/>
              </a:srgbClr>
            </a:solidFill>
            <a:ln w="19050" cap="rnd">
              <a:gradFill>
                <a:gsLst>
                  <a:gs pos="0">
                    <a:srgbClr val="B900BC">
                      <a:alpha val="100000"/>
                    </a:srgbClr>
                  </a:gs>
                  <a:gs pos="100000">
                    <a:srgbClr val="009CFF">
                      <a:alpha val="100000"/>
                    </a:srgbClr>
                  </a:gs>
                </a:gsLst>
                <a:lin ang="0"/>
              </a:gradFill>
              <a:prstDash val="solid"/>
              <a:round/>
            </a:ln>
          </p:spPr>
        </p:sp>
        <p:sp>
          <p:nvSpPr>
            <p:cNvPr name="TextBox 15" id="15"/>
            <p:cNvSpPr txBox="true"/>
            <p:nvPr/>
          </p:nvSpPr>
          <p:spPr>
            <a:xfrm>
              <a:off x="0" y="-38100"/>
              <a:ext cx="654034" cy="168579"/>
            </a:xfrm>
            <a:prstGeom prst="rect">
              <a:avLst/>
            </a:prstGeom>
          </p:spPr>
          <p:txBody>
            <a:bodyPr anchor="ctr" rtlCol="false" tIns="50800" lIns="50800" bIns="50800" rIns="50800"/>
            <a:lstStyle/>
            <a:p>
              <a:pPr algn="ctr">
                <a:lnSpc>
                  <a:spcPts val="2659"/>
                </a:lnSpc>
                <a:spcBef>
                  <a:spcPct val="0"/>
                </a:spcBef>
              </a:pPr>
            </a:p>
          </p:txBody>
        </p:sp>
      </p:grpSp>
      <p:sp>
        <p:nvSpPr>
          <p:cNvPr name="TextBox 16" id="16"/>
          <p:cNvSpPr txBox="true"/>
          <p:nvPr/>
        </p:nvSpPr>
        <p:spPr>
          <a:xfrm rot="0">
            <a:off x="642012" y="7140523"/>
            <a:ext cx="5026693" cy="468583"/>
          </a:xfrm>
          <a:prstGeom prst="rect">
            <a:avLst/>
          </a:prstGeom>
        </p:spPr>
        <p:txBody>
          <a:bodyPr anchor="t" rtlCol="false" tIns="0" lIns="0" bIns="0" rIns="0">
            <a:spAutoFit/>
          </a:bodyPr>
          <a:lstStyle/>
          <a:p>
            <a:pPr algn="ctr">
              <a:lnSpc>
                <a:spcPts val="3740"/>
              </a:lnSpc>
              <a:spcBef>
                <a:spcPct val="0"/>
              </a:spcBef>
            </a:pPr>
            <a:r>
              <a:rPr lang="en-US" b="true" sz="2671">
                <a:solidFill>
                  <a:srgbClr val="F4F4F4"/>
                </a:solidFill>
                <a:latin typeface="Poppins Bold"/>
                <a:ea typeface="Poppins Bold"/>
                <a:cs typeface="Poppins Bold"/>
                <a:sym typeface="Poppins Bold"/>
              </a:rPr>
              <a:t>Blockchain &amp; Web3: </a:t>
            </a:r>
          </a:p>
        </p:txBody>
      </p:sp>
      <p:sp>
        <p:nvSpPr>
          <p:cNvPr name="TextBox 17" id="17"/>
          <p:cNvSpPr txBox="true"/>
          <p:nvPr/>
        </p:nvSpPr>
        <p:spPr>
          <a:xfrm rot="0">
            <a:off x="1920234" y="8294853"/>
            <a:ext cx="13260295" cy="1082676"/>
          </a:xfrm>
          <a:prstGeom prst="rect">
            <a:avLst/>
          </a:prstGeom>
        </p:spPr>
        <p:txBody>
          <a:bodyPr anchor="t" rtlCol="false" tIns="0" lIns="0" bIns="0" rIns="0">
            <a:spAutoFit/>
          </a:bodyPr>
          <a:lstStyle/>
          <a:p>
            <a:pPr algn="just">
              <a:lnSpc>
                <a:spcPts val="4419"/>
              </a:lnSpc>
            </a:pPr>
            <a:r>
              <a:rPr lang="en-US" sz="2599">
                <a:solidFill>
                  <a:srgbClr val="F4F4F4"/>
                </a:solidFill>
                <a:latin typeface="Poppins"/>
                <a:ea typeface="Poppins"/>
                <a:cs typeface="Poppins"/>
                <a:sym typeface="Poppins"/>
              </a:rPr>
              <a:t>Tokenization is essential in privacy-preserving identity the asset representation </a:t>
            </a:r>
            <a:r>
              <a:rPr lang="en-US" sz="2599" u="none">
                <a:solidFill>
                  <a:srgbClr val="F4F4F4"/>
                </a:solidFill>
                <a:latin typeface="Poppins"/>
                <a:ea typeface="Poppins"/>
                <a:cs typeface="Poppins"/>
                <a:sym typeface="Poppins"/>
              </a:rPr>
              <a:t>a</a:t>
            </a:r>
            <a:r>
              <a:rPr lang="en-US" sz="2599">
                <a:solidFill>
                  <a:srgbClr val="F4F4F4"/>
                </a:solidFill>
                <a:latin typeface="Poppins"/>
                <a:ea typeface="Poppins"/>
                <a:cs typeface="Poppins"/>
                <a:sym typeface="Poppins"/>
              </a:rPr>
              <a:t>nd</a:t>
            </a:r>
            <a:r>
              <a:rPr lang="en-US" sz="2599" u="none">
                <a:solidFill>
                  <a:srgbClr val="F4F4F4"/>
                </a:solidFill>
                <a:latin typeface="Poppins"/>
                <a:ea typeface="Poppins"/>
                <a:cs typeface="Poppins"/>
                <a:sym typeface="Poppins"/>
              </a:rPr>
              <a:t> </a:t>
            </a:r>
            <a:r>
              <a:rPr lang="en-US" sz="2599">
                <a:solidFill>
                  <a:srgbClr val="F4F4F4"/>
                </a:solidFill>
                <a:latin typeface="Poppins"/>
                <a:ea typeface="Poppins"/>
                <a:cs typeface="Poppins"/>
                <a:sym typeface="Poppins"/>
              </a:rPr>
              <a:t>c</a:t>
            </a:r>
            <a:r>
              <a:rPr lang="en-US" sz="2599" u="none">
                <a:solidFill>
                  <a:srgbClr val="F4F4F4"/>
                </a:solidFill>
                <a:latin typeface="Poppins"/>
                <a:ea typeface="Poppins"/>
                <a:cs typeface="Poppins"/>
                <a:sym typeface="Poppins"/>
              </a:rPr>
              <a:t>ompl</a:t>
            </a:r>
            <a:r>
              <a:rPr lang="en-US" sz="2599">
                <a:solidFill>
                  <a:srgbClr val="F4F4F4"/>
                </a:solidFill>
                <a:latin typeface="Poppins"/>
                <a:ea typeface="Poppins"/>
                <a:cs typeface="Poppins"/>
                <a:sym typeface="Poppins"/>
              </a:rPr>
              <a:t>iant d</a:t>
            </a:r>
            <a:r>
              <a:rPr lang="en-US" sz="2599" u="none">
                <a:solidFill>
                  <a:srgbClr val="F4F4F4"/>
                </a:solidFill>
                <a:latin typeface="Poppins"/>
                <a:ea typeface="Poppins"/>
                <a:cs typeface="Poppins"/>
                <a:sym typeface="Poppins"/>
              </a:rPr>
              <a:t>ecen</a:t>
            </a:r>
            <a:r>
              <a:rPr lang="en-US" sz="2599">
                <a:solidFill>
                  <a:srgbClr val="F4F4F4"/>
                </a:solidFill>
                <a:latin typeface="Poppins"/>
                <a:ea typeface="Poppins"/>
                <a:cs typeface="Poppins"/>
                <a:sym typeface="Poppins"/>
              </a:rPr>
              <a:t>tr</a:t>
            </a:r>
            <a:r>
              <a:rPr lang="en-US" sz="2599" u="none">
                <a:solidFill>
                  <a:srgbClr val="F4F4F4"/>
                </a:solidFill>
                <a:latin typeface="Poppins"/>
                <a:ea typeface="Poppins"/>
                <a:cs typeface="Poppins"/>
                <a:sym typeface="Poppins"/>
              </a:rPr>
              <a:t>a</a:t>
            </a:r>
            <a:r>
              <a:rPr lang="en-US" sz="2599">
                <a:solidFill>
                  <a:srgbClr val="F4F4F4"/>
                </a:solidFill>
                <a:latin typeface="Poppins"/>
                <a:ea typeface="Poppins"/>
                <a:cs typeface="Poppins"/>
                <a:sym typeface="Poppins"/>
              </a:rPr>
              <a:t>lized appli</a:t>
            </a:r>
            <a:r>
              <a:rPr lang="en-US" sz="2599" u="none">
                <a:solidFill>
                  <a:srgbClr val="F4F4F4"/>
                </a:solidFill>
                <a:latin typeface="Poppins"/>
                <a:ea typeface="Poppins"/>
                <a:cs typeface="Poppins"/>
                <a:sym typeface="Poppins"/>
              </a:rPr>
              <a:t>c</a:t>
            </a:r>
            <a:r>
              <a:rPr lang="en-US" sz="2599">
                <a:solidFill>
                  <a:srgbClr val="F4F4F4"/>
                </a:solidFill>
                <a:latin typeface="Poppins"/>
                <a:ea typeface="Poppins"/>
                <a:cs typeface="Poppins"/>
                <a:sym typeface="Poppins"/>
              </a:rPr>
              <a:t>a</a:t>
            </a:r>
            <a:r>
              <a:rPr lang="en-US" sz="2599" u="none">
                <a:solidFill>
                  <a:srgbClr val="F4F4F4"/>
                </a:solidFill>
                <a:latin typeface="Poppins"/>
                <a:ea typeface="Poppins"/>
                <a:cs typeface="Poppins"/>
                <a:sym typeface="Poppins"/>
              </a:rPr>
              <a:t>tions</a:t>
            </a:r>
            <a:r>
              <a:rPr lang="en-US" sz="2599">
                <a:solidFill>
                  <a:srgbClr val="F4F4F4"/>
                </a:solidFill>
                <a:latin typeface="Poppins"/>
                <a:ea typeface="Poppins"/>
                <a:cs typeface="Poppins"/>
                <a:sym typeface="Poppins"/>
              </a:rPr>
              <a:t>.</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TextBox 2" id="2"/>
          <p:cNvSpPr txBox="true"/>
          <p:nvPr/>
        </p:nvSpPr>
        <p:spPr>
          <a:xfrm rot="0">
            <a:off x="1028700" y="2967798"/>
            <a:ext cx="16007911" cy="4406811"/>
          </a:xfrm>
          <a:prstGeom prst="rect">
            <a:avLst/>
          </a:prstGeom>
        </p:spPr>
        <p:txBody>
          <a:bodyPr anchor="t" rtlCol="false" tIns="0" lIns="0" bIns="0" rIns="0">
            <a:spAutoFit/>
          </a:bodyPr>
          <a:lstStyle/>
          <a:p>
            <a:pPr algn="just">
              <a:lnSpc>
                <a:spcPts val="5022"/>
              </a:lnSpc>
            </a:pPr>
            <a:r>
              <a:rPr lang="en-US" sz="2954">
                <a:solidFill>
                  <a:srgbClr val="FFFFFF"/>
                </a:solidFill>
                <a:latin typeface="Poppins"/>
                <a:ea typeface="Poppins"/>
                <a:cs typeface="Poppins"/>
                <a:sym typeface="Poppins"/>
              </a:rPr>
              <a:t>Implementation of tokenization provides several business benefits. It minimizes the risk of data breaches and insider threats, reduces the costs and complexity of compliance audits and supports secure integration with third -party platforms. Furthermore, it provides the possibility of secure data analysis, which enables insight and innovation without exposing sensitive data. Companies can modernize their infrastructure with confidence, and know that customer and business data remains protected.</a:t>
            </a:r>
          </a:p>
        </p:txBody>
      </p:sp>
      <p:sp>
        <p:nvSpPr>
          <p:cNvPr name="Freeform 3" id="3"/>
          <p:cNvSpPr/>
          <p:nvPr/>
        </p:nvSpPr>
        <p:spPr>
          <a:xfrm flipH="false" flipV="false" rot="-4564371">
            <a:off x="15451371" y="3490371"/>
            <a:ext cx="5755537" cy="6731622"/>
          </a:xfrm>
          <a:custGeom>
            <a:avLst/>
            <a:gdLst/>
            <a:ahLst/>
            <a:cxnLst/>
            <a:rect r="r" b="b" t="t" l="l"/>
            <a:pathLst>
              <a:path h="6731622" w="5755537">
                <a:moveTo>
                  <a:pt x="0" y="0"/>
                </a:moveTo>
                <a:lnTo>
                  <a:pt x="5755536" y="0"/>
                </a:lnTo>
                <a:lnTo>
                  <a:pt x="5755536" y="6731622"/>
                </a:lnTo>
                <a:lnTo>
                  <a:pt x="0" y="6731622"/>
                </a:lnTo>
                <a:lnTo>
                  <a:pt x="0" y="0"/>
                </a:lnTo>
                <a:close/>
              </a:path>
            </a:pathLst>
          </a:custGeom>
          <a:blipFill>
            <a:blip r:embed="rId2">
              <a:alphaModFix amt="19999"/>
            </a:blip>
            <a:stretch>
              <a:fillRect l="0" t="0" r="0" b="0"/>
            </a:stretch>
          </a:blipFill>
        </p:spPr>
      </p:sp>
      <p:sp>
        <p:nvSpPr>
          <p:cNvPr name="Freeform 4" id="4"/>
          <p:cNvSpPr/>
          <p:nvPr/>
        </p:nvSpPr>
        <p:spPr>
          <a:xfrm flipH="false" flipV="false" rot="0">
            <a:off x="11047690" y="6447199"/>
            <a:ext cx="7240310" cy="4012261"/>
          </a:xfrm>
          <a:custGeom>
            <a:avLst/>
            <a:gdLst/>
            <a:ahLst/>
            <a:cxnLst/>
            <a:rect r="r" b="b" t="t" l="l"/>
            <a:pathLst>
              <a:path h="4012261" w="7240310">
                <a:moveTo>
                  <a:pt x="0" y="0"/>
                </a:moveTo>
                <a:lnTo>
                  <a:pt x="7240310" y="0"/>
                </a:lnTo>
                <a:lnTo>
                  <a:pt x="7240310" y="4012261"/>
                </a:lnTo>
                <a:lnTo>
                  <a:pt x="0" y="4012261"/>
                </a:lnTo>
                <a:lnTo>
                  <a:pt x="0" y="0"/>
                </a:lnTo>
                <a:close/>
              </a:path>
            </a:pathLst>
          </a:custGeom>
          <a:blipFill>
            <a:blip r:embed="rId3"/>
            <a:stretch>
              <a:fillRect l="0" t="-1847" r="0" b="-15221"/>
            </a:stretch>
          </a:blipFill>
        </p:spPr>
      </p:sp>
      <p:sp>
        <p:nvSpPr>
          <p:cNvPr name="TextBox 5" id="5"/>
          <p:cNvSpPr txBox="true"/>
          <p:nvPr/>
        </p:nvSpPr>
        <p:spPr>
          <a:xfrm rot="0">
            <a:off x="690191" y="1854407"/>
            <a:ext cx="7392549" cy="564405"/>
          </a:xfrm>
          <a:prstGeom prst="rect">
            <a:avLst/>
          </a:prstGeom>
        </p:spPr>
        <p:txBody>
          <a:bodyPr anchor="t" rtlCol="false" tIns="0" lIns="0" bIns="0" rIns="0">
            <a:spAutoFit/>
          </a:bodyPr>
          <a:lstStyle/>
          <a:p>
            <a:pPr algn="ctr">
              <a:lnSpc>
                <a:spcPts val="4575"/>
              </a:lnSpc>
            </a:pPr>
            <a:r>
              <a:rPr lang="en-US" sz="3268" b="true">
                <a:solidFill>
                  <a:srgbClr val="FFFFFF"/>
                </a:solidFill>
                <a:latin typeface="Canva Sans Bold"/>
                <a:ea typeface="Canva Sans Bold"/>
                <a:cs typeface="Canva Sans Bold"/>
                <a:sym typeface="Canva Sans Bold"/>
              </a:rPr>
              <a:t>Business Benefits</a:t>
            </a:r>
            <a:r>
              <a:rPr lang="en-US" b="true" sz="3268">
                <a:solidFill>
                  <a:srgbClr val="FFFFFF"/>
                </a:solidFill>
                <a:latin typeface="Canva Sans Bold"/>
                <a:ea typeface="Canva Sans Bold"/>
                <a:cs typeface="Canva Sans Bold"/>
                <a:sym typeface="Canva Sans Bold"/>
              </a:rPr>
              <a:t> of Tokenization</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5471541" y="1028700"/>
            <a:ext cx="9053962" cy="8229600"/>
          </a:xfrm>
          <a:custGeom>
            <a:avLst/>
            <a:gdLst/>
            <a:ahLst/>
            <a:cxnLst/>
            <a:rect r="r" b="b" t="t" l="l"/>
            <a:pathLst>
              <a:path h="8229600" w="9053962">
                <a:moveTo>
                  <a:pt x="0" y="0"/>
                </a:moveTo>
                <a:lnTo>
                  <a:pt x="9053962" y="0"/>
                </a:lnTo>
                <a:lnTo>
                  <a:pt x="9053962" y="8229600"/>
                </a:lnTo>
                <a:lnTo>
                  <a:pt x="0" y="8229600"/>
                </a:lnTo>
                <a:lnTo>
                  <a:pt x="0" y="0"/>
                </a:lnTo>
                <a:close/>
              </a:path>
            </a:pathLst>
          </a:custGeom>
          <a:blipFill>
            <a:blip r:embed="rId2">
              <a:alphaModFix amt="48000"/>
            </a:blip>
            <a:stretch>
              <a:fillRect l="0" t="-11634" r="0" b="-11634"/>
            </a:stretch>
          </a:blipFill>
        </p:spPr>
      </p:sp>
      <p:sp>
        <p:nvSpPr>
          <p:cNvPr name="Freeform 3" id="3"/>
          <p:cNvSpPr/>
          <p:nvPr/>
        </p:nvSpPr>
        <p:spPr>
          <a:xfrm flipH="false" flipV="false" rot="0">
            <a:off x="-732811" y="0"/>
            <a:ext cx="10785379" cy="9258300"/>
          </a:xfrm>
          <a:custGeom>
            <a:avLst/>
            <a:gdLst/>
            <a:ahLst/>
            <a:cxnLst/>
            <a:rect r="r" b="b" t="t" l="l"/>
            <a:pathLst>
              <a:path h="9258300" w="10785379">
                <a:moveTo>
                  <a:pt x="0" y="0"/>
                </a:moveTo>
                <a:lnTo>
                  <a:pt x="10785379" y="0"/>
                </a:lnTo>
                <a:lnTo>
                  <a:pt x="10785379" y="9258300"/>
                </a:lnTo>
                <a:lnTo>
                  <a:pt x="0" y="9258300"/>
                </a:lnTo>
                <a:lnTo>
                  <a:pt x="0" y="0"/>
                </a:lnTo>
                <a:close/>
              </a:path>
            </a:pathLst>
          </a:custGeom>
          <a:blipFill>
            <a:blip r:embed="rId3">
              <a:alphaModFix amt="68000"/>
            </a:blip>
            <a:stretch>
              <a:fillRect l="0" t="-8566" r="0" b="-8566"/>
            </a:stretch>
          </a:blipFill>
        </p:spPr>
      </p:sp>
      <p:sp>
        <p:nvSpPr>
          <p:cNvPr name="TextBox 4" id="4"/>
          <p:cNvSpPr txBox="true"/>
          <p:nvPr/>
        </p:nvSpPr>
        <p:spPr>
          <a:xfrm rot="0">
            <a:off x="1028700" y="2140803"/>
            <a:ext cx="17259300" cy="6765245"/>
          </a:xfrm>
          <a:prstGeom prst="rect">
            <a:avLst/>
          </a:prstGeom>
        </p:spPr>
        <p:txBody>
          <a:bodyPr anchor="t" rtlCol="false" tIns="0" lIns="0" bIns="0" rIns="0">
            <a:spAutoFit/>
          </a:bodyPr>
          <a:lstStyle/>
          <a:p>
            <a:pPr algn="just">
              <a:lnSpc>
                <a:spcPts val="4488"/>
              </a:lnSpc>
            </a:pPr>
            <a:r>
              <a:rPr lang="en-US" sz="3205">
                <a:solidFill>
                  <a:srgbClr val="FFFFFF"/>
                </a:solidFill>
                <a:latin typeface="Canva Sans"/>
                <a:ea typeface="Canva Sans"/>
                <a:cs typeface="Canva Sans"/>
                <a:sym typeface="Canva Sans"/>
              </a:rPr>
              <a:t>Data tokenization is no longer just a security measure - it is a core activation of digital growth and innovation. When industries continue to embrace Cloud Computing, Blockchain, </a:t>
            </a:r>
            <a:r>
              <a:rPr lang="en-US" sz="3205">
                <a:solidFill>
                  <a:srgbClr val="FFFFFF"/>
                </a:solidFill>
                <a:latin typeface="Canva Sans"/>
                <a:ea typeface="Canva Sans"/>
                <a:cs typeface="Canva Sans"/>
                <a:sym typeface="Canva Sans"/>
              </a:rPr>
              <a:t>AI and real -time analysis, the need to secure sensitive data without sacrificing ease of use becomes critical.</a:t>
            </a:r>
          </a:p>
          <a:p>
            <a:pPr algn="just">
              <a:lnSpc>
                <a:spcPts val="4488"/>
              </a:lnSpc>
            </a:pPr>
          </a:p>
          <a:p>
            <a:pPr algn="just">
              <a:lnSpc>
                <a:spcPts val="4488"/>
              </a:lnSpc>
            </a:pPr>
            <a:r>
              <a:rPr lang="en-US" sz="3205">
                <a:solidFill>
                  <a:srgbClr val="FFFFFF"/>
                </a:solidFill>
                <a:latin typeface="Canva Sans"/>
                <a:ea typeface="Canva Sans"/>
                <a:cs typeface="Canva Sans"/>
                <a:sym typeface="Canva Sans"/>
              </a:rPr>
              <a:t>Tokenization provides a practical, scalable and compatible way of meeting this challenge. By protecting data at the core while allowing them to flow safely through modern systems, companies can safely innovate, expand and build lasting trust with their customers. In the digital age, tokenization is not just a trend - it is a basic strategy for sustainable success.</a:t>
            </a:r>
          </a:p>
          <a:p>
            <a:pPr algn="just">
              <a:lnSpc>
                <a:spcPts val="4488"/>
              </a:lnSpc>
            </a:pPr>
          </a:p>
          <a:p>
            <a:pPr algn="just">
              <a:lnSpc>
                <a:spcPts val="4488"/>
              </a:lnSpc>
            </a:pPr>
          </a:p>
        </p:txBody>
      </p:sp>
      <p:sp>
        <p:nvSpPr>
          <p:cNvPr name="TextBox 5" id="5"/>
          <p:cNvSpPr txBox="true"/>
          <p:nvPr/>
        </p:nvSpPr>
        <p:spPr>
          <a:xfrm rot="0">
            <a:off x="1905240" y="851410"/>
            <a:ext cx="3624163" cy="887095"/>
          </a:xfrm>
          <a:prstGeom prst="rect">
            <a:avLst/>
          </a:prstGeom>
        </p:spPr>
        <p:txBody>
          <a:bodyPr anchor="t" rtlCol="false" tIns="0" lIns="0" bIns="0" rIns="0">
            <a:spAutoFit/>
          </a:bodyPr>
          <a:lstStyle/>
          <a:p>
            <a:pPr algn="ctr" marL="0" indent="0" lvl="0">
              <a:lnSpc>
                <a:spcPts val="7279"/>
              </a:lnSpc>
              <a:spcBef>
                <a:spcPct val="0"/>
              </a:spcBef>
            </a:pPr>
            <a:r>
              <a:rPr lang="en-US" b="true" sz="5199">
                <a:solidFill>
                  <a:srgbClr val="FFFFFF"/>
                </a:solidFill>
                <a:latin typeface="Canva Sans Bold"/>
                <a:ea typeface="Canva Sans Bold"/>
                <a:cs typeface="Canva Sans Bold"/>
                <a:sym typeface="Canva Sans Bold"/>
              </a:rPr>
              <a:t>Concl</a:t>
            </a:r>
            <a:r>
              <a:rPr lang="en-US" b="true" sz="5199" strike="noStrike" u="none">
                <a:solidFill>
                  <a:srgbClr val="FFFFFF"/>
                </a:solidFill>
                <a:latin typeface="Canva Sans Bold"/>
                <a:ea typeface="Canva Sans Bold"/>
                <a:cs typeface="Canva Sans Bold"/>
                <a:sym typeface="Canva Sans Bold"/>
              </a:rPr>
              <a:t>u</a:t>
            </a:r>
            <a:r>
              <a:rPr lang="en-US" b="true" sz="5199" strike="noStrike" u="none">
                <a:solidFill>
                  <a:srgbClr val="FFFFFF"/>
                </a:solidFill>
                <a:latin typeface="Canva Sans Bold"/>
                <a:ea typeface="Canva Sans Bold"/>
                <a:cs typeface="Canva Sans Bold"/>
                <a:sym typeface="Canva Sans Bold"/>
              </a:rPr>
              <a:t>s</a:t>
            </a:r>
            <a:r>
              <a:rPr lang="en-US" b="true" sz="5199" strike="noStrike" u="none">
                <a:solidFill>
                  <a:srgbClr val="FFFFFF"/>
                </a:solidFill>
                <a:latin typeface="Canva Sans Bold"/>
                <a:ea typeface="Canva Sans Bold"/>
                <a:cs typeface="Canva Sans Bold"/>
                <a:sym typeface="Canva Sans Bold"/>
              </a:rPr>
              <a:t>i</a:t>
            </a:r>
            <a:r>
              <a:rPr lang="en-US" b="true" sz="5199" strike="noStrike" u="none">
                <a:solidFill>
                  <a:srgbClr val="FFFFFF"/>
                </a:solidFill>
                <a:latin typeface="Canva Sans Bold"/>
                <a:ea typeface="Canva Sans Bold"/>
                <a:cs typeface="Canva Sans Bold"/>
                <a:sym typeface="Canva Sans Bold"/>
              </a:rPr>
              <a:t>o</a:t>
            </a:r>
            <a:r>
              <a:rPr lang="en-US" b="true" sz="5199" strike="noStrike" u="none">
                <a:solidFill>
                  <a:srgbClr val="FFFFFF"/>
                </a:solidFill>
                <a:latin typeface="Canva Sans Bold"/>
                <a:ea typeface="Canva Sans Bold"/>
                <a:cs typeface="Canva Sans Bold"/>
                <a:sym typeface="Canva Sans Bold"/>
              </a:rPr>
              <a:t>n</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8900" t="0" r="-8900" b="0"/>
            </a:stretch>
          </a:blipFill>
        </p:spPr>
      </p:sp>
      <p:sp>
        <p:nvSpPr>
          <p:cNvPr name="Freeform 3" id="3"/>
          <p:cNvSpPr/>
          <p:nvPr/>
        </p:nvSpPr>
        <p:spPr>
          <a:xfrm flipH="false" flipV="false" rot="1184083">
            <a:off x="6266232" y="1272574"/>
            <a:ext cx="5755537" cy="6731622"/>
          </a:xfrm>
          <a:custGeom>
            <a:avLst/>
            <a:gdLst/>
            <a:ahLst/>
            <a:cxnLst/>
            <a:rect r="r" b="b" t="t" l="l"/>
            <a:pathLst>
              <a:path h="6731622" w="5755537">
                <a:moveTo>
                  <a:pt x="0" y="0"/>
                </a:moveTo>
                <a:lnTo>
                  <a:pt x="5755536" y="0"/>
                </a:lnTo>
                <a:lnTo>
                  <a:pt x="5755536" y="6731622"/>
                </a:lnTo>
                <a:lnTo>
                  <a:pt x="0" y="6731622"/>
                </a:lnTo>
                <a:lnTo>
                  <a:pt x="0" y="0"/>
                </a:lnTo>
                <a:close/>
              </a:path>
            </a:pathLst>
          </a:custGeom>
          <a:blipFill>
            <a:blip r:embed="rId3">
              <a:alphaModFix amt="19999"/>
            </a:blip>
            <a:stretch>
              <a:fillRect l="0" t="0" r="0" b="0"/>
            </a:stretch>
          </a:blipFill>
        </p:spPr>
      </p:sp>
      <p:grpSp>
        <p:nvGrpSpPr>
          <p:cNvPr name="Group 4" id="4"/>
          <p:cNvGrpSpPr/>
          <p:nvPr/>
        </p:nvGrpSpPr>
        <p:grpSpPr>
          <a:xfrm rot="0">
            <a:off x="750732" y="763619"/>
            <a:ext cx="839543" cy="8694030"/>
            <a:chOff x="0" y="0"/>
            <a:chExt cx="527229" cy="5459810"/>
          </a:xfrm>
        </p:grpSpPr>
        <p:sp>
          <p:nvSpPr>
            <p:cNvPr name="Freeform 5" id="5"/>
            <p:cNvSpPr/>
            <p:nvPr/>
          </p:nvSpPr>
          <p:spPr>
            <a:xfrm flipH="false" flipV="false" rot="0">
              <a:off x="0" y="0"/>
              <a:ext cx="527229" cy="5459810"/>
            </a:xfrm>
            <a:custGeom>
              <a:avLst/>
              <a:gdLst/>
              <a:ahLst/>
              <a:cxnLst/>
              <a:rect r="r" b="b" t="t" l="l"/>
              <a:pathLst>
                <a:path h="5459810" w="527229">
                  <a:moveTo>
                    <a:pt x="257918" y="0"/>
                  </a:moveTo>
                  <a:lnTo>
                    <a:pt x="269311" y="0"/>
                  </a:lnTo>
                  <a:cubicBezTo>
                    <a:pt x="337715" y="0"/>
                    <a:pt x="403318" y="27173"/>
                    <a:pt x="451687" y="75543"/>
                  </a:cubicBezTo>
                  <a:cubicBezTo>
                    <a:pt x="500056" y="123912"/>
                    <a:pt x="527229" y="189514"/>
                    <a:pt x="527229" y="257918"/>
                  </a:cubicBezTo>
                  <a:lnTo>
                    <a:pt x="527229" y="5201891"/>
                  </a:lnTo>
                  <a:cubicBezTo>
                    <a:pt x="527229" y="5344336"/>
                    <a:pt x="411755" y="5459810"/>
                    <a:pt x="269311" y="5459810"/>
                  </a:cubicBezTo>
                  <a:lnTo>
                    <a:pt x="257918" y="5459810"/>
                  </a:lnTo>
                  <a:cubicBezTo>
                    <a:pt x="115474" y="5459810"/>
                    <a:pt x="0" y="5344336"/>
                    <a:pt x="0" y="5201891"/>
                  </a:cubicBezTo>
                  <a:lnTo>
                    <a:pt x="0" y="257918"/>
                  </a:lnTo>
                  <a:cubicBezTo>
                    <a:pt x="0" y="115474"/>
                    <a:pt x="115474" y="0"/>
                    <a:pt x="257918" y="0"/>
                  </a:cubicBezTo>
                  <a:close/>
                </a:path>
              </a:pathLst>
            </a:custGeom>
            <a:solidFill>
              <a:srgbClr val="000000">
                <a:alpha val="0"/>
              </a:srgbClr>
            </a:solidFill>
            <a:ln w="19050" cap="rnd">
              <a:gradFill>
                <a:gsLst>
                  <a:gs pos="0">
                    <a:srgbClr val="B900BC">
                      <a:alpha val="100000"/>
                    </a:srgbClr>
                  </a:gs>
                  <a:gs pos="100000">
                    <a:srgbClr val="009CFF">
                      <a:alpha val="100000"/>
                    </a:srgbClr>
                  </a:gs>
                </a:gsLst>
                <a:lin ang="0"/>
              </a:gradFill>
              <a:prstDash val="solid"/>
              <a:round/>
            </a:ln>
          </p:spPr>
        </p:sp>
        <p:sp>
          <p:nvSpPr>
            <p:cNvPr name="TextBox 6" id="6"/>
            <p:cNvSpPr txBox="true"/>
            <p:nvPr/>
          </p:nvSpPr>
          <p:spPr>
            <a:xfrm>
              <a:off x="0" y="-38100"/>
              <a:ext cx="527229" cy="5497910"/>
            </a:xfrm>
            <a:prstGeom prst="rect">
              <a:avLst/>
            </a:prstGeom>
          </p:spPr>
          <p:txBody>
            <a:bodyPr anchor="ctr" rtlCol="false" tIns="50800" lIns="50800" bIns="50800" rIns="50800"/>
            <a:lstStyle/>
            <a:p>
              <a:pPr algn="ctr">
                <a:lnSpc>
                  <a:spcPts val="2659"/>
                </a:lnSpc>
                <a:spcBef>
                  <a:spcPct val="0"/>
                </a:spcBef>
              </a:pPr>
            </a:p>
          </p:txBody>
        </p:sp>
      </p:grpSp>
      <p:sp>
        <p:nvSpPr>
          <p:cNvPr name="Freeform 7" id="7"/>
          <p:cNvSpPr/>
          <p:nvPr/>
        </p:nvSpPr>
        <p:spPr>
          <a:xfrm flipH="false" flipV="false" rot="0">
            <a:off x="2623545" y="5481036"/>
            <a:ext cx="686047" cy="686047"/>
          </a:xfrm>
          <a:custGeom>
            <a:avLst/>
            <a:gdLst/>
            <a:ahLst/>
            <a:cxnLst/>
            <a:rect r="r" b="b" t="t" l="l"/>
            <a:pathLst>
              <a:path h="686047" w="686047">
                <a:moveTo>
                  <a:pt x="0" y="0"/>
                </a:moveTo>
                <a:lnTo>
                  <a:pt x="686047" y="0"/>
                </a:lnTo>
                <a:lnTo>
                  <a:pt x="686047" y="686047"/>
                </a:lnTo>
                <a:lnTo>
                  <a:pt x="0" y="686047"/>
                </a:lnTo>
                <a:lnTo>
                  <a:pt x="0" y="0"/>
                </a:lnTo>
                <a:close/>
              </a:path>
            </a:pathLst>
          </a:custGeom>
          <a:blipFill>
            <a:blip r:embed="rId4"/>
            <a:stretch>
              <a:fillRect l="0" t="0" r="0" b="0"/>
            </a:stretch>
          </a:blipFill>
        </p:spPr>
      </p:sp>
      <p:sp>
        <p:nvSpPr>
          <p:cNvPr name="Freeform 8" id="8"/>
          <p:cNvSpPr/>
          <p:nvPr/>
        </p:nvSpPr>
        <p:spPr>
          <a:xfrm flipH="false" flipV="false" rot="0">
            <a:off x="2623545" y="6528855"/>
            <a:ext cx="714278" cy="714278"/>
          </a:xfrm>
          <a:custGeom>
            <a:avLst/>
            <a:gdLst/>
            <a:ahLst/>
            <a:cxnLst/>
            <a:rect r="r" b="b" t="t" l="l"/>
            <a:pathLst>
              <a:path h="714278" w="714278">
                <a:moveTo>
                  <a:pt x="0" y="0"/>
                </a:moveTo>
                <a:lnTo>
                  <a:pt x="714278" y="0"/>
                </a:lnTo>
                <a:lnTo>
                  <a:pt x="714278" y="714278"/>
                </a:lnTo>
                <a:lnTo>
                  <a:pt x="0" y="71427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2628230" y="7603531"/>
            <a:ext cx="709593" cy="709593"/>
          </a:xfrm>
          <a:custGeom>
            <a:avLst/>
            <a:gdLst/>
            <a:ahLst/>
            <a:cxnLst/>
            <a:rect r="r" b="b" t="t" l="l"/>
            <a:pathLst>
              <a:path h="709593" w="709593">
                <a:moveTo>
                  <a:pt x="0" y="0"/>
                </a:moveTo>
                <a:lnTo>
                  <a:pt x="709593" y="0"/>
                </a:lnTo>
                <a:lnTo>
                  <a:pt x="709593" y="709592"/>
                </a:lnTo>
                <a:lnTo>
                  <a:pt x="0" y="709592"/>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0" id="10"/>
          <p:cNvSpPr/>
          <p:nvPr/>
        </p:nvSpPr>
        <p:spPr>
          <a:xfrm flipH="false" flipV="false" rot="0">
            <a:off x="1590276" y="860283"/>
            <a:ext cx="3121584" cy="955985"/>
          </a:xfrm>
          <a:custGeom>
            <a:avLst/>
            <a:gdLst/>
            <a:ahLst/>
            <a:cxnLst/>
            <a:rect r="r" b="b" t="t" l="l"/>
            <a:pathLst>
              <a:path h="955985" w="3121584">
                <a:moveTo>
                  <a:pt x="0" y="0"/>
                </a:moveTo>
                <a:lnTo>
                  <a:pt x="3121583" y="0"/>
                </a:lnTo>
                <a:lnTo>
                  <a:pt x="3121583" y="955985"/>
                </a:lnTo>
                <a:lnTo>
                  <a:pt x="0" y="955985"/>
                </a:lnTo>
                <a:lnTo>
                  <a:pt x="0" y="0"/>
                </a:lnTo>
                <a:close/>
              </a:path>
            </a:pathLst>
          </a:custGeom>
          <a:blipFill>
            <a:blip r:embed="rId9"/>
            <a:stretch>
              <a:fillRect l="0" t="0" r="0" b="0"/>
            </a:stretch>
          </a:blipFill>
        </p:spPr>
      </p:sp>
      <p:sp>
        <p:nvSpPr>
          <p:cNvPr name="TextBox 11" id="11"/>
          <p:cNvSpPr txBox="true"/>
          <p:nvPr/>
        </p:nvSpPr>
        <p:spPr>
          <a:xfrm rot="0">
            <a:off x="1765625" y="2273468"/>
            <a:ext cx="4438478" cy="679743"/>
          </a:xfrm>
          <a:prstGeom prst="rect">
            <a:avLst/>
          </a:prstGeom>
        </p:spPr>
        <p:txBody>
          <a:bodyPr anchor="t" rtlCol="false" tIns="0" lIns="0" bIns="0" rIns="0">
            <a:spAutoFit/>
          </a:bodyPr>
          <a:lstStyle/>
          <a:p>
            <a:pPr algn="l" marL="0" indent="0" lvl="0">
              <a:lnSpc>
                <a:spcPts val="5353"/>
              </a:lnSpc>
              <a:spcBef>
                <a:spcPct val="0"/>
              </a:spcBef>
            </a:pPr>
            <a:r>
              <a:rPr lang="en-US" b="true" sz="4654" spc="130">
                <a:solidFill>
                  <a:srgbClr val="F4F4F4"/>
                </a:solidFill>
                <a:latin typeface="Montserrat Bold"/>
                <a:ea typeface="Montserrat Bold"/>
                <a:cs typeface="Montserrat Bold"/>
                <a:sym typeface="Montserrat Bold"/>
              </a:rPr>
              <a:t>CONTACT US</a:t>
            </a:r>
          </a:p>
        </p:txBody>
      </p:sp>
      <p:sp>
        <p:nvSpPr>
          <p:cNvPr name="TextBox 12" id="12"/>
          <p:cNvSpPr txBox="true"/>
          <p:nvPr/>
        </p:nvSpPr>
        <p:spPr>
          <a:xfrm rot="0">
            <a:off x="2893942" y="5541415"/>
            <a:ext cx="11939174" cy="509183"/>
          </a:xfrm>
          <a:prstGeom prst="rect">
            <a:avLst/>
          </a:prstGeom>
        </p:spPr>
        <p:txBody>
          <a:bodyPr anchor="t" rtlCol="false" tIns="0" lIns="0" bIns="0" rIns="0">
            <a:spAutoFit/>
          </a:bodyPr>
          <a:lstStyle/>
          <a:p>
            <a:pPr algn="ctr">
              <a:lnSpc>
                <a:spcPts val="4188"/>
              </a:lnSpc>
            </a:pPr>
            <a:r>
              <a:rPr lang="en-US" sz="2991" u="sng">
                <a:solidFill>
                  <a:srgbClr val="F4F4F4"/>
                </a:solidFill>
                <a:latin typeface="Canva Sans"/>
                <a:ea typeface="Canva Sans"/>
                <a:cs typeface="Canva Sans"/>
                <a:sym typeface="Canva Sans"/>
                <a:hlinkClick r:id="rId10" tooltip="https://www.linkedin.com/company/blockchainxtech/"/>
              </a:rPr>
              <a:t>https://www.linkedin.com/company/blockchainxtech/ </a:t>
            </a:r>
          </a:p>
        </p:txBody>
      </p:sp>
      <p:sp>
        <p:nvSpPr>
          <p:cNvPr name="TextBox 13" id="13"/>
          <p:cNvSpPr txBox="true"/>
          <p:nvPr/>
        </p:nvSpPr>
        <p:spPr>
          <a:xfrm rot="0">
            <a:off x="1021129" y="6667421"/>
            <a:ext cx="11447535" cy="509183"/>
          </a:xfrm>
          <a:prstGeom prst="rect">
            <a:avLst/>
          </a:prstGeom>
        </p:spPr>
        <p:txBody>
          <a:bodyPr anchor="t" rtlCol="false" tIns="0" lIns="0" bIns="0" rIns="0">
            <a:spAutoFit/>
          </a:bodyPr>
          <a:lstStyle/>
          <a:p>
            <a:pPr algn="ctr">
              <a:lnSpc>
                <a:spcPts val="4188"/>
              </a:lnSpc>
            </a:pPr>
            <a:r>
              <a:rPr lang="en-US" sz="2991" u="sng">
                <a:solidFill>
                  <a:srgbClr val="F4F4F4"/>
                </a:solidFill>
                <a:latin typeface="Canva Sans"/>
                <a:ea typeface="Canva Sans"/>
                <a:cs typeface="Canva Sans"/>
                <a:sym typeface="Canva Sans"/>
                <a:hlinkClick r:id="rId11" tooltip="https://www.blockchainx.tech"/>
              </a:rPr>
              <a:t>https://www.blockchainx.tech/</a:t>
            </a:r>
          </a:p>
        </p:txBody>
      </p:sp>
      <p:sp>
        <p:nvSpPr>
          <p:cNvPr name="TextBox 14" id="14"/>
          <p:cNvSpPr txBox="true"/>
          <p:nvPr/>
        </p:nvSpPr>
        <p:spPr>
          <a:xfrm rot="0">
            <a:off x="750732" y="7664241"/>
            <a:ext cx="11447535" cy="509183"/>
          </a:xfrm>
          <a:prstGeom prst="rect">
            <a:avLst/>
          </a:prstGeom>
        </p:spPr>
        <p:txBody>
          <a:bodyPr anchor="t" rtlCol="false" tIns="0" lIns="0" bIns="0" rIns="0">
            <a:spAutoFit/>
          </a:bodyPr>
          <a:lstStyle/>
          <a:p>
            <a:pPr algn="ctr">
              <a:lnSpc>
                <a:spcPts val="4188"/>
              </a:lnSpc>
            </a:pPr>
            <a:r>
              <a:rPr lang="en-US" sz="2991">
                <a:solidFill>
                  <a:srgbClr val="F4F4F4"/>
                </a:solidFill>
                <a:latin typeface="Canva Sans"/>
                <a:ea typeface="Canva Sans"/>
                <a:cs typeface="Canva Sans"/>
                <a:sym typeface="Canva Sans"/>
              </a:rPr>
              <a:t>contact@blockchainx.tech</a:t>
            </a:r>
            <a:r>
              <a:rPr lang="en-US" sz="2991">
                <a:solidFill>
                  <a:srgbClr val="F4F4F4"/>
                </a:solidFill>
                <a:latin typeface="Canva Sans"/>
                <a:ea typeface="Canva Sans"/>
                <a:cs typeface="Canva Sans"/>
                <a:sym typeface="Canva Sans"/>
              </a:rPr>
              <a:t> </a:t>
            </a:r>
          </a:p>
        </p:txBody>
      </p:sp>
      <p:sp>
        <p:nvSpPr>
          <p:cNvPr name="TextBox 15" id="15"/>
          <p:cNvSpPr txBox="true"/>
          <p:nvPr/>
        </p:nvSpPr>
        <p:spPr>
          <a:xfrm rot="0">
            <a:off x="2213844" y="3661601"/>
            <a:ext cx="15267298" cy="976785"/>
          </a:xfrm>
          <a:prstGeom prst="rect">
            <a:avLst/>
          </a:prstGeom>
        </p:spPr>
        <p:txBody>
          <a:bodyPr anchor="t" rtlCol="false" tIns="0" lIns="0" bIns="0" rIns="0">
            <a:spAutoFit/>
          </a:bodyPr>
          <a:lstStyle/>
          <a:p>
            <a:pPr algn="just">
              <a:lnSpc>
                <a:spcPts val="3911"/>
              </a:lnSpc>
            </a:pPr>
            <a:r>
              <a:rPr lang="en-US" sz="2793">
                <a:solidFill>
                  <a:srgbClr val="F4F4F4"/>
                </a:solidFill>
                <a:latin typeface="Canva Sans"/>
                <a:ea typeface="Canva Sans"/>
                <a:cs typeface="Canva Sans"/>
                <a:sym typeface="Canva Sans"/>
              </a:rPr>
              <a:t>BlockchainX offers secure, scalable </a:t>
            </a:r>
            <a:r>
              <a:rPr lang="en-US" sz="2793">
                <a:solidFill>
                  <a:srgbClr val="F4F4F4"/>
                </a:solidFill>
                <a:latin typeface="Canva Sans"/>
                <a:ea typeface="Canva Sans"/>
                <a:cs typeface="Canva Sans"/>
                <a:sym typeface="Canva Sans"/>
              </a:rPr>
              <a:t>data tokenization services powered by blockchain, enabling privacy, compliance, and seamless data sharing across platforms and industries.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DAGutxc5KYg</dc:identifier>
  <dcterms:modified xsi:type="dcterms:W3CDTF">2011-08-01T06:04:30Z</dcterms:modified>
  <cp:revision>1</cp:revision>
  <dc:title>How Data Tokenization Technology is Powering Industry Growth</dc:title>
</cp:coreProperties>
</file>