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Canva Sans Bold" charset="1" panose="020B0803030501040103"/>
      <p:regular r:id="rId13"/>
    </p:embeddedFont>
    <p:embeddedFont>
      <p:font typeface="Canva Sans" charset="1" panose="020B0503030501040103"/>
      <p:regular r:id="rId14"/>
    </p:embeddedFont>
    <p:embeddedFont>
      <p:font typeface="Aileron Bold" charset="1" panose="00000800000000000000"/>
      <p:regular r:id="rId15"/>
    </p:embeddedFont>
    <p:embeddedFont>
      <p:font typeface="Aileron" charset="1" panose="00000500000000000000"/>
      <p:regular r:id="rId16"/>
    </p:embeddedFont>
    <p:embeddedFont>
      <p:font typeface="Arial" charset="1" panose="020B0502020202020204"/>
      <p:regular r:id="rId17"/>
    </p:embeddedFont>
    <p:embeddedFont>
      <p:font typeface="Arial Bold" charset="1" panose="020B0802020202020204"/>
      <p:regular r:id="rId18"/>
    </p:embeddedFont>
    <p:embeddedFont>
      <p:font typeface="Georgia Pro Condensed Bold" charset="1" panose="02040806050405020203"/>
      <p:regular r:id="rId19"/>
    </p:embeddedFont>
    <p:embeddedFont>
      <p:font typeface="Poppins Bold" charset="1" panose="00000800000000000000"/>
      <p:regular r:id="rId20"/>
    </p:embeddedFont>
    <p:embeddedFont>
      <p:font typeface="Poppins" charset="1" panose="000005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https://www.blockchainx.tech/paxful-clone-script/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blockchainx.tech/cryptocurrency-exchange-script/" TargetMode="External" Type="http://schemas.openxmlformats.org/officeDocument/2006/relationships/hyperlink"/><Relationship Id="rId3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https://www.blockchainx.tech/paxful-clone-script/" TargetMode="External" Type="http://schemas.openxmlformats.org/officeDocument/2006/relationships/hyperlink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0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2700000">
            <a:off x="10805969" y="-3228930"/>
            <a:ext cx="8024698" cy="802469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2190" y="0"/>
                  </a:moveTo>
                  <a:lnTo>
                    <a:pt x="790610" y="0"/>
                  </a:lnTo>
                  <a:cubicBezTo>
                    <a:pt x="802865" y="0"/>
                    <a:pt x="812800" y="9935"/>
                    <a:pt x="812800" y="22190"/>
                  </a:cubicBezTo>
                  <a:lnTo>
                    <a:pt x="812800" y="790610"/>
                  </a:lnTo>
                  <a:cubicBezTo>
                    <a:pt x="812800" y="802865"/>
                    <a:pt x="802865" y="812800"/>
                    <a:pt x="790610" y="812800"/>
                  </a:cubicBezTo>
                  <a:lnTo>
                    <a:pt x="22190" y="812800"/>
                  </a:lnTo>
                  <a:cubicBezTo>
                    <a:pt x="9935" y="812800"/>
                    <a:pt x="0" y="802865"/>
                    <a:pt x="0" y="790610"/>
                  </a:cubicBezTo>
                  <a:lnTo>
                    <a:pt x="0" y="22190"/>
                  </a:lnTo>
                  <a:cubicBezTo>
                    <a:pt x="0" y="9935"/>
                    <a:pt x="9935" y="0"/>
                    <a:pt x="22190" y="0"/>
                  </a:cubicBezTo>
                  <a:close/>
                </a:path>
              </a:pathLst>
            </a:custGeom>
            <a:solidFill>
              <a:srgbClr val="FFD028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2700000">
            <a:off x="9932832" y="1535361"/>
            <a:ext cx="8024698" cy="8024698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2190" y="0"/>
                  </a:moveTo>
                  <a:lnTo>
                    <a:pt x="790610" y="0"/>
                  </a:lnTo>
                  <a:cubicBezTo>
                    <a:pt x="802865" y="0"/>
                    <a:pt x="812800" y="9935"/>
                    <a:pt x="812800" y="22190"/>
                  </a:cubicBezTo>
                  <a:lnTo>
                    <a:pt x="812800" y="790610"/>
                  </a:lnTo>
                  <a:cubicBezTo>
                    <a:pt x="812800" y="802865"/>
                    <a:pt x="802865" y="812800"/>
                    <a:pt x="790610" y="812800"/>
                  </a:cubicBezTo>
                  <a:lnTo>
                    <a:pt x="22190" y="812800"/>
                  </a:lnTo>
                  <a:cubicBezTo>
                    <a:pt x="9935" y="812800"/>
                    <a:pt x="0" y="802865"/>
                    <a:pt x="0" y="790610"/>
                  </a:cubicBezTo>
                  <a:lnTo>
                    <a:pt x="0" y="22190"/>
                  </a:lnTo>
                  <a:cubicBezTo>
                    <a:pt x="0" y="9935"/>
                    <a:pt x="9935" y="0"/>
                    <a:pt x="2219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2700000">
            <a:off x="427264" y="2202309"/>
            <a:ext cx="8024698" cy="8024698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2190" y="0"/>
                  </a:moveTo>
                  <a:lnTo>
                    <a:pt x="790610" y="0"/>
                  </a:lnTo>
                  <a:cubicBezTo>
                    <a:pt x="802865" y="0"/>
                    <a:pt x="812800" y="9935"/>
                    <a:pt x="812800" y="22190"/>
                  </a:cubicBezTo>
                  <a:lnTo>
                    <a:pt x="812800" y="790610"/>
                  </a:lnTo>
                  <a:cubicBezTo>
                    <a:pt x="812800" y="802865"/>
                    <a:pt x="802865" y="812800"/>
                    <a:pt x="790610" y="812800"/>
                  </a:cubicBezTo>
                  <a:lnTo>
                    <a:pt x="22190" y="812800"/>
                  </a:lnTo>
                  <a:cubicBezTo>
                    <a:pt x="9935" y="812800"/>
                    <a:pt x="0" y="802865"/>
                    <a:pt x="0" y="790610"/>
                  </a:cubicBezTo>
                  <a:lnTo>
                    <a:pt x="0" y="22190"/>
                  </a:lnTo>
                  <a:cubicBezTo>
                    <a:pt x="0" y="9935"/>
                    <a:pt x="9935" y="0"/>
                    <a:pt x="22190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name="Group 8" id="8"/>
          <p:cNvGrpSpPr/>
          <p:nvPr/>
        </p:nvGrpSpPr>
        <p:grpSpPr>
          <a:xfrm rot="2700000">
            <a:off x="-4812862" y="-4951925"/>
            <a:ext cx="8024698" cy="8024698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2190" y="0"/>
                  </a:moveTo>
                  <a:lnTo>
                    <a:pt x="790610" y="0"/>
                  </a:lnTo>
                  <a:cubicBezTo>
                    <a:pt x="802865" y="0"/>
                    <a:pt x="812800" y="9935"/>
                    <a:pt x="812800" y="22190"/>
                  </a:cubicBezTo>
                  <a:lnTo>
                    <a:pt x="812800" y="790610"/>
                  </a:lnTo>
                  <a:cubicBezTo>
                    <a:pt x="812800" y="802865"/>
                    <a:pt x="802865" y="812800"/>
                    <a:pt x="790610" y="812800"/>
                  </a:cubicBezTo>
                  <a:lnTo>
                    <a:pt x="22190" y="812800"/>
                  </a:lnTo>
                  <a:cubicBezTo>
                    <a:pt x="9935" y="812800"/>
                    <a:pt x="0" y="802865"/>
                    <a:pt x="0" y="790610"/>
                  </a:cubicBezTo>
                  <a:lnTo>
                    <a:pt x="0" y="22190"/>
                  </a:lnTo>
                  <a:cubicBezTo>
                    <a:pt x="0" y="9935"/>
                    <a:pt x="9935" y="0"/>
                    <a:pt x="22190" y="0"/>
                  </a:cubicBezTo>
                  <a:close/>
                </a:path>
              </a:pathLst>
            </a:custGeom>
            <a:solidFill>
              <a:srgbClr val="5F3A99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0" id="10"/>
          <p:cNvGrpSpPr/>
          <p:nvPr/>
        </p:nvGrpSpPr>
        <p:grpSpPr>
          <a:xfrm rot="2700000">
            <a:off x="5747565" y="9065384"/>
            <a:ext cx="8024698" cy="8024698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2190" y="0"/>
                  </a:moveTo>
                  <a:lnTo>
                    <a:pt x="790610" y="0"/>
                  </a:lnTo>
                  <a:cubicBezTo>
                    <a:pt x="802865" y="0"/>
                    <a:pt x="812800" y="9935"/>
                    <a:pt x="812800" y="22190"/>
                  </a:cubicBezTo>
                  <a:lnTo>
                    <a:pt x="812800" y="790610"/>
                  </a:lnTo>
                  <a:cubicBezTo>
                    <a:pt x="812800" y="802865"/>
                    <a:pt x="802865" y="812800"/>
                    <a:pt x="790610" y="812800"/>
                  </a:cubicBezTo>
                  <a:lnTo>
                    <a:pt x="22190" y="812800"/>
                  </a:lnTo>
                  <a:cubicBezTo>
                    <a:pt x="9935" y="812800"/>
                    <a:pt x="0" y="802865"/>
                    <a:pt x="0" y="790610"/>
                  </a:cubicBezTo>
                  <a:lnTo>
                    <a:pt x="0" y="22190"/>
                  </a:lnTo>
                  <a:cubicBezTo>
                    <a:pt x="0" y="9935"/>
                    <a:pt x="9935" y="0"/>
                    <a:pt x="22190" y="0"/>
                  </a:cubicBezTo>
                  <a:close/>
                </a:path>
              </a:pathLst>
            </a:custGeom>
            <a:solidFill>
              <a:srgbClr val="5F3A99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2" id="12"/>
          <p:cNvGrpSpPr/>
          <p:nvPr/>
        </p:nvGrpSpPr>
        <p:grpSpPr>
          <a:xfrm rot="2700000">
            <a:off x="16932872" y="8492956"/>
            <a:ext cx="4603813" cy="4603813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38678" y="0"/>
                  </a:moveTo>
                  <a:lnTo>
                    <a:pt x="774122" y="0"/>
                  </a:lnTo>
                  <a:cubicBezTo>
                    <a:pt x="795483" y="0"/>
                    <a:pt x="812800" y="17317"/>
                    <a:pt x="812800" y="38678"/>
                  </a:cubicBezTo>
                  <a:lnTo>
                    <a:pt x="812800" y="774122"/>
                  </a:lnTo>
                  <a:cubicBezTo>
                    <a:pt x="812800" y="795483"/>
                    <a:pt x="795483" y="812800"/>
                    <a:pt x="774122" y="812800"/>
                  </a:cubicBezTo>
                  <a:lnTo>
                    <a:pt x="38678" y="812800"/>
                  </a:lnTo>
                  <a:cubicBezTo>
                    <a:pt x="17317" y="812800"/>
                    <a:pt x="0" y="795483"/>
                    <a:pt x="0" y="774122"/>
                  </a:cubicBezTo>
                  <a:lnTo>
                    <a:pt x="0" y="38678"/>
                  </a:lnTo>
                  <a:cubicBezTo>
                    <a:pt x="0" y="17317"/>
                    <a:pt x="17317" y="0"/>
                    <a:pt x="38678" y="0"/>
                  </a:cubicBezTo>
                  <a:close/>
                </a:path>
              </a:pathLst>
            </a:custGeom>
            <a:solidFill>
              <a:srgbClr val="FFD028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name="Group 14" id="14"/>
          <p:cNvGrpSpPr/>
          <p:nvPr/>
        </p:nvGrpSpPr>
        <p:grpSpPr>
          <a:xfrm rot="2700000">
            <a:off x="7912841" y="1701240"/>
            <a:ext cx="1428511" cy="1428511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124650" y="0"/>
                  </a:moveTo>
                  <a:lnTo>
                    <a:pt x="688150" y="0"/>
                  </a:lnTo>
                  <a:cubicBezTo>
                    <a:pt x="721209" y="0"/>
                    <a:pt x="752914" y="13133"/>
                    <a:pt x="776291" y="36509"/>
                  </a:cubicBezTo>
                  <a:cubicBezTo>
                    <a:pt x="799667" y="59886"/>
                    <a:pt x="812800" y="91591"/>
                    <a:pt x="812800" y="124650"/>
                  </a:cubicBezTo>
                  <a:lnTo>
                    <a:pt x="812800" y="688150"/>
                  </a:lnTo>
                  <a:cubicBezTo>
                    <a:pt x="812800" y="721209"/>
                    <a:pt x="799667" y="752914"/>
                    <a:pt x="776291" y="776291"/>
                  </a:cubicBezTo>
                  <a:cubicBezTo>
                    <a:pt x="752914" y="799667"/>
                    <a:pt x="721209" y="812800"/>
                    <a:pt x="688150" y="812800"/>
                  </a:cubicBezTo>
                  <a:lnTo>
                    <a:pt x="124650" y="812800"/>
                  </a:lnTo>
                  <a:cubicBezTo>
                    <a:pt x="91591" y="812800"/>
                    <a:pt x="59886" y="799667"/>
                    <a:pt x="36509" y="776291"/>
                  </a:cubicBezTo>
                  <a:cubicBezTo>
                    <a:pt x="13133" y="752914"/>
                    <a:pt x="0" y="721209"/>
                    <a:pt x="0" y="688150"/>
                  </a:cubicBezTo>
                  <a:lnTo>
                    <a:pt x="0" y="124650"/>
                  </a:lnTo>
                  <a:cubicBezTo>
                    <a:pt x="0" y="91591"/>
                    <a:pt x="13133" y="59886"/>
                    <a:pt x="36509" y="36509"/>
                  </a:cubicBezTo>
                  <a:cubicBezTo>
                    <a:pt x="59886" y="13133"/>
                    <a:pt x="91591" y="0"/>
                    <a:pt x="124650" y="0"/>
                  </a:cubicBezTo>
                  <a:close/>
                </a:path>
              </a:pathLst>
            </a:custGeom>
            <a:solidFill>
              <a:srgbClr val="5F3A99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6" id="16"/>
          <p:cNvGrpSpPr/>
          <p:nvPr/>
        </p:nvGrpSpPr>
        <p:grpSpPr>
          <a:xfrm rot="2700000">
            <a:off x="17327536" y="1471713"/>
            <a:ext cx="1428511" cy="1428511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124650" y="0"/>
                  </a:moveTo>
                  <a:lnTo>
                    <a:pt x="688150" y="0"/>
                  </a:lnTo>
                  <a:cubicBezTo>
                    <a:pt x="721209" y="0"/>
                    <a:pt x="752914" y="13133"/>
                    <a:pt x="776291" y="36509"/>
                  </a:cubicBezTo>
                  <a:cubicBezTo>
                    <a:pt x="799667" y="59886"/>
                    <a:pt x="812800" y="91591"/>
                    <a:pt x="812800" y="124650"/>
                  </a:cubicBezTo>
                  <a:lnTo>
                    <a:pt x="812800" y="688150"/>
                  </a:lnTo>
                  <a:cubicBezTo>
                    <a:pt x="812800" y="721209"/>
                    <a:pt x="799667" y="752914"/>
                    <a:pt x="776291" y="776291"/>
                  </a:cubicBezTo>
                  <a:cubicBezTo>
                    <a:pt x="752914" y="799667"/>
                    <a:pt x="721209" y="812800"/>
                    <a:pt x="688150" y="812800"/>
                  </a:cubicBezTo>
                  <a:lnTo>
                    <a:pt x="124650" y="812800"/>
                  </a:lnTo>
                  <a:cubicBezTo>
                    <a:pt x="91591" y="812800"/>
                    <a:pt x="59886" y="799667"/>
                    <a:pt x="36509" y="776291"/>
                  </a:cubicBezTo>
                  <a:cubicBezTo>
                    <a:pt x="13133" y="752914"/>
                    <a:pt x="0" y="721209"/>
                    <a:pt x="0" y="688150"/>
                  </a:cubicBezTo>
                  <a:lnTo>
                    <a:pt x="0" y="124650"/>
                  </a:lnTo>
                  <a:cubicBezTo>
                    <a:pt x="0" y="91591"/>
                    <a:pt x="13133" y="59886"/>
                    <a:pt x="36509" y="36509"/>
                  </a:cubicBezTo>
                  <a:cubicBezTo>
                    <a:pt x="59886" y="13133"/>
                    <a:pt x="91591" y="0"/>
                    <a:pt x="124650" y="0"/>
                  </a:cubicBezTo>
                  <a:close/>
                </a:path>
              </a:pathLst>
            </a:custGeom>
            <a:solidFill>
              <a:srgbClr val="1B2124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8" id="18"/>
          <p:cNvSpPr/>
          <p:nvPr/>
        </p:nvSpPr>
        <p:spPr>
          <a:xfrm flipH="false" flipV="false" rot="-10800000">
            <a:off x="-728239" y="4267236"/>
            <a:ext cx="9355335" cy="4065318"/>
          </a:xfrm>
          <a:custGeom>
            <a:avLst/>
            <a:gdLst/>
            <a:ahLst/>
            <a:cxnLst/>
            <a:rect r="r" b="b" t="t" l="l"/>
            <a:pathLst>
              <a:path h="4065318" w="9355335">
                <a:moveTo>
                  <a:pt x="0" y="0"/>
                </a:moveTo>
                <a:lnTo>
                  <a:pt x="9355335" y="0"/>
                </a:lnTo>
                <a:lnTo>
                  <a:pt x="9355335" y="4065318"/>
                </a:lnTo>
                <a:lnTo>
                  <a:pt x="0" y="40653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108780" y="2776866"/>
            <a:ext cx="2661666" cy="838425"/>
          </a:xfrm>
          <a:custGeom>
            <a:avLst/>
            <a:gdLst/>
            <a:ahLst/>
            <a:cxnLst/>
            <a:rect r="r" b="b" t="t" l="l"/>
            <a:pathLst>
              <a:path h="838425" w="2661666">
                <a:moveTo>
                  <a:pt x="0" y="0"/>
                </a:moveTo>
                <a:lnTo>
                  <a:pt x="2661666" y="0"/>
                </a:lnTo>
                <a:lnTo>
                  <a:pt x="2661666" y="838424"/>
                </a:lnTo>
                <a:lnTo>
                  <a:pt x="0" y="8384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511796" y="4994824"/>
            <a:ext cx="8115300" cy="2408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0"/>
              </a:lnSpc>
            </a:pPr>
            <a:r>
              <a:rPr lang="en-US" sz="4593" b="true">
                <a:solidFill>
                  <a:srgbClr val="1B212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 Easy Steps to Launching a P2P Exchange Using Paxful Clone Software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029773" y="2106686"/>
            <a:ext cx="7987981" cy="6639522"/>
            <a:chOff x="0" y="0"/>
            <a:chExt cx="97787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7876" cy="812800"/>
            </a:xfrm>
            <a:custGeom>
              <a:avLst/>
              <a:gdLst/>
              <a:ahLst/>
              <a:cxnLst/>
              <a:rect r="r" b="b" t="t" l="l"/>
              <a:pathLst>
                <a:path h="812800" w="977876">
                  <a:moveTo>
                    <a:pt x="22292" y="0"/>
                  </a:moveTo>
                  <a:lnTo>
                    <a:pt x="955585" y="0"/>
                  </a:lnTo>
                  <a:cubicBezTo>
                    <a:pt x="961497" y="0"/>
                    <a:pt x="967167" y="2349"/>
                    <a:pt x="971347" y="6529"/>
                  </a:cubicBezTo>
                  <a:cubicBezTo>
                    <a:pt x="975528" y="10710"/>
                    <a:pt x="977876" y="16379"/>
                    <a:pt x="977876" y="22292"/>
                  </a:cubicBezTo>
                  <a:lnTo>
                    <a:pt x="977876" y="790508"/>
                  </a:lnTo>
                  <a:cubicBezTo>
                    <a:pt x="977876" y="796421"/>
                    <a:pt x="975528" y="802090"/>
                    <a:pt x="971347" y="806271"/>
                  </a:cubicBezTo>
                  <a:cubicBezTo>
                    <a:pt x="967167" y="810451"/>
                    <a:pt x="961497" y="812800"/>
                    <a:pt x="955585" y="812800"/>
                  </a:cubicBezTo>
                  <a:lnTo>
                    <a:pt x="22292" y="812800"/>
                  </a:lnTo>
                  <a:cubicBezTo>
                    <a:pt x="16379" y="812800"/>
                    <a:pt x="10710" y="810451"/>
                    <a:pt x="6529" y="806271"/>
                  </a:cubicBezTo>
                  <a:cubicBezTo>
                    <a:pt x="2349" y="802090"/>
                    <a:pt x="0" y="796421"/>
                    <a:pt x="0" y="790508"/>
                  </a:cubicBezTo>
                  <a:lnTo>
                    <a:pt x="0" y="22292"/>
                  </a:lnTo>
                  <a:cubicBezTo>
                    <a:pt x="0" y="16379"/>
                    <a:pt x="2349" y="10710"/>
                    <a:pt x="6529" y="6529"/>
                  </a:cubicBezTo>
                  <a:cubicBezTo>
                    <a:pt x="10710" y="2349"/>
                    <a:pt x="16379" y="0"/>
                    <a:pt x="22292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409" r="0" b="-240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2700000">
            <a:off x="-2202479" y="8369707"/>
            <a:ext cx="4404957" cy="4404957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424" y="0"/>
                  </a:moveTo>
                  <a:lnTo>
                    <a:pt x="772376" y="0"/>
                  </a:lnTo>
                  <a:cubicBezTo>
                    <a:pt x="783097" y="0"/>
                    <a:pt x="793379" y="4259"/>
                    <a:pt x="800960" y="11840"/>
                  </a:cubicBezTo>
                  <a:cubicBezTo>
                    <a:pt x="808541" y="19421"/>
                    <a:pt x="812800" y="29703"/>
                    <a:pt x="812800" y="40424"/>
                  </a:cubicBezTo>
                  <a:lnTo>
                    <a:pt x="812800" y="772376"/>
                  </a:lnTo>
                  <a:cubicBezTo>
                    <a:pt x="812800" y="783097"/>
                    <a:pt x="808541" y="793379"/>
                    <a:pt x="800960" y="800960"/>
                  </a:cubicBezTo>
                  <a:cubicBezTo>
                    <a:pt x="793379" y="808541"/>
                    <a:pt x="783097" y="812800"/>
                    <a:pt x="772376" y="812800"/>
                  </a:cubicBezTo>
                  <a:lnTo>
                    <a:pt x="40424" y="812800"/>
                  </a:lnTo>
                  <a:cubicBezTo>
                    <a:pt x="29703" y="812800"/>
                    <a:pt x="19421" y="808541"/>
                    <a:pt x="11840" y="800960"/>
                  </a:cubicBezTo>
                  <a:cubicBezTo>
                    <a:pt x="4259" y="793379"/>
                    <a:pt x="0" y="783097"/>
                    <a:pt x="0" y="772376"/>
                  </a:cubicBezTo>
                  <a:lnTo>
                    <a:pt x="0" y="40424"/>
                  </a:lnTo>
                  <a:cubicBezTo>
                    <a:pt x="0" y="29703"/>
                    <a:pt x="4259" y="19421"/>
                    <a:pt x="11840" y="11840"/>
                  </a:cubicBezTo>
                  <a:cubicBezTo>
                    <a:pt x="19421" y="4259"/>
                    <a:pt x="29703" y="0"/>
                    <a:pt x="40424" y="0"/>
                  </a:cubicBezTo>
                  <a:close/>
                </a:path>
              </a:pathLst>
            </a:custGeom>
            <a:solidFill>
              <a:srgbClr val="FFD028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1501323"/>
            <a:ext cx="7934896" cy="1873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34"/>
              </a:lnSpc>
            </a:pPr>
            <a:r>
              <a:rPr lang="en-US" sz="5381" b="true">
                <a:solidFill>
                  <a:srgbClr val="1A1C1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Paxful Clone Software?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3970801"/>
            <a:ext cx="8611232" cy="4274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b="true" sz="2700" u="sng">
                <a:solidFill>
                  <a:srgbClr val="5F3A99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3" tooltip="https://www.blockchainx.tech/paxful-clone-script/"/>
              </a:rPr>
              <a:t>Paxful clone software</a:t>
            </a:r>
            <a:r>
              <a:rPr lang="en-US" sz="2700">
                <a:solidFill>
                  <a:srgbClr val="1A1C1F"/>
                </a:solidFill>
                <a:latin typeface="Canva Sans"/>
                <a:ea typeface="Canva Sans"/>
                <a:cs typeface="Canva Sans"/>
                <a:sym typeface="Canva Sans"/>
              </a:rPr>
              <a:t> is an off-the-shelf white-label clone application developed to replicate the core features and design of the Paxful P2P crypto trading platform. </a:t>
            </a:r>
          </a:p>
          <a:p>
            <a:pPr algn="l">
              <a:lnSpc>
                <a:spcPts val="3780"/>
              </a:lnSpc>
            </a:pPr>
          </a:p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1A1C1F"/>
                </a:solidFill>
                <a:latin typeface="Canva Sans"/>
                <a:ea typeface="Canva Sans"/>
                <a:cs typeface="Canva Sans"/>
                <a:sym typeface="Canva Sans"/>
              </a:rPr>
              <a:t>Entrepreneurs can rapidly set up and launch their very own decentralized cryptocurrency exchange clone where users can trade digital assets with one another directly.</a:t>
            </a:r>
          </a:p>
        </p:txBody>
      </p:sp>
      <p:grpSp>
        <p:nvGrpSpPr>
          <p:cNvPr name="Group 8" id="8"/>
          <p:cNvGrpSpPr/>
          <p:nvPr/>
        </p:nvGrpSpPr>
        <p:grpSpPr>
          <a:xfrm rot="2700000">
            <a:off x="16085521" y="-1942848"/>
            <a:ext cx="4404957" cy="440495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424" y="0"/>
                  </a:moveTo>
                  <a:lnTo>
                    <a:pt x="772376" y="0"/>
                  </a:lnTo>
                  <a:cubicBezTo>
                    <a:pt x="783097" y="0"/>
                    <a:pt x="793379" y="4259"/>
                    <a:pt x="800960" y="11840"/>
                  </a:cubicBezTo>
                  <a:cubicBezTo>
                    <a:pt x="808541" y="19421"/>
                    <a:pt x="812800" y="29703"/>
                    <a:pt x="812800" y="40424"/>
                  </a:cubicBezTo>
                  <a:lnTo>
                    <a:pt x="812800" y="772376"/>
                  </a:lnTo>
                  <a:cubicBezTo>
                    <a:pt x="812800" y="783097"/>
                    <a:pt x="808541" y="793379"/>
                    <a:pt x="800960" y="800960"/>
                  </a:cubicBezTo>
                  <a:cubicBezTo>
                    <a:pt x="793379" y="808541"/>
                    <a:pt x="783097" y="812800"/>
                    <a:pt x="772376" y="812800"/>
                  </a:cubicBezTo>
                  <a:lnTo>
                    <a:pt x="40424" y="812800"/>
                  </a:lnTo>
                  <a:cubicBezTo>
                    <a:pt x="29703" y="812800"/>
                    <a:pt x="19421" y="808541"/>
                    <a:pt x="11840" y="800960"/>
                  </a:cubicBezTo>
                  <a:cubicBezTo>
                    <a:pt x="4259" y="793379"/>
                    <a:pt x="0" y="783097"/>
                    <a:pt x="0" y="772376"/>
                  </a:cubicBezTo>
                  <a:lnTo>
                    <a:pt x="0" y="40424"/>
                  </a:lnTo>
                  <a:cubicBezTo>
                    <a:pt x="0" y="29703"/>
                    <a:pt x="4259" y="19421"/>
                    <a:pt x="11840" y="11840"/>
                  </a:cubicBezTo>
                  <a:cubicBezTo>
                    <a:pt x="19421" y="4259"/>
                    <a:pt x="29703" y="0"/>
                    <a:pt x="40424" y="0"/>
                  </a:cubicBezTo>
                  <a:close/>
                </a:path>
              </a:pathLst>
            </a:custGeom>
            <a:solidFill>
              <a:srgbClr val="FFD028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0" id="10"/>
          <p:cNvGrpSpPr/>
          <p:nvPr/>
        </p:nvGrpSpPr>
        <p:grpSpPr>
          <a:xfrm rot="2700000">
            <a:off x="-2050079" y="8522107"/>
            <a:ext cx="4404957" cy="4404957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424" y="0"/>
                  </a:moveTo>
                  <a:lnTo>
                    <a:pt x="772376" y="0"/>
                  </a:lnTo>
                  <a:cubicBezTo>
                    <a:pt x="783097" y="0"/>
                    <a:pt x="793379" y="4259"/>
                    <a:pt x="800960" y="11840"/>
                  </a:cubicBezTo>
                  <a:cubicBezTo>
                    <a:pt x="808541" y="19421"/>
                    <a:pt x="812800" y="29703"/>
                    <a:pt x="812800" y="40424"/>
                  </a:cubicBezTo>
                  <a:lnTo>
                    <a:pt x="812800" y="772376"/>
                  </a:lnTo>
                  <a:cubicBezTo>
                    <a:pt x="812800" y="783097"/>
                    <a:pt x="808541" y="793379"/>
                    <a:pt x="800960" y="800960"/>
                  </a:cubicBezTo>
                  <a:cubicBezTo>
                    <a:pt x="793379" y="808541"/>
                    <a:pt x="783097" y="812800"/>
                    <a:pt x="772376" y="812800"/>
                  </a:cubicBezTo>
                  <a:lnTo>
                    <a:pt x="40424" y="812800"/>
                  </a:lnTo>
                  <a:cubicBezTo>
                    <a:pt x="29703" y="812800"/>
                    <a:pt x="19421" y="808541"/>
                    <a:pt x="11840" y="800960"/>
                  </a:cubicBezTo>
                  <a:cubicBezTo>
                    <a:pt x="4259" y="793379"/>
                    <a:pt x="0" y="783097"/>
                    <a:pt x="0" y="772376"/>
                  </a:cubicBezTo>
                  <a:lnTo>
                    <a:pt x="0" y="40424"/>
                  </a:lnTo>
                  <a:cubicBezTo>
                    <a:pt x="0" y="29703"/>
                    <a:pt x="4259" y="19421"/>
                    <a:pt x="11840" y="11840"/>
                  </a:cubicBezTo>
                  <a:cubicBezTo>
                    <a:pt x="19421" y="4259"/>
                    <a:pt x="29703" y="0"/>
                    <a:pt x="40424" y="0"/>
                  </a:cubicBezTo>
                  <a:close/>
                </a:path>
              </a:pathLst>
            </a:custGeom>
            <a:solidFill>
              <a:srgbClr val="FFD028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2" id="12"/>
          <p:cNvGrpSpPr/>
          <p:nvPr/>
        </p:nvGrpSpPr>
        <p:grpSpPr>
          <a:xfrm rot="2700000">
            <a:off x="15328448" y="9527447"/>
            <a:ext cx="4404957" cy="4404957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424" y="0"/>
                  </a:moveTo>
                  <a:lnTo>
                    <a:pt x="772376" y="0"/>
                  </a:lnTo>
                  <a:cubicBezTo>
                    <a:pt x="783097" y="0"/>
                    <a:pt x="793379" y="4259"/>
                    <a:pt x="800960" y="11840"/>
                  </a:cubicBezTo>
                  <a:cubicBezTo>
                    <a:pt x="808541" y="19421"/>
                    <a:pt x="812800" y="29703"/>
                    <a:pt x="812800" y="40424"/>
                  </a:cubicBezTo>
                  <a:lnTo>
                    <a:pt x="812800" y="772376"/>
                  </a:lnTo>
                  <a:cubicBezTo>
                    <a:pt x="812800" y="783097"/>
                    <a:pt x="808541" y="793379"/>
                    <a:pt x="800960" y="800960"/>
                  </a:cubicBezTo>
                  <a:cubicBezTo>
                    <a:pt x="793379" y="808541"/>
                    <a:pt x="783097" y="812800"/>
                    <a:pt x="772376" y="812800"/>
                  </a:cubicBezTo>
                  <a:lnTo>
                    <a:pt x="40424" y="812800"/>
                  </a:lnTo>
                  <a:cubicBezTo>
                    <a:pt x="29703" y="812800"/>
                    <a:pt x="19421" y="808541"/>
                    <a:pt x="11840" y="800960"/>
                  </a:cubicBezTo>
                  <a:cubicBezTo>
                    <a:pt x="4259" y="793379"/>
                    <a:pt x="0" y="783097"/>
                    <a:pt x="0" y="772376"/>
                  </a:cubicBezTo>
                  <a:lnTo>
                    <a:pt x="0" y="40424"/>
                  </a:lnTo>
                  <a:cubicBezTo>
                    <a:pt x="0" y="29703"/>
                    <a:pt x="4259" y="19421"/>
                    <a:pt x="11840" y="11840"/>
                  </a:cubicBezTo>
                  <a:cubicBezTo>
                    <a:pt x="19421" y="4259"/>
                    <a:pt x="29703" y="0"/>
                    <a:pt x="40424" y="0"/>
                  </a:cubicBezTo>
                  <a:close/>
                </a:path>
              </a:pathLst>
            </a:custGeom>
            <a:solidFill>
              <a:srgbClr val="FFD028"/>
            </a:solidFill>
            <a:ln w="12700">
              <a:solidFill>
                <a:srgbClr val="000000"/>
              </a:solidFill>
            </a:ln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2700000">
            <a:off x="-2202479" y="8375904"/>
            <a:ext cx="4404957" cy="4404957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424" y="0"/>
                  </a:moveTo>
                  <a:lnTo>
                    <a:pt x="772376" y="0"/>
                  </a:lnTo>
                  <a:cubicBezTo>
                    <a:pt x="783097" y="0"/>
                    <a:pt x="793379" y="4259"/>
                    <a:pt x="800960" y="11840"/>
                  </a:cubicBezTo>
                  <a:cubicBezTo>
                    <a:pt x="808541" y="19421"/>
                    <a:pt x="812800" y="29703"/>
                    <a:pt x="812800" y="40424"/>
                  </a:cubicBezTo>
                  <a:lnTo>
                    <a:pt x="812800" y="772376"/>
                  </a:lnTo>
                  <a:cubicBezTo>
                    <a:pt x="812800" y="783097"/>
                    <a:pt x="808541" y="793379"/>
                    <a:pt x="800960" y="800960"/>
                  </a:cubicBezTo>
                  <a:cubicBezTo>
                    <a:pt x="793379" y="808541"/>
                    <a:pt x="783097" y="812800"/>
                    <a:pt x="772376" y="812800"/>
                  </a:cubicBezTo>
                  <a:lnTo>
                    <a:pt x="40424" y="812800"/>
                  </a:lnTo>
                  <a:cubicBezTo>
                    <a:pt x="29703" y="812800"/>
                    <a:pt x="19421" y="808541"/>
                    <a:pt x="11840" y="800960"/>
                  </a:cubicBezTo>
                  <a:cubicBezTo>
                    <a:pt x="4259" y="793379"/>
                    <a:pt x="0" y="783097"/>
                    <a:pt x="0" y="772376"/>
                  </a:cubicBezTo>
                  <a:lnTo>
                    <a:pt x="0" y="40424"/>
                  </a:lnTo>
                  <a:cubicBezTo>
                    <a:pt x="0" y="29703"/>
                    <a:pt x="4259" y="19421"/>
                    <a:pt x="11840" y="11840"/>
                  </a:cubicBezTo>
                  <a:cubicBezTo>
                    <a:pt x="19421" y="4259"/>
                    <a:pt x="29703" y="0"/>
                    <a:pt x="40424" y="0"/>
                  </a:cubicBezTo>
                  <a:close/>
                </a:path>
              </a:pathLst>
            </a:custGeom>
            <a:solidFill>
              <a:srgbClr val="FFD028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9595437" y="0"/>
            <a:ext cx="8692563" cy="10287000"/>
            <a:chOff x="0" y="0"/>
            <a:chExt cx="1603946" cy="189815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03946" cy="1898151"/>
            </a:xfrm>
            <a:custGeom>
              <a:avLst/>
              <a:gdLst/>
              <a:ahLst/>
              <a:cxnLst/>
              <a:rect r="r" b="b" t="t" l="l"/>
              <a:pathLst>
                <a:path h="1898151" w="1603946">
                  <a:moveTo>
                    <a:pt x="20485" y="0"/>
                  </a:moveTo>
                  <a:lnTo>
                    <a:pt x="1583462" y="0"/>
                  </a:lnTo>
                  <a:cubicBezTo>
                    <a:pt x="1588895" y="0"/>
                    <a:pt x="1594105" y="2158"/>
                    <a:pt x="1597947" y="6000"/>
                  </a:cubicBezTo>
                  <a:cubicBezTo>
                    <a:pt x="1601788" y="9841"/>
                    <a:pt x="1603946" y="15052"/>
                    <a:pt x="1603946" y="20485"/>
                  </a:cubicBezTo>
                  <a:lnTo>
                    <a:pt x="1603946" y="1877666"/>
                  </a:lnTo>
                  <a:cubicBezTo>
                    <a:pt x="1603946" y="1883099"/>
                    <a:pt x="1601788" y="1888310"/>
                    <a:pt x="1597947" y="1892151"/>
                  </a:cubicBezTo>
                  <a:cubicBezTo>
                    <a:pt x="1594105" y="1895993"/>
                    <a:pt x="1588895" y="1898151"/>
                    <a:pt x="1583462" y="1898151"/>
                  </a:cubicBezTo>
                  <a:lnTo>
                    <a:pt x="20485" y="1898151"/>
                  </a:lnTo>
                  <a:cubicBezTo>
                    <a:pt x="15052" y="1898151"/>
                    <a:pt x="9841" y="1895993"/>
                    <a:pt x="6000" y="1892151"/>
                  </a:cubicBezTo>
                  <a:cubicBezTo>
                    <a:pt x="2158" y="1888310"/>
                    <a:pt x="0" y="1883099"/>
                    <a:pt x="0" y="1877666"/>
                  </a:cubicBezTo>
                  <a:lnTo>
                    <a:pt x="0" y="20485"/>
                  </a:lnTo>
                  <a:cubicBezTo>
                    <a:pt x="0" y="15052"/>
                    <a:pt x="2158" y="9841"/>
                    <a:pt x="6000" y="6000"/>
                  </a:cubicBezTo>
                  <a:cubicBezTo>
                    <a:pt x="9841" y="2158"/>
                    <a:pt x="15052" y="0"/>
                    <a:pt x="20485" y="0"/>
                  </a:cubicBezTo>
                  <a:close/>
                </a:path>
              </a:pathLst>
            </a:custGeom>
            <a:solidFill>
              <a:srgbClr val="FFD028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6" id="6"/>
          <p:cNvGrpSpPr/>
          <p:nvPr/>
        </p:nvGrpSpPr>
        <p:grpSpPr>
          <a:xfrm rot="2700000">
            <a:off x="-567267" y="-1687676"/>
            <a:ext cx="4404957" cy="4404957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424" y="0"/>
                  </a:moveTo>
                  <a:lnTo>
                    <a:pt x="772376" y="0"/>
                  </a:lnTo>
                  <a:cubicBezTo>
                    <a:pt x="783097" y="0"/>
                    <a:pt x="793379" y="4259"/>
                    <a:pt x="800960" y="11840"/>
                  </a:cubicBezTo>
                  <a:cubicBezTo>
                    <a:pt x="808541" y="19421"/>
                    <a:pt x="812800" y="29703"/>
                    <a:pt x="812800" y="40424"/>
                  </a:cubicBezTo>
                  <a:lnTo>
                    <a:pt x="812800" y="772376"/>
                  </a:lnTo>
                  <a:cubicBezTo>
                    <a:pt x="812800" y="783097"/>
                    <a:pt x="808541" y="793379"/>
                    <a:pt x="800960" y="800960"/>
                  </a:cubicBezTo>
                  <a:cubicBezTo>
                    <a:pt x="793379" y="808541"/>
                    <a:pt x="783097" y="812800"/>
                    <a:pt x="772376" y="812800"/>
                  </a:cubicBezTo>
                  <a:lnTo>
                    <a:pt x="40424" y="812800"/>
                  </a:lnTo>
                  <a:cubicBezTo>
                    <a:pt x="29703" y="812800"/>
                    <a:pt x="19421" y="808541"/>
                    <a:pt x="11840" y="800960"/>
                  </a:cubicBezTo>
                  <a:cubicBezTo>
                    <a:pt x="4259" y="793379"/>
                    <a:pt x="0" y="783097"/>
                    <a:pt x="0" y="772376"/>
                  </a:cubicBezTo>
                  <a:lnTo>
                    <a:pt x="0" y="40424"/>
                  </a:lnTo>
                  <a:cubicBezTo>
                    <a:pt x="0" y="29703"/>
                    <a:pt x="4259" y="19421"/>
                    <a:pt x="11840" y="11840"/>
                  </a:cubicBezTo>
                  <a:cubicBezTo>
                    <a:pt x="19421" y="4259"/>
                    <a:pt x="29703" y="0"/>
                    <a:pt x="40424" y="0"/>
                  </a:cubicBezTo>
                  <a:close/>
                </a:path>
              </a:pathLst>
            </a:custGeom>
            <a:solidFill>
              <a:srgbClr val="FFD028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1171843"/>
            <a:ext cx="7442574" cy="217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29"/>
              </a:lnSpc>
            </a:pPr>
            <a:r>
              <a:rPr lang="en-US" sz="6235" b="true">
                <a:solidFill>
                  <a:srgbClr val="1A1C1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Overview of P2P Crypto Exchange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3978696"/>
            <a:ext cx="8177423" cy="4930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2500">
                <a:solidFill>
                  <a:srgbClr val="1A1C1F"/>
                </a:solidFill>
                <a:latin typeface="Canva Sans"/>
                <a:ea typeface="Canva Sans"/>
                <a:cs typeface="Canva Sans"/>
                <a:sym typeface="Canva Sans"/>
              </a:rPr>
              <a:t>P2P crypto exchanges facilitate direct trading between buyers and sellers. Unlike a centralized exchange where a middleman would intervene to control the transaction, </a:t>
            </a:r>
          </a:p>
          <a:p>
            <a:pPr algn="l">
              <a:lnSpc>
                <a:spcPts val="4375"/>
              </a:lnSpc>
            </a:pPr>
          </a:p>
          <a:p>
            <a:pPr algn="l">
              <a:lnSpc>
                <a:spcPts val="4375"/>
              </a:lnSpc>
            </a:pPr>
            <a:r>
              <a:rPr lang="en-US" sz="2500">
                <a:solidFill>
                  <a:srgbClr val="1A1C1F"/>
                </a:solidFill>
                <a:latin typeface="Canva Sans"/>
                <a:ea typeface="Canva Sans"/>
                <a:cs typeface="Canva Sans"/>
                <a:sym typeface="Canva Sans"/>
              </a:rPr>
              <a:t>A P2P platform essentially offers users the liberty to negotiate terms, choose payment methods, and trade without interference while security is ensured by means of a smart contract or escrow service.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52993" y="2930946"/>
            <a:ext cx="7326758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A1C1F"/>
                </a:solidFill>
                <a:latin typeface="Canva Sans"/>
                <a:ea typeface="Canva Sans"/>
                <a:cs typeface="Canva Sans"/>
                <a:sym typeface="Canva Sans"/>
              </a:rPr>
              <a:t>A P2P crypto exchange features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52993" y="3826296"/>
            <a:ext cx="7326758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A1C1F"/>
                </a:solidFill>
                <a:latin typeface="Canva Sans"/>
                <a:ea typeface="Canva Sans"/>
                <a:cs typeface="Canva Sans"/>
                <a:sym typeface="Canva Sans"/>
              </a:rPr>
              <a:t>D</a:t>
            </a:r>
            <a:r>
              <a:rPr lang="en-US" sz="3000">
                <a:solidFill>
                  <a:srgbClr val="1A1C1F"/>
                </a:solidFill>
                <a:latin typeface="Canva Sans"/>
                <a:ea typeface="Canva Sans"/>
                <a:cs typeface="Canva Sans"/>
                <a:sym typeface="Canva Sans"/>
              </a:rPr>
              <a:t>irect buyer-seller interaction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952993" y="4721646"/>
            <a:ext cx="6964204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A1C1F"/>
                </a:solidFill>
                <a:latin typeface="Canva Sans"/>
                <a:ea typeface="Canva Sans"/>
                <a:cs typeface="Canva Sans"/>
                <a:sym typeface="Canva Sans"/>
              </a:rPr>
              <a:t>Funds protection through escrow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952993" y="5616996"/>
            <a:ext cx="7792836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A1C1F"/>
                </a:solidFill>
                <a:latin typeface="Canva Sans"/>
                <a:ea typeface="Canva Sans"/>
                <a:cs typeface="Canva Sans"/>
                <a:sym typeface="Canva Sans"/>
              </a:rPr>
              <a:t>Multitudes of fiat and crypto payment options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52993" y="7045746"/>
            <a:ext cx="7792836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A1C1F"/>
                </a:solidFill>
                <a:latin typeface="Canva Sans"/>
                <a:ea typeface="Canva Sans"/>
                <a:cs typeface="Canva Sans"/>
                <a:sym typeface="Canva Sans"/>
              </a:rPr>
              <a:t>Flexible commission policies for the platform owners.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D0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88922" y="628443"/>
            <a:ext cx="10770378" cy="1018376"/>
            <a:chOff x="0" y="0"/>
            <a:chExt cx="2836643" cy="2682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6643" cy="268214"/>
            </a:xfrm>
            <a:custGeom>
              <a:avLst/>
              <a:gdLst/>
              <a:ahLst/>
              <a:cxnLst/>
              <a:rect r="r" b="b" t="t" l="l"/>
              <a:pathLst>
                <a:path h="268214" w="2836643">
                  <a:moveTo>
                    <a:pt x="0" y="0"/>
                  </a:moveTo>
                  <a:lnTo>
                    <a:pt x="2836643" y="0"/>
                  </a:lnTo>
                  <a:lnTo>
                    <a:pt x="2836643" y="268214"/>
                  </a:lnTo>
                  <a:lnTo>
                    <a:pt x="0" y="268214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836643" cy="277739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l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938474" y="794867"/>
            <a:ext cx="624897" cy="62489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40"/>
                </a:lnSpc>
              </a:pPr>
              <a:r>
                <a:rPr lang="en-US" b="true" sz="2600">
                  <a:solidFill>
                    <a:srgbClr val="78DDE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1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07903" y="2944792"/>
            <a:ext cx="5261920" cy="4397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99"/>
              </a:lnSpc>
            </a:pPr>
            <a:r>
              <a:rPr lang="en-US" sz="4999" spc="74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7 Easy Steps to Launching a P2P Exchange Using Paxful Clone Software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83514" y="961555"/>
            <a:ext cx="8034152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spc="32" b="true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D</a:t>
            </a:r>
            <a:r>
              <a:rPr lang="en-US" b="true" sz="2199" spc="32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efine Your Market and Business Model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488922" y="1973264"/>
            <a:ext cx="10770378" cy="1018376"/>
            <a:chOff x="0" y="0"/>
            <a:chExt cx="2836643" cy="26821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36643" cy="268214"/>
            </a:xfrm>
            <a:custGeom>
              <a:avLst/>
              <a:gdLst/>
              <a:ahLst/>
              <a:cxnLst/>
              <a:rect r="r" b="b" t="t" l="l"/>
              <a:pathLst>
                <a:path h="268214" w="2836643">
                  <a:moveTo>
                    <a:pt x="0" y="0"/>
                  </a:moveTo>
                  <a:lnTo>
                    <a:pt x="2836643" y="0"/>
                  </a:lnTo>
                  <a:lnTo>
                    <a:pt x="2836643" y="268214"/>
                  </a:lnTo>
                  <a:lnTo>
                    <a:pt x="0" y="268214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2836643" cy="277739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l">
                <a:lnSpc>
                  <a:spcPts val="312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938474" y="2139688"/>
            <a:ext cx="624897" cy="624897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40"/>
                </a:lnSpc>
              </a:pPr>
              <a:r>
                <a:rPr lang="en-US" b="true" sz="2600">
                  <a:solidFill>
                    <a:srgbClr val="78DDE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2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983514" y="2306376"/>
            <a:ext cx="8034152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spc="32" b="true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Sel</a:t>
            </a:r>
            <a:r>
              <a:rPr lang="en-US" b="true" sz="2199" spc="32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ect the Perfect Paxful Clone Software Provider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6488922" y="3315490"/>
            <a:ext cx="10770378" cy="1018376"/>
            <a:chOff x="0" y="0"/>
            <a:chExt cx="2836643" cy="26821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836643" cy="268214"/>
            </a:xfrm>
            <a:custGeom>
              <a:avLst/>
              <a:gdLst/>
              <a:ahLst/>
              <a:cxnLst/>
              <a:rect r="r" b="b" t="t" l="l"/>
              <a:pathLst>
                <a:path h="268214" w="2836643">
                  <a:moveTo>
                    <a:pt x="0" y="0"/>
                  </a:moveTo>
                  <a:lnTo>
                    <a:pt x="2836643" y="0"/>
                  </a:lnTo>
                  <a:lnTo>
                    <a:pt x="2836643" y="268214"/>
                  </a:lnTo>
                  <a:lnTo>
                    <a:pt x="0" y="268214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2836643" cy="277739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l">
                <a:lnSpc>
                  <a:spcPts val="312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938474" y="3481914"/>
            <a:ext cx="624897" cy="624897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40"/>
                </a:lnSpc>
              </a:pPr>
              <a:r>
                <a:rPr lang="en-US" b="true" sz="2600">
                  <a:solidFill>
                    <a:srgbClr val="78DDE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3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983514" y="3648602"/>
            <a:ext cx="8034152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spc="32" b="true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Pla</a:t>
            </a:r>
            <a:r>
              <a:rPr lang="en-US" b="true" sz="2199" spc="32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tform Customization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6488922" y="4657716"/>
            <a:ext cx="10770378" cy="1018376"/>
            <a:chOff x="0" y="0"/>
            <a:chExt cx="2836643" cy="26821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836643" cy="268214"/>
            </a:xfrm>
            <a:custGeom>
              <a:avLst/>
              <a:gdLst/>
              <a:ahLst/>
              <a:cxnLst/>
              <a:rect r="r" b="b" t="t" l="l"/>
              <a:pathLst>
                <a:path h="268214" w="2836643">
                  <a:moveTo>
                    <a:pt x="0" y="0"/>
                  </a:moveTo>
                  <a:lnTo>
                    <a:pt x="2836643" y="0"/>
                  </a:lnTo>
                  <a:lnTo>
                    <a:pt x="2836643" y="268214"/>
                  </a:lnTo>
                  <a:lnTo>
                    <a:pt x="0" y="268214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"/>
              <a:ext cx="2836643" cy="277739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l">
                <a:lnSpc>
                  <a:spcPts val="3120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6938474" y="4824140"/>
            <a:ext cx="624897" cy="624897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40"/>
                </a:lnSpc>
              </a:pPr>
              <a:r>
                <a:rPr lang="en-US" b="true" sz="2600">
                  <a:solidFill>
                    <a:srgbClr val="78DDE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4</a:t>
              </a: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7983514" y="4990828"/>
            <a:ext cx="8034152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b="true" sz="2199" spc="32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Integrate a Secure Wallet System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6488922" y="5999942"/>
            <a:ext cx="10770378" cy="1018376"/>
            <a:chOff x="0" y="0"/>
            <a:chExt cx="2836643" cy="268214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836643" cy="268214"/>
            </a:xfrm>
            <a:custGeom>
              <a:avLst/>
              <a:gdLst/>
              <a:ahLst/>
              <a:cxnLst/>
              <a:rect r="r" b="b" t="t" l="l"/>
              <a:pathLst>
                <a:path h="268214" w="2836643">
                  <a:moveTo>
                    <a:pt x="0" y="0"/>
                  </a:moveTo>
                  <a:lnTo>
                    <a:pt x="2836643" y="0"/>
                  </a:lnTo>
                  <a:lnTo>
                    <a:pt x="2836643" y="268214"/>
                  </a:lnTo>
                  <a:lnTo>
                    <a:pt x="0" y="268214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2836643" cy="277739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l">
                <a:lnSpc>
                  <a:spcPts val="3120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6938474" y="6166366"/>
            <a:ext cx="624897" cy="624897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40"/>
                </a:lnSpc>
              </a:pPr>
              <a:r>
                <a:rPr lang="en-US" b="true" sz="2600">
                  <a:solidFill>
                    <a:srgbClr val="78DDE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983514" y="6333054"/>
            <a:ext cx="8034152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spc="32" b="true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S</a:t>
            </a:r>
            <a:r>
              <a:rPr lang="en-US" b="true" sz="2199" spc="32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et Up Escrow and Dispute Management</a:t>
            </a:r>
          </a:p>
        </p:txBody>
      </p:sp>
      <p:grpSp>
        <p:nvGrpSpPr>
          <p:cNvPr name="Group 38" id="38"/>
          <p:cNvGrpSpPr/>
          <p:nvPr/>
        </p:nvGrpSpPr>
        <p:grpSpPr>
          <a:xfrm rot="0">
            <a:off x="6488922" y="7342168"/>
            <a:ext cx="10770378" cy="1018376"/>
            <a:chOff x="0" y="0"/>
            <a:chExt cx="2836643" cy="268214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836643" cy="268214"/>
            </a:xfrm>
            <a:custGeom>
              <a:avLst/>
              <a:gdLst/>
              <a:ahLst/>
              <a:cxnLst/>
              <a:rect r="r" b="b" t="t" l="l"/>
              <a:pathLst>
                <a:path h="268214" w="2836643">
                  <a:moveTo>
                    <a:pt x="0" y="0"/>
                  </a:moveTo>
                  <a:lnTo>
                    <a:pt x="2836643" y="0"/>
                  </a:lnTo>
                  <a:lnTo>
                    <a:pt x="2836643" y="268214"/>
                  </a:lnTo>
                  <a:lnTo>
                    <a:pt x="0" y="268214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9525"/>
              <a:ext cx="2836643" cy="277739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l">
                <a:lnSpc>
                  <a:spcPts val="3120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6938474" y="7508592"/>
            <a:ext cx="624897" cy="624897"/>
            <a:chOff x="0" y="0"/>
            <a:chExt cx="812800" cy="812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40"/>
                </a:lnSpc>
              </a:pPr>
              <a:r>
                <a:rPr lang="en-US" b="true" sz="2600">
                  <a:solidFill>
                    <a:srgbClr val="78DDE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6</a:t>
              </a: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7983514" y="7675280"/>
            <a:ext cx="8034152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spc="32" b="true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Rigorous T</a:t>
            </a:r>
            <a:r>
              <a:rPr lang="en-US" b="true" sz="2199" spc="32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esting Before Launch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6488922" y="8684394"/>
            <a:ext cx="10770378" cy="1018376"/>
            <a:chOff x="0" y="0"/>
            <a:chExt cx="2836643" cy="26821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2836643" cy="268214"/>
            </a:xfrm>
            <a:custGeom>
              <a:avLst/>
              <a:gdLst/>
              <a:ahLst/>
              <a:cxnLst/>
              <a:rect r="r" b="b" t="t" l="l"/>
              <a:pathLst>
                <a:path h="268214" w="2836643">
                  <a:moveTo>
                    <a:pt x="0" y="0"/>
                  </a:moveTo>
                  <a:lnTo>
                    <a:pt x="2836643" y="0"/>
                  </a:lnTo>
                  <a:lnTo>
                    <a:pt x="2836643" y="268214"/>
                  </a:lnTo>
                  <a:lnTo>
                    <a:pt x="0" y="268214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9525"/>
              <a:ext cx="2836643" cy="277739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l">
                <a:lnSpc>
                  <a:spcPts val="3120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6938474" y="8850818"/>
            <a:ext cx="624897" cy="624897"/>
            <a:chOff x="0" y="0"/>
            <a:chExt cx="812800" cy="8128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40"/>
                </a:lnSpc>
              </a:pPr>
              <a:r>
                <a:rPr lang="en-US" b="true" sz="2600">
                  <a:solidFill>
                    <a:srgbClr val="78DDE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7</a:t>
              </a:r>
            </a:p>
          </p:txBody>
        </p:sp>
      </p:grpSp>
      <p:sp>
        <p:nvSpPr>
          <p:cNvPr name="TextBox 51" id="51"/>
          <p:cNvSpPr txBox="true"/>
          <p:nvPr/>
        </p:nvSpPr>
        <p:spPr>
          <a:xfrm rot="0">
            <a:off x="7983514" y="9017506"/>
            <a:ext cx="8034152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spc="32" b="true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Lau</a:t>
            </a:r>
            <a:r>
              <a:rPr lang="en-US" b="true" sz="2199" spc="32">
                <a:solidFill>
                  <a:srgbClr val="5F3A99"/>
                </a:solidFill>
                <a:latin typeface="Aileron Bold"/>
                <a:ea typeface="Aileron Bold"/>
                <a:cs typeface="Aileron Bold"/>
                <a:sym typeface="Aileron Bold"/>
              </a:rPr>
              <a:t>nch and Promote Your Exchange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D0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24478" y="4295134"/>
            <a:ext cx="4451844" cy="1901508"/>
            <a:chOff x="0" y="0"/>
            <a:chExt cx="1172502" cy="5008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2502" cy="500809"/>
            </a:xfrm>
            <a:custGeom>
              <a:avLst/>
              <a:gdLst/>
              <a:ahLst/>
              <a:cxnLst/>
              <a:rect r="r" b="b" t="t" l="l"/>
              <a:pathLst>
                <a:path h="500809" w="1172502">
                  <a:moveTo>
                    <a:pt x="0" y="0"/>
                  </a:moveTo>
                  <a:lnTo>
                    <a:pt x="1172502" y="0"/>
                  </a:lnTo>
                  <a:lnTo>
                    <a:pt x="1172502" y="500809"/>
                  </a:lnTo>
                  <a:lnTo>
                    <a:pt x="0" y="500809"/>
                  </a:lnTo>
                  <a:close/>
                </a:path>
              </a:pathLst>
            </a:custGeom>
            <a:solidFill>
              <a:srgbClr val="5F3A99"/>
            </a:solidFill>
            <a:ln w="47625" cap="sq">
              <a:solidFill>
                <a:srgbClr val="FFD028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172502" cy="557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  <a:r>
                <a:rPr lang="en-US" sz="2899" b="true">
                  <a:solidFill>
                    <a:srgbClr val="FEFEFE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Lower Development </a:t>
              </a:r>
            </a:p>
            <a:p>
              <a:pPr algn="ctr">
                <a:lnSpc>
                  <a:spcPts val="4059"/>
                </a:lnSpc>
              </a:pPr>
              <a:r>
                <a:rPr lang="en-US" b="true" sz="2899">
                  <a:solidFill>
                    <a:srgbClr val="FEFEFE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Cost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807456" y="4295134"/>
            <a:ext cx="4451844" cy="1901508"/>
            <a:chOff x="0" y="0"/>
            <a:chExt cx="1172502" cy="50080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72502" cy="500809"/>
            </a:xfrm>
            <a:custGeom>
              <a:avLst/>
              <a:gdLst/>
              <a:ahLst/>
              <a:cxnLst/>
              <a:rect r="r" b="b" t="t" l="l"/>
              <a:pathLst>
                <a:path h="500809" w="1172502">
                  <a:moveTo>
                    <a:pt x="0" y="0"/>
                  </a:moveTo>
                  <a:lnTo>
                    <a:pt x="1172502" y="0"/>
                  </a:lnTo>
                  <a:lnTo>
                    <a:pt x="1172502" y="500809"/>
                  </a:lnTo>
                  <a:lnTo>
                    <a:pt x="0" y="500809"/>
                  </a:lnTo>
                  <a:close/>
                </a:path>
              </a:pathLst>
            </a:custGeom>
            <a:solidFill>
              <a:srgbClr val="5F3A99"/>
            </a:solidFill>
            <a:ln w="47625" cap="sq">
              <a:solidFill>
                <a:srgbClr val="FFD028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172502" cy="5484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79"/>
                </a:lnSpc>
              </a:pPr>
              <a:r>
                <a:rPr lang="en-US" b="true" sz="2699">
                  <a:solidFill>
                    <a:srgbClr val="FEFEFE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Scalable and Customizable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43909" y="4295134"/>
            <a:ext cx="4451844" cy="1901508"/>
            <a:chOff x="0" y="0"/>
            <a:chExt cx="1172502" cy="50080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72502" cy="500809"/>
            </a:xfrm>
            <a:custGeom>
              <a:avLst/>
              <a:gdLst/>
              <a:ahLst/>
              <a:cxnLst/>
              <a:rect r="r" b="b" t="t" l="l"/>
              <a:pathLst>
                <a:path h="500809" w="1172502">
                  <a:moveTo>
                    <a:pt x="0" y="0"/>
                  </a:moveTo>
                  <a:lnTo>
                    <a:pt x="1172502" y="0"/>
                  </a:lnTo>
                  <a:lnTo>
                    <a:pt x="1172502" y="500809"/>
                  </a:lnTo>
                  <a:lnTo>
                    <a:pt x="0" y="500809"/>
                  </a:lnTo>
                  <a:close/>
                </a:path>
              </a:pathLst>
            </a:custGeom>
            <a:solidFill>
              <a:srgbClr val="5F3A99"/>
            </a:solidFill>
            <a:ln w="47625" cap="sq">
              <a:solidFill>
                <a:srgbClr val="FFD028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1172502" cy="557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  <a:r>
                <a:rPr lang="en-US" b="true" sz="2799">
                  <a:solidFill>
                    <a:srgbClr val="FEFEFE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Fast Time-to-Market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895371" y="7356792"/>
            <a:ext cx="4451844" cy="1901508"/>
            <a:chOff x="0" y="0"/>
            <a:chExt cx="1172502" cy="50080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72502" cy="500809"/>
            </a:xfrm>
            <a:custGeom>
              <a:avLst/>
              <a:gdLst/>
              <a:ahLst/>
              <a:cxnLst/>
              <a:rect r="r" b="b" t="t" l="l"/>
              <a:pathLst>
                <a:path h="500809" w="1172502">
                  <a:moveTo>
                    <a:pt x="0" y="0"/>
                  </a:moveTo>
                  <a:lnTo>
                    <a:pt x="1172502" y="0"/>
                  </a:lnTo>
                  <a:lnTo>
                    <a:pt x="1172502" y="500809"/>
                  </a:lnTo>
                  <a:lnTo>
                    <a:pt x="0" y="500809"/>
                  </a:lnTo>
                  <a:close/>
                </a:path>
              </a:pathLst>
            </a:custGeom>
            <a:solidFill>
              <a:srgbClr val="5F3A99"/>
            </a:solidFill>
            <a:ln w="47625" cap="sq">
              <a:solidFill>
                <a:srgbClr val="FFD028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1172502" cy="557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  <a:r>
                <a:rPr lang="en-US" b="true" sz="2799">
                  <a:solidFill>
                    <a:srgbClr val="FEFEFE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PROVEN BUSINESS MODEL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210340" y="7355029"/>
            <a:ext cx="4451844" cy="1901508"/>
            <a:chOff x="0" y="0"/>
            <a:chExt cx="1172502" cy="50080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72502" cy="500809"/>
            </a:xfrm>
            <a:custGeom>
              <a:avLst/>
              <a:gdLst/>
              <a:ahLst/>
              <a:cxnLst/>
              <a:rect r="r" b="b" t="t" l="l"/>
              <a:pathLst>
                <a:path h="500809" w="1172502">
                  <a:moveTo>
                    <a:pt x="0" y="0"/>
                  </a:moveTo>
                  <a:lnTo>
                    <a:pt x="1172502" y="0"/>
                  </a:lnTo>
                  <a:lnTo>
                    <a:pt x="1172502" y="500809"/>
                  </a:lnTo>
                  <a:lnTo>
                    <a:pt x="0" y="500809"/>
                  </a:lnTo>
                  <a:close/>
                </a:path>
              </a:pathLst>
            </a:custGeom>
            <a:solidFill>
              <a:srgbClr val="5F3A99"/>
            </a:solidFill>
            <a:ln w="47625" cap="sq">
              <a:solidFill>
                <a:srgbClr val="FFD028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172502" cy="557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  <a:r>
                <a:rPr lang="en-US" b="true" sz="2799">
                  <a:solidFill>
                    <a:srgbClr val="FEFEFE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High User Trust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>
            <a:off x="5895753" y="5245887"/>
            <a:ext cx="1228725" cy="0"/>
          </a:xfrm>
          <a:prstGeom prst="line">
            <a:avLst/>
          </a:prstGeom>
          <a:ln cap="flat" w="47625">
            <a:solidFill>
              <a:srgbClr val="36D1D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flipV="true">
            <a:off x="11576322" y="5245887"/>
            <a:ext cx="1231134" cy="0"/>
          </a:xfrm>
          <a:prstGeom prst="line">
            <a:avLst/>
          </a:prstGeom>
          <a:ln cap="flat" w="47625">
            <a:solidFill>
              <a:srgbClr val="36D1D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 flipH="true" flipV="true">
            <a:off x="15033378" y="6196641"/>
            <a:ext cx="0" cy="1341929"/>
          </a:xfrm>
          <a:prstGeom prst="line">
            <a:avLst/>
          </a:prstGeom>
          <a:ln cap="flat" w="47625">
            <a:solidFill>
              <a:srgbClr val="37C9E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4347215" y="8307546"/>
            <a:ext cx="662351" cy="0"/>
          </a:xfrm>
          <a:prstGeom prst="line">
            <a:avLst/>
          </a:prstGeom>
          <a:ln cap="flat" w="47625">
            <a:solidFill>
              <a:srgbClr val="37C9E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8662184" y="8305782"/>
            <a:ext cx="1233187" cy="1764"/>
          </a:xfrm>
          <a:prstGeom prst="line">
            <a:avLst/>
          </a:prstGeom>
          <a:ln cap="flat" w="47625">
            <a:solidFill>
              <a:srgbClr val="2C92D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2" id="22"/>
          <p:cNvSpPr txBox="true"/>
          <p:nvPr/>
        </p:nvSpPr>
        <p:spPr>
          <a:xfrm rot="0">
            <a:off x="3181926" y="1149432"/>
            <a:ext cx="11924148" cy="2009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49"/>
              </a:lnSpc>
            </a:pPr>
            <a:r>
              <a:rPr lang="en-US" b="true" sz="4999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Busin</a:t>
            </a:r>
            <a:r>
              <a:rPr lang="en-US" b="true" sz="4999" u="non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ess Benefits of Launching a P2P Exchange Using Paxful Clone Software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120679" y="-1706400"/>
            <a:ext cx="11773266" cy="13699801"/>
            <a:chOff x="0" y="0"/>
            <a:chExt cx="6985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98500" cy="812800"/>
            </a:xfrm>
            <a:custGeom>
              <a:avLst/>
              <a:gdLst/>
              <a:ahLst/>
              <a:cxnLst/>
              <a:rect r="r" b="b" t="t" l="l"/>
              <a:pathLst>
                <a:path h="812800" w="6985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5F3A9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5465313" y="8504106"/>
            <a:ext cx="11793987" cy="0"/>
          </a:xfrm>
          <a:prstGeom prst="line">
            <a:avLst/>
          </a:prstGeom>
          <a:ln cap="flat" w="619125">
            <a:solidFill>
              <a:srgbClr val="5F3A9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7473150" y="-746336"/>
            <a:ext cx="4234367" cy="4927264"/>
            <a:chOff x="0" y="0"/>
            <a:chExt cx="6985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98500" cy="812800"/>
            </a:xfrm>
            <a:custGeom>
              <a:avLst/>
              <a:gdLst/>
              <a:ahLst/>
              <a:cxnLst/>
              <a:rect r="r" b="b" t="t" l="l"/>
              <a:pathLst>
                <a:path h="812800" w="6985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5F3A9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5465313" y="4134021"/>
            <a:ext cx="11456842" cy="3248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A1C1F"/>
                </a:solidFill>
                <a:latin typeface="Arial"/>
                <a:ea typeface="Arial"/>
                <a:cs typeface="Arial"/>
                <a:sym typeface="Arial"/>
              </a:rPr>
              <a:t>P2P </a:t>
            </a:r>
            <a:r>
              <a:rPr lang="en-US" b="true" sz="3000" u="sng">
                <a:solidFill>
                  <a:srgbClr val="5F3A99"/>
                </a:solidFill>
                <a:latin typeface="Arial Bold"/>
                <a:ea typeface="Arial Bold"/>
                <a:cs typeface="Arial Bold"/>
                <a:sym typeface="Arial Bold"/>
                <a:hlinkClick r:id="rId2" tooltip="https://www.blockchainx.tech/cryptocurrency-exchange-script/"/>
              </a:rPr>
              <a:t>crypto exchange script</a:t>
            </a:r>
            <a:r>
              <a:rPr lang="en-US" sz="3000">
                <a:solidFill>
                  <a:srgbClr val="1A1C1F"/>
                </a:solidFill>
                <a:latin typeface="Arial"/>
                <a:ea typeface="Arial"/>
                <a:cs typeface="Arial"/>
                <a:sym typeface="Arial"/>
              </a:rPr>
              <a:t> is a distant dream no longer; with the right set of tools and a clear-cut strategy, it is surely achievable. </a:t>
            </a:r>
          </a:p>
          <a:p>
            <a:pPr algn="l">
              <a:lnSpc>
                <a:spcPts val="4200"/>
              </a:lnSpc>
            </a:p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A1C1F"/>
                </a:solidFill>
                <a:latin typeface="Arial"/>
                <a:ea typeface="Arial"/>
                <a:cs typeface="Arial"/>
                <a:sym typeface="Arial"/>
              </a:rPr>
              <a:t>Paxful clone software provides you with a powerful and secure basis to build your crypto marketplace, without restricting the creativity necessary for working on your brand identity.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4597634" y="1028700"/>
            <a:ext cx="2661666" cy="838425"/>
          </a:xfrm>
          <a:custGeom>
            <a:avLst/>
            <a:gdLst/>
            <a:ahLst/>
            <a:cxnLst/>
            <a:rect r="r" b="b" t="t" l="l"/>
            <a:pathLst>
              <a:path h="838425" w="2661666">
                <a:moveTo>
                  <a:pt x="0" y="0"/>
                </a:moveTo>
                <a:lnTo>
                  <a:pt x="2661666" y="0"/>
                </a:lnTo>
                <a:lnTo>
                  <a:pt x="2661666" y="838425"/>
                </a:lnTo>
                <a:lnTo>
                  <a:pt x="0" y="838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101524" y="1898270"/>
            <a:ext cx="6361143" cy="129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99"/>
              </a:lnSpc>
            </a:pPr>
            <a:r>
              <a:rPr lang="en-US" sz="9699" b="true">
                <a:solidFill>
                  <a:srgbClr val="004AA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Conclusion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F3A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84077" y="5408789"/>
            <a:ext cx="18856154" cy="3489246"/>
            <a:chOff x="0" y="0"/>
            <a:chExt cx="4966230" cy="9189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66230" cy="918978"/>
            </a:xfrm>
            <a:custGeom>
              <a:avLst/>
              <a:gdLst/>
              <a:ahLst/>
              <a:cxnLst/>
              <a:rect r="r" b="b" t="t" l="l"/>
              <a:pathLst>
                <a:path h="918978" w="4966230">
                  <a:moveTo>
                    <a:pt x="0" y="0"/>
                  </a:moveTo>
                  <a:lnTo>
                    <a:pt x="4966230" y="0"/>
                  </a:lnTo>
                  <a:lnTo>
                    <a:pt x="4966230" y="918978"/>
                  </a:lnTo>
                  <a:lnTo>
                    <a:pt x="0" y="918978"/>
                  </a:lnTo>
                  <a:close/>
                </a:path>
              </a:pathLst>
            </a:custGeom>
            <a:solidFill>
              <a:srgbClr val="FFD0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966230" cy="9761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871870" y="6283985"/>
            <a:ext cx="230815" cy="316727"/>
          </a:xfrm>
          <a:custGeom>
            <a:avLst/>
            <a:gdLst/>
            <a:ahLst/>
            <a:cxnLst/>
            <a:rect r="r" b="b" t="t" l="l"/>
            <a:pathLst>
              <a:path h="316727" w="230815">
                <a:moveTo>
                  <a:pt x="0" y="0"/>
                </a:moveTo>
                <a:lnTo>
                  <a:pt x="230815" y="0"/>
                </a:lnTo>
                <a:lnTo>
                  <a:pt x="230815" y="316728"/>
                </a:lnTo>
                <a:lnTo>
                  <a:pt x="0" y="3167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871870" y="7183117"/>
            <a:ext cx="285394" cy="285394"/>
          </a:xfrm>
          <a:custGeom>
            <a:avLst/>
            <a:gdLst/>
            <a:ahLst/>
            <a:cxnLst/>
            <a:rect r="r" b="b" t="t" l="l"/>
            <a:pathLst>
              <a:path h="285394" w="285394">
                <a:moveTo>
                  <a:pt x="0" y="0"/>
                </a:moveTo>
                <a:lnTo>
                  <a:pt x="285394" y="0"/>
                </a:lnTo>
                <a:lnTo>
                  <a:pt x="285394" y="285393"/>
                </a:lnTo>
                <a:lnTo>
                  <a:pt x="0" y="285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642201" y="7153412"/>
            <a:ext cx="239795" cy="342565"/>
          </a:xfrm>
          <a:custGeom>
            <a:avLst/>
            <a:gdLst/>
            <a:ahLst/>
            <a:cxnLst/>
            <a:rect r="r" b="b" t="t" l="l"/>
            <a:pathLst>
              <a:path h="342565" w="239795">
                <a:moveTo>
                  <a:pt x="0" y="0"/>
                </a:moveTo>
                <a:lnTo>
                  <a:pt x="239796" y="0"/>
                </a:lnTo>
                <a:lnTo>
                  <a:pt x="239796" y="342564"/>
                </a:lnTo>
                <a:lnTo>
                  <a:pt x="0" y="3425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566350" y="6252686"/>
            <a:ext cx="391499" cy="234899"/>
          </a:xfrm>
          <a:custGeom>
            <a:avLst/>
            <a:gdLst/>
            <a:ahLst/>
            <a:cxnLst/>
            <a:rect r="r" b="b" t="t" l="l"/>
            <a:pathLst>
              <a:path h="234899" w="391499">
                <a:moveTo>
                  <a:pt x="0" y="0"/>
                </a:moveTo>
                <a:lnTo>
                  <a:pt x="391499" y="0"/>
                </a:lnTo>
                <a:lnTo>
                  <a:pt x="391499" y="234899"/>
                </a:lnTo>
                <a:lnTo>
                  <a:pt x="0" y="2348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22141" y="1295276"/>
            <a:ext cx="3830422" cy="1206583"/>
          </a:xfrm>
          <a:custGeom>
            <a:avLst/>
            <a:gdLst/>
            <a:ahLst/>
            <a:cxnLst/>
            <a:rect r="r" b="b" t="t" l="l"/>
            <a:pathLst>
              <a:path h="1206583" w="3830422">
                <a:moveTo>
                  <a:pt x="0" y="0"/>
                </a:moveTo>
                <a:lnTo>
                  <a:pt x="3830422" y="0"/>
                </a:lnTo>
                <a:lnTo>
                  <a:pt x="3830422" y="1206583"/>
                </a:lnTo>
                <a:lnTo>
                  <a:pt x="0" y="120658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184576" y="3149559"/>
            <a:ext cx="8163774" cy="1678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775"/>
              </a:lnSpc>
            </a:pPr>
            <a:r>
              <a:rPr lang="en-US" sz="11775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522165" y="6262672"/>
            <a:ext cx="4281267" cy="488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0"/>
              </a:lnSpc>
            </a:pPr>
            <a:r>
              <a:rPr lang="en-US" sz="2984" spc="-59">
                <a:solidFill>
                  <a:srgbClr val="4D2F87"/>
                </a:solidFill>
                <a:latin typeface="Poppins"/>
                <a:ea typeface="Poppins"/>
                <a:cs typeface="Poppins"/>
                <a:sym typeface="Poppins"/>
              </a:rPr>
              <a:t>7708889555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269697" y="6166406"/>
            <a:ext cx="4996766" cy="488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0"/>
              </a:lnSpc>
            </a:pPr>
            <a:r>
              <a:rPr lang="en-US" sz="2984" spc="-59">
                <a:solidFill>
                  <a:srgbClr val="4D2F87"/>
                </a:solidFill>
                <a:latin typeface="Poppins"/>
                <a:ea typeface="Poppins"/>
                <a:cs typeface="Poppins"/>
                <a:sym typeface="Poppins"/>
              </a:rPr>
              <a:t>contact@blockchainx.tech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522165" y="7145017"/>
            <a:ext cx="6423583" cy="956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0"/>
              </a:lnSpc>
            </a:pPr>
            <a:r>
              <a:rPr lang="en-US" sz="2984" spc="-59" u="sng">
                <a:solidFill>
                  <a:srgbClr val="4D2F87"/>
                </a:solidFill>
                <a:latin typeface="Poppins"/>
                <a:ea typeface="Poppins"/>
                <a:cs typeface="Poppins"/>
                <a:sym typeface="Poppins"/>
                <a:hlinkClick r:id="rId11" tooltip="https://www.blockchainx.tech/paxful-clone-script/"/>
              </a:rPr>
              <a:t>https://www.blockchainx.tech/paxful-clone-script/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269697" y="7145017"/>
            <a:ext cx="4996766" cy="953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0"/>
              </a:lnSpc>
            </a:pPr>
            <a:r>
              <a:rPr lang="en-US" sz="2984" spc="-59">
                <a:solidFill>
                  <a:srgbClr val="4D2F87"/>
                </a:solidFill>
                <a:latin typeface="Poppins"/>
                <a:ea typeface="Poppins"/>
                <a:cs typeface="Poppins"/>
                <a:sym typeface="Poppins"/>
              </a:rPr>
              <a:t>United states, Dover, De, Kent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DAGr5wpW34E</dc:identifier>
  <dcterms:modified xsi:type="dcterms:W3CDTF">2011-08-01T06:04:30Z</dcterms:modified>
  <cp:revision>1</cp:revision>
  <dc:title>7 Easy Steps to Launching a P2P Exchange Using Paxful Clone Software</dc:title>
</cp:coreProperties>
</file>