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Open Sauce Bold" charset="1" panose="00000800000000000000"/>
      <p:regular r:id="rId15"/>
    </p:embeddedFont>
    <p:embeddedFont>
      <p:font typeface="Codec Pro ExtraBold" charset="1" panose="00000700000000000000"/>
      <p:regular r:id="rId16"/>
    </p:embeddedFont>
    <p:embeddedFont>
      <p:font typeface="Canva Sans" charset="1" panose="020B0503030501040103"/>
      <p:regular r:id="rId17"/>
    </p:embeddedFont>
    <p:embeddedFont>
      <p:font typeface="Canva Sans Bold" charset="1" panose="020B0803030501040103"/>
      <p:regular r:id="rId18"/>
    </p:embeddedFont>
    <p:embeddedFont>
      <p:font typeface="Open Sauce" charset="1" panose="000005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B7D5E2"/>
        </a:solidFill>
      </p:bgPr>
    </p:bg>
    <p:spTree>
      <p:nvGrpSpPr>
        <p:cNvPr id="1" name=""/>
        <p:cNvGrpSpPr/>
        <p:nvPr/>
      </p:nvGrpSpPr>
      <p:grpSpPr>
        <a:xfrm>
          <a:off x="0" y="0"/>
          <a:ext cx="0" cy="0"/>
          <a:chOff x="0" y="0"/>
          <a:chExt cx="0" cy="0"/>
        </a:xfrm>
      </p:grpSpPr>
      <p:sp>
        <p:nvSpPr>
          <p:cNvPr name="Freeform 2" id="2"/>
          <p:cNvSpPr/>
          <p:nvPr/>
        </p:nvSpPr>
        <p:spPr>
          <a:xfrm flipH="false" flipV="false" rot="0">
            <a:off x="7939696" y="510907"/>
            <a:ext cx="3257411" cy="1035585"/>
          </a:xfrm>
          <a:custGeom>
            <a:avLst/>
            <a:gdLst/>
            <a:ahLst/>
            <a:cxnLst/>
            <a:rect r="r" b="b" t="t" l="l"/>
            <a:pathLst>
              <a:path h="1035585" w="3257411">
                <a:moveTo>
                  <a:pt x="0" y="0"/>
                </a:moveTo>
                <a:lnTo>
                  <a:pt x="3257411" y="0"/>
                </a:lnTo>
                <a:lnTo>
                  <a:pt x="3257411" y="1035586"/>
                </a:lnTo>
                <a:lnTo>
                  <a:pt x="0" y="1035586"/>
                </a:lnTo>
                <a:lnTo>
                  <a:pt x="0" y="0"/>
                </a:lnTo>
                <a:close/>
              </a:path>
            </a:pathLst>
          </a:custGeom>
          <a:blipFill>
            <a:blip r:embed="rId2"/>
            <a:stretch>
              <a:fillRect l="0" t="0" r="0" b="0"/>
            </a:stretch>
          </a:blipFill>
        </p:spPr>
      </p:sp>
      <p:sp>
        <p:nvSpPr>
          <p:cNvPr name="Freeform 3" id="3"/>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0" y="6172200"/>
            <a:ext cx="4262034" cy="4114800"/>
          </a:xfrm>
          <a:custGeom>
            <a:avLst/>
            <a:gdLst/>
            <a:ahLst/>
            <a:cxnLst/>
            <a:rect r="r" b="b" t="t" l="l"/>
            <a:pathLst>
              <a:path h="4114800" w="4262034">
                <a:moveTo>
                  <a:pt x="0" y="0"/>
                </a:moveTo>
                <a:lnTo>
                  <a:pt x="4262034" y="0"/>
                </a:lnTo>
                <a:lnTo>
                  <a:pt x="4262034"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0800000">
            <a:off x="14173200" y="0"/>
            <a:ext cx="4262034" cy="4114800"/>
          </a:xfrm>
          <a:custGeom>
            <a:avLst/>
            <a:gdLst/>
            <a:ahLst/>
            <a:cxnLst/>
            <a:rect r="r" b="b" t="t" l="l"/>
            <a:pathLst>
              <a:path h="4114800" w="4262034">
                <a:moveTo>
                  <a:pt x="0" y="0"/>
                </a:moveTo>
                <a:lnTo>
                  <a:pt x="4262034" y="0"/>
                </a:lnTo>
                <a:lnTo>
                  <a:pt x="4262034"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9367489" y="2512896"/>
            <a:ext cx="7891811" cy="5261207"/>
          </a:xfrm>
          <a:custGeom>
            <a:avLst/>
            <a:gdLst/>
            <a:ahLst/>
            <a:cxnLst/>
            <a:rect r="r" b="b" t="t" l="l"/>
            <a:pathLst>
              <a:path h="5261207" w="7891811">
                <a:moveTo>
                  <a:pt x="0" y="0"/>
                </a:moveTo>
                <a:lnTo>
                  <a:pt x="7891811" y="0"/>
                </a:lnTo>
                <a:lnTo>
                  <a:pt x="7891811" y="5261208"/>
                </a:lnTo>
                <a:lnTo>
                  <a:pt x="0" y="5261208"/>
                </a:lnTo>
                <a:lnTo>
                  <a:pt x="0" y="0"/>
                </a:lnTo>
                <a:close/>
              </a:path>
            </a:pathLst>
          </a:custGeom>
          <a:blipFill>
            <a:blip r:embed="rId9"/>
            <a:stretch>
              <a:fillRect l="0" t="0" r="0" b="0"/>
            </a:stretch>
          </a:blipFill>
        </p:spPr>
      </p:sp>
      <p:sp>
        <p:nvSpPr>
          <p:cNvPr name="TextBox 8" id="8"/>
          <p:cNvSpPr txBox="true"/>
          <p:nvPr/>
        </p:nvSpPr>
        <p:spPr>
          <a:xfrm rot="0">
            <a:off x="6935086" y="8975911"/>
            <a:ext cx="8553855" cy="498104"/>
          </a:xfrm>
          <a:prstGeom prst="rect">
            <a:avLst/>
          </a:prstGeom>
        </p:spPr>
        <p:txBody>
          <a:bodyPr anchor="t" rtlCol="false" tIns="0" lIns="0" bIns="0" rIns="0">
            <a:spAutoFit/>
          </a:bodyPr>
          <a:lstStyle/>
          <a:p>
            <a:pPr algn="l">
              <a:lnSpc>
                <a:spcPts val="4045"/>
              </a:lnSpc>
            </a:pPr>
            <a:r>
              <a:rPr lang="en-US" sz="2889" spc="144" b="true">
                <a:solidFill>
                  <a:srgbClr val="1C5739"/>
                </a:solidFill>
                <a:latin typeface="Open Sauce Bold"/>
                <a:ea typeface="Open Sauce Bold"/>
                <a:cs typeface="Open Sauce Bold"/>
                <a:sym typeface="Open Sauce Bold"/>
              </a:rPr>
              <a:t>www.blockchainx.tech</a:t>
            </a:r>
          </a:p>
        </p:txBody>
      </p:sp>
      <p:sp>
        <p:nvSpPr>
          <p:cNvPr name="TextBox 9" id="9"/>
          <p:cNvSpPr txBox="true"/>
          <p:nvPr/>
        </p:nvSpPr>
        <p:spPr>
          <a:xfrm rot="0">
            <a:off x="1028700" y="2213609"/>
            <a:ext cx="7797376" cy="6015991"/>
          </a:xfrm>
          <a:prstGeom prst="rect">
            <a:avLst/>
          </a:prstGeom>
        </p:spPr>
        <p:txBody>
          <a:bodyPr anchor="t" rtlCol="false" tIns="0" lIns="0" bIns="0" rIns="0">
            <a:spAutoFit/>
          </a:bodyPr>
          <a:lstStyle/>
          <a:p>
            <a:pPr algn="ctr">
              <a:lnSpc>
                <a:spcPts val="7680"/>
              </a:lnSpc>
            </a:pPr>
            <a:r>
              <a:rPr lang="en-US" sz="8000">
                <a:solidFill>
                  <a:srgbClr val="89572F"/>
                </a:solidFill>
                <a:latin typeface="Codec Pro ExtraBold"/>
                <a:ea typeface="Codec Pro ExtraBold"/>
                <a:cs typeface="Codec Pro ExtraBold"/>
                <a:sym typeface="Codec Pro ExtraBold"/>
              </a:rPr>
              <a:t>HIRING SOLIDITY DEVELOPERS: ALIGNING TECH TALENT WITH VISION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AAB90"/>
        </a:solidFill>
      </p:bgPr>
    </p:bg>
    <p:spTree>
      <p:nvGrpSpPr>
        <p:cNvPr id="1" name=""/>
        <p:cNvGrpSpPr/>
        <p:nvPr/>
      </p:nvGrpSpPr>
      <p:grpSpPr>
        <a:xfrm>
          <a:off x="0" y="0"/>
          <a:ext cx="0" cy="0"/>
          <a:chOff x="0" y="0"/>
          <a:chExt cx="0" cy="0"/>
        </a:xfrm>
      </p:grpSpPr>
      <p:grpSp>
        <p:nvGrpSpPr>
          <p:cNvPr name="Group 2" id="2"/>
          <p:cNvGrpSpPr/>
          <p:nvPr/>
        </p:nvGrpSpPr>
        <p:grpSpPr>
          <a:xfrm rot="0">
            <a:off x="-381946" y="1456182"/>
            <a:ext cx="19473996" cy="7374636"/>
            <a:chOff x="0" y="0"/>
            <a:chExt cx="5128954" cy="1942291"/>
          </a:xfrm>
        </p:grpSpPr>
        <p:sp>
          <p:nvSpPr>
            <p:cNvPr name="Freeform 3" id="3"/>
            <p:cNvSpPr/>
            <p:nvPr/>
          </p:nvSpPr>
          <p:spPr>
            <a:xfrm flipH="false" flipV="false" rot="0">
              <a:off x="0" y="0"/>
              <a:ext cx="5128954" cy="1942291"/>
            </a:xfrm>
            <a:custGeom>
              <a:avLst/>
              <a:gdLst/>
              <a:ahLst/>
              <a:cxnLst/>
              <a:rect r="r" b="b" t="t" l="l"/>
              <a:pathLst>
                <a:path h="1942291" w="5128954">
                  <a:moveTo>
                    <a:pt x="0" y="0"/>
                  </a:moveTo>
                  <a:lnTo>
                    <a:pt x="5128954" y="0"/>
                  </a:lnTo>
                  <a:lnTo>
                    <a:pt x="5128954" y="1942291"/>
                  </a:lnTo>
                  <a:lnTo>
                    <a:pt x="0" y="1942291"/>
                  </a:lnTo>
                  <a:close/>
                </a:path>
              </a:pathLst>
            </a:custGeom>
            <a:solidFill>
              <a:srgbClr val="B7D5E2"/>
            </a:solidFill>
          </p:spPr>
        </p:sp>
        <p:sp>
          <p:nvSpPr>
            <p:cNvPr name="TextBox 4" id="4"/>
            <p:cNvSpPr txBox="true"/>
            <p:nvPr/>
          </p:nvSpPr>
          <p:spPr>
            <a:xfrm>
              <a:off x="0" y="-19050"/>
              <a:ext cx="5128954" cy="1961341"/>
            </a:xfrm>
            <a:prstGeom prst="rect">
              <a:avLst/>
            </a:prstGeom>
          </p:spPr>
          <p:txBody>
            <a:bodyPr anchor="ctr" rtlCol="false" tIns="50800" lIns="50800" bIns="50800" rIns="50800"/>
            <a:lstStyle/>
            <a:p>
              <a:pPr algn="ctr">
                <a:lnSpc>
                  <a:spcPts val="2859"/>
                </a:lnSpc>
              </a:pPr>
            </a:p>
          </p:txBody>
        </p:sp>
      </p:grpSp>
      <p:sp>
        <p:nvSpPr>
          <p:cNvPr name="TextBox 5" id="5"/>
          <p:cNvSpPr txBox="true"/>
          <p:nvPr/>
        </p:nvSpPr>
        <p:spPr>
          <a:xfrm rot="0">
            <a:off x="420929" y="1594531"/>
            <a:ext cx="17344383" cy="7069364"/>
          </a:xfrm>
          <a:prstGeom prst="rect">
            <a:avLst/>
          </a:prstGeom>
        </p:spPr>
        <p:txBody>
          <a:bodyPr anchor="t" rtlCol="false" tIns="0" lIns="0" bIns="0" rIns="0">
            <a:spAutoFit/>
          </a:bodyPr>
          <a:lstStyle/>
          <a:p>
            <a:pPr algn="ctr">
              <a:lnSpc>
                <a:spcPts val="4689"/>
              </a:lnSpc>
              <a:spcBef>
                <a:spcPct val="0"/>
              </a:spcBef>
            </a:pPr>
            <a:r>
              <a:rPr lang="en-US" sz="3607">
                <a:solidFill>
                  <a:srgbClr val="A30052"/>
                </a:solidFill>
                <a:latin typeface="Canva Sans"/>
                <a:ea typeface="Canva Sans"/>
                <a:cs typeface="Canva Sans"/>
                <a:sym typeface="Canva Sans"/>
              </a:rPr>
              <a:t>Technology is rapidly evolving in the blockchain and smart-contracts space, and companies need to stay on top of it all by creating decentralized applications (dApps) that offer security, scalability, and future-proofing. At the core of this innovation lies Solidity, the most popular programming language for writing contracts on Ethereum and other EVM-compatible blockchains. As the demand for Web3 applications soars, businesses wishing to disrupt traditional industries must </a:t>
            </a:r>
            <a:r>
              <a:rPr lang="en-US" b="true" sz="3607" u="sng">
                <a:solidFill>
                  <a:srgbClr val="004AAD"/>
                </a:solidFill>
                <a:latin typeface="Canva Sans Bold"/>
                <a:ea typeface="Canva Sans Bold"/>
                <a:cs typeface="Canva Sans Bold"/>
                <a:sym typeface="Canva Sans Bold"/>
                <a:hlinkClick r:id="rId2" tooltip="https://www.blockchainx.tech/hire-solidity-developers/"/>
              </a:rPr>
              <a:t>Hire Solidity developers</a:t>
            </a:r>
            <a:r>
              <a:rPr lang="en-US" b="true" sz="3607">
                <a:solidFill>
                  <a:srgbClr val="004AAD"/>
                </a:solidFill>
                <a:latin typeface="Canva Sans Bold"/>
                <a:ea typeface="Canva Sans Bold"/>
                <a:cs typeface="Canva Sans Bold"/>
                <a:sym typeface="Canva Sans Bold"/>
              </a:rPr>
              <a:t> </a:t>
            </a:r>
            <a:r>
              <a:rPr lang="en-US" sz="3607">
                <a:solidFill>
                  <a:srgbClr val="A30052"/>
                </a:solidFill>
                <a:latin typeface="Canva Sans"/>
                <a:ea typeface="Canva Sans"/>
                <a:cs typeface="Canva Sans"/>
                <a:sym typeface="Canva Sans"/>
              </a:rPr>
              <a:t>who bring the necessary technical skills along with an understanding of the </a:t>
            </a:r>
            <a:r>
              <a:rPr lang="en-US" sz="3607" u="none">
                <a:solidFill>
                  <a:srgbClr val="A30052"/>
                </a:solidFill>
                <a:latin typeface="Canva Sans"/>
                <a:ea typeface="Canva Sans"/>
                <a:cs typeface="Canva Sans"/>
                <a:sym typeface="Canva Sans"/>
              </a:rPr>
              <a:t>u</a:t>
            </a:r>
            <a:r>
              <a:rPr lang="en-US" sz="3607">
                <a:solidFill>
                  <a:srgbClr val="A30052"/>
                </a:solidFill>
                <a:latin typeface="Canva Sans"/>
                <a:ea typeface="Canva Sans"/>
                <a:cs typeface="Canva Sans"/>
                <a:sym typeface="Canva Sans"/>
              </a:rPr>
              <a:t>n</a:t>
            </a:r>
            <a:r>
              <a:rPr lang="en-US" sz="3607" u="none">
                <a:solidFill>
                  <a:srgbClr val="A30052"/>
                </a:solidFill>
                <a:latin typeface="Canva Sans"/>
                <a:ea typeface="Canva Sans"/>
                <a:cs typeface="Canva Sans"/>
                <a:sym typeface="Canva Sans"/>
              </a:rPr>
              <a:t>der</a:t>
            </a:r>
            <a:r>
              <a:rPr lang="en-US" sz="3607">
                <a:solidFill>
                  <a:srgbClr val="A30052"/>
                </a:solidFill>
                <a:latin typeface="Canva Sans"/>
                <a:ea typeface="Canva Sans"/>
                <a:cs typeface="Canva Sans"/>
                <a:sym typeface="Canva Sans"/>
              </a:rPr>
              <a:t>lying decentralized ethos. Are you putting together a DeFi platform, NFT marketplace, or DAO? Then the right Solidity developer might be your answer to having an application secure and efficient and not one that wastes time, money, and people due to vulnerabilities.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B7D5E2"/>
        </a:solidFill>
      </p:bgPr>
    </p:bg>
    <p:spTree>
      <p:nvGrpSpPr>
        <p:cNvPr id="1" name=""/>
        <p:cNvGrpSpPr/>
        <p:nvPr/>
      </p:nvGrpSpPr>
      <p:grpSpPr>
        <a:xfrm>
          <a:off x="0" y="0"/>
          <a:ext cx="0" cy="0"/>
          <a:chOff x="0" y="0"/>
          <a:chExt cx="0" cy="0"/>
        </a:xfrm>
      </p:grpSpPr>
      <p:grpSp>
        <p:nvGrpSpPr>
          <p:cNvPr name="Group 2" id="2"/>
          <p:cNvGrpSpPr/>
          <p:nvPr/>
        </p:nvGrpSpPr>
        <p:grpSpPr>
          <a:xfrm rot="0">
            <a:off x="-528002" y="0"/>
            <a:ext cx="19048322" cy="1628043"/>
            <a:chOff x="0" y="0"/>
            <a:chExt cx="5016842" cy="428785"/>
          </a:xfrm>
        </p:grpSpPr>
        <p:sp>
          <p:nvSpPr>
            <p:cNvPr name="Freeform 3" id="3"/>
            <p:cNvSpPr/>
            <p:nvPr/>
          </p:nvSpPr>
          <p:spPr>
            <a:xfrm flipH="false" flipV="false" rot="0">
              <a:off x="0" y="0"/>
              <a:ext cx="5016842" cy="428785"/>
            </a:xfrm>
            <a:custGeom>
              <a:avLst/>
              <a:gdLst/>
              <a:ahLst/>
              <a:cxnLst/>
              <a:rect r="r" b="b" t="t" l="l"/>
              <a:pathLst>
                <a:path h="428785" w="5016842">
                  <a:moveTo>
                    <a:pt x="0" y="0"/>
                  </a:moveTo>
                  <a:lnTo>
                    <a:pt x="5016842" y="0"/>
                  </a:lnTo>
                  <a:lnTo>
                    <a:pt x="5016842" y="428785"/>
                  </a:lnTo>
                  <a:lnTo>
                    <a:pt x="0" y="428785"/>
                  </a:lnTo>
                  <a:close/>
                </a:path>
              </a:pathLst>
            </a:custGeom>
            <a:solidFill>
              <a:srgbClr val="EAAB90"/>
            </a:solidFill>
          </p:spPr>
        </p:sp>
        <p:sp>
          <p:nvSpPr>
            <p:cNvPr name="TextBox 4" id="4"/>
            <p:cNvSpPr txBox="true"/>
            <p:nvPr/>
          </p:nvSpPr>
          <p:spPr>
            <a:xfrm>
              <a:off x="0" y="-19050"/>
              <a:ext cx="5016842" cy="447835"/>
            </a:xfrm>
            <a:prstGeom prst="rect">
              <a:avLst/>
            </a:prstGeom>
          </p:spPr>
          <p:txBody>
            <a:bodyPr anchor="ctr" rtlCol="false" tIns="50800" lIns="50800" bIns="50800" rIns="50800"/>
            <a:lstStyle/>
            <a:p>
              <a:pPr algn="ctr">
                <a:lnSpc>
                  <a:spcPts val="2859"/>
                </a:lnSpc>
              </a:pPr>
            </a:p>
          </p:txBody>
        </p:sp>
      </p:grpSp>
      <p:sp>
        <p:nvSpPr>
          <p:cNvPr name="TextBox 5" id="5"/>
          <p:cNvSpPr txBox="true"/>
          <p:nvPr/>
        </p:nvSpPr>
        <p:spPr>
          <a:xfrm rot="0">
            <a:off x="1303534" y="-72410"/>
            <a:ext cx="15693753" cy="1700453"/>
          </a:xfrm>
          <a:prstGeom prst="rect">
            <a:avLst/>
          </a:prstGeom>
        </p:spPr>
        <p:txBody>
          <a:bodyPr anchor="t" rtlCol="false" tIns="0" lIns="0" bIns="0" rIns="0">
            <a:spAutoFit/>
          </a:bodyPr>
          <a:lstStyle/>
          <a:p>
            <a:pPr algn="ctr">
              <a:lnSpc>
                <a:spcPts val="6597"/>
              </a:lnSpc>
            </a:pPr>
            <a:r>
              <a:rPr lang="en-US" sz="4781" spc="468">
                <a:solidFill>
                  <a:srgbClr val="1C2143"/>
                </a:solidFill>
                <a:latin typeface="Codec Pro ExtraBold"/>
                <a:ea typeface="Codec Pro ExtraBold"/>
                <a:cs typeface="Codec Pro ExtraBold"/>
                <a:sym typeface="Codec Pro ExtraBold"/>
              </a:rPr>
              <a:t>Understanding the Role of Solidity Developers</a:t>
            </a:r>
          </a:p>
        </p:txBody>
      </p:sp>
      <p:sp>
        <p:nvSpPr>
          <p:cNvPr name="TextBox 6" id="6"/>
          <p:cNvSpPr txBox="true"/>
          <p:nvPr/>
        </p:nvSpPr>
        <p:spPr>
          <a:xfrm rot="0">
            <a:off x="1316356" y="2687030"/>
            <a:ext cx="15680932" cy="6280176"/>
          </a:xfrm>
          <a:prstGeom prst="rect">
            <a:avLst/>
          </a:prstGeom>
        </p:spPr>
        <p:txBody>
          <a:bodyPr anchor="t" rtlCol="false" tIns="0" lIns="0" bIns="0" rIns="0">
            <a:spAutoFit/>
          </a:bodyPr>
          <a:lstStyle/>
          <a:p>
            <a:pPr algn="ctr">
              <a:lnSpc>
                <a:spcPts val="4547"/>
              </a:lnSpc>
              <a:spcBef>
                <a:spcPct val="0"/>
              </a:spcBef>
            </a:pPr>
            <a:r>
              <a:rPr lang="en-US" sz="3497">
                <a:solidFill>
                  <a:srgbClr val="A30052"/>
                </a:solidFill>
                <a:latin typeface="Open Sauce"/>
                <a:ea typeface="Open Sauce"/>
                <a:cs typeface="Open Sauce"/>
                <a:sym typeface="Open Sauce"/>
              </a:rPr>
              <a:t>Solidity developers do far more than simply write code-they have to develop the fundamental logic that governs decentralized applications. From working on custom token contracts to governance protocols and cross-chain interactions, they define how the dApp really works in a trustless environment. They should be good at optimizing smart contracts for gas efficiency, block possible attack avenues like reentrancy, and making them compatible with the Ethereum Virtual Machine. In short, they are both engineers and risk managers. The best Solidity developers realize blockchain is immutable and develop with a security-first approach since smart contracts practically cannot be changed after deployment without considerable design.</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B7D5E2"/>
        </a:solidFill>
      </p:bgPr>
    </p:bg>
    <p:spTree>
      <p:nvGrpSpPr>
        <p:cNvPr id="1" name=""/>
        <p:cNvGrpSpPr/>
        <p:nvPr/>
      </p:nvGrpSpPr>
      <p:grpSpPr>
        <a:xfrm>
          <a:off x="0" y="0"/>
          <a:ext cx="0" cy="0"/>
          <a:chOff x="0" y="0"/>
          <a:chExt cx="0" cy="0"/>
        </a:xfrm>
      </p:grpSpPr>
      <p:grpSp>
        <p:nvGrpSpPr>
          <p:cNvPr name="Group 2" id="2"/>
          <p:cNvGrpSpPr/>
          <p:nvPr/>
        </p:nvGrpSpPr>
        <p:grpSpPr>
          <a:xfrm rot="0">
            <a:off x="-528002" y="0"/>
            <a:ext cx="19048322" cy="1628043"/>
            <a:chOff x="0" y="0"/>
            <a:chExt cx="5016842" cy="428785"/>
          </a:xfrm>
        </p:grpSpPr>
        <p:sp>
          <p:nvSpPr>
            <p:cNvPr name="Freeform 3" id="3"/>
            <p:cNvSpPr/>
            <p:nvPr/>
          </p:nvSpPr>
          <p:spPr>
            <a:xfrm flipH="false" flipV="false" rot="0">
              <a:off x="0" y="0"/>
              <a:ext cx="5016842" cy="428785"/>
            </a:xfrm>
            <a:custGeom>
              <a:avLst/>
              <a:gdLst/>
              <a:ahLst/>
              <a:cxnLst/>
              <a:rect r="r" b="b" t="t" l="l"/>
              <a:pathLst>
                <a:path h="428785" w="5016842">
                  <a:moveTo>
                    <a:pt x="0" y="0"/>
                  </a:moveTo>
                  <a:lnTo>
                    <a:pt x="5016842" y="0"/>
                  </a:lnTo>
                  <a:lnTo>
                    <a:pt x="5016842" y="428785"/>
                  </a:lnTo>
                  <a:lnTo>
                    <a:pt x="0" y="428785"/>
                  </a:lnTo>
                  <a:close/>
                </a:path>
              </a:pathLst>
            </a:custGeom>
            <a:solidFill>
              <a:srgbClr val="EAAB90"/>
            </a:solidFill>
          </p:spPr>
        </p:sp>
        <p:sp>
          <p:nvSpPr>
            <p:cNvPr name="TextBox 4" id="4"/>
            <p:cNvSpPr txBox="true"/>
            <p:nvPr/>
          </p:nvSpPr>
          <p:spPr>
            <a:xfrm>
              <a:off x="0" y="-19050"/>
              <a:ext cx="5016842" cy="447835"/>
            </a:xfrm>
            <a:prstGeom prst="rect">
              <a:avLst/>
            </a:prstGeom>
          </p:spPr>
          <p:txBody>
            <a:bodyPr anchor="ctr" rtlCol="false" tIns="50800" lIns="50800" bIns="50800" rIns="50800"/>
            <a:lstStyle/>
            <a:p>
              <a:pPr algn="ctr">
                <a:lnSpc>
                  <a:spcPts val="2859"/>
                </a:lnSpc>
              </a:pPr>
            </a:p>
          </p:txBody>
        </p:sp>
      </p:grpSp>
      <p:sp>
        <p:nvSpPr>
          <p:cNvPr name="TextBox 5" id="5"/>
          <p:cNvSpPr txBox="true"/>
          <p:nvPr/>
        </p:nvSpPr>
        <p:spPr>
          <a:xfrm rot="0">
            <a:off x="1316356" y="301933"/>
            <a:ext cx="15693753" cy="871778"/>
          </a:xfrm>
          <a:prstGeom prst="rect">
            <a:avLst/>
          </a:prstGeom>
        </p:spPr>
        <p:txBody>
          <a:bodyPr anchor="t" rtlCol="false" tIns="0" lIns="0" bIns="0" rIns="0">
            <a:spAutoFit/>
          </a:bodyPr>
          <a:lstStyle/>
          <a:p>
            <a:pPr algn="ctr">
              <a:lnSpc>
                <a:spcPts val="6597"/>
              </a:lnSpc>
            </a:pPr>
            <a:r>
              <a:rPr lang="en-US" sz="4781" spc="468">
                <a:solidFill>
                  <a:srgbClr val="1C2143"/>
                </a:solidFill>
                <a:latin typeface="Codec Pro ExtraBold"/>
                <a:ea typeface="Codec Pro ExtraBold"/>
                <a:cs typeface="Codec Pro ExtraBold"/>
                <a:sym typeface="Codec Pro ExtraBold"/>
              </a:rPr>
              <a:t>What to Look for When Hiring</a:t>
            </a:r>
          </a:p>
        </p:txBody>
      </p:sp>
      <p:sp>
        <p:nvSpPr>
          <p:cNvPr name="TextBox 6" id="6"/>
          <p:cNvSpPr txBox="true"/>
          <p:nvPr/>
        </p:nvSpPr>
        <p:spPr>
          <a:xfrm rot="0">
            <a:off x="355771" y="1983797"/>
            <a:ext cx="17576458" cy="7941323"/>
          </a:xfrm>
          <a:prstGeom prst="rect">
            <a:avLst/>
          </a:prstGeom>
        </p:spPr>
        <p:txBody>
          <a:bodyPr anchor="t" rtlCol="false" tIns="0" lIns="0" bIns="0" rIns="0">
            <a:spAutoFit/>
          </a:bodyPr>
          <a:lstStyle/>
          <a:p>
            <a:pPr algn="l" marL="651215" indent="-325608" lvl="1">
              <a:lnSpc>
                <a:spcPts val="3921"/>
              </a:lnSpc>
              <a:buFont typeface="Arial"/>
              <a:buChar char="•"/>
            </a:pPr>
            <a:r>
              <a:rPr lang="en-US" b="true" sz="3016">
                <a:solidFill>
                  <a:srgbClr val="32620E"/>
                </a:solidFill>
                <a:latin typeface="Open Sauce Bold"/>
                <a:ea typeface="Open Sauce Bold"/>
                <a:cs typeface="Open Sauce Bold"/>
                <a:sym typeface="Open Sauce Bold"/>
              </a:rPr>
              <a:t>In-depth understanding of the EVM: </a:t>
            </a:r>
            <a:r>
              <a:rPr lang="en-US" sz="3016">
                <a:solidFill>
                  <a:srgbClr val="A30052"/>
                </a:solidFill>
                <a:latin typeface="Open Sauce"/>
                <a:ea typeface="Open Sauce"/>
                <a:cs typeface="Open Sauce"/>
                <a:sym typeface="Open Sauce"/>
              </a:rPr>
              <a:t>A developer should understand a lot of low-level ideas like storage layout, gas limits, and execution models.</a:t>
            </a:r>
          </a:p>
          <a:p>
            <a:pPr algn="l">
              <a:lnSpc>
                <a:spcPts val="3921"/>
              </a:lnSpc>
            </a:pPr>
          </a:p>
          <a:p>
            <a:pPr algn="l" marL="651215" indent="-325608" lvl="1">
              <a:lnSpc>
                <a:spcPts val="3921"/>
              </a:lnSpc>
              <a:buFont typeface="Arial"/>
              <a:buChar char="•"/>
            </a:pPr>
            <a:r>
              <a:rPr lang="en-US" b="true" sz="3016">
                <a:solidFill>
                  <a:srgbClr val="32620E"/>
                </a:solidFill>
                <a:latin typeface="Open Sauce Bold"/>
                <a:ea typeface="Open Sauce Bold"/>
                <a:cs typeface="Open Sauce Bold"/>
                <a:sym typeface="Open Sauce Bold"/>
              </a:rPr>
              <a:t>Solid skills in Solidity and modern frameworks:</a:t>
            </a:r>
            <a:r>
              <a:rPr lang="en-US" sz="3016">
                <a:solidFill>
                  <a:srgbClr val="32620E"/>
                </a:solidFill>
                <a:latin typeface="Open Sauce"/>
                <a:ea typeface="Open Sauce"/>
                <a:cs typeface="Open Sauce"/>
                <a:sym typeface="Open Sauce"/>
              </a:rPr>
              <a:t> </a:t>
            </a:r>
            <a:r>
              <a:rPr lang="en-US" sz="3016">
                <a:solidFill>
                  <a:srgbClr val="A30052"/>
                </a:solidFill>
                <a:latin typeface="Open Sauce"/>
                <a:ea typeface="Open Sauce"/>
                <a:cs typeface="Open Sauce"/>
                <a:sym typeface="Open Sauce"/>
              </a:rPr>
              <a:t>The developer must have good working knowledge of the tools like Hard Hat, Truffle, Foundry, and OpenZeppelin library. </a:t>
            </a:r>
          </a:p>
          <a:p>
            <a:pPr algn="l">
              <a:lnSpc>
                <a:spcPts val="3921"/>
              </a:lnSpc>
            </a:pPr>
          </a:p>
          <a:p>
            <a:pPr algn="l" marL="651215" indent="-325608" lvl="1">
              <a:lnSpc>
                <a:spcPts val="3921"/>
              </a:lnSpc>
              <a:buFont typeface="Arial"/>
              <a:buChar char="•"/>
            </a:pPr>
            <a:r>
              <a:rPr lang="en-US" b="true" sz="3016">
                <a:solidFill>
                  <a:srgbClr val="32620E"/>
                </a:solidFill>
                <a:latin typeface="Open Sauce Bold"/>
                <a:ea typeface="Open Sauce Bold"/>
                <a:cs typeface="Open Sauce Bold"/>
                <a:sym typeface="Open Sauce Bold"/>
              </a:rPr>
              <a:t>Experience with audits and security best practices: </a:t>
            </a:r>
            <a:r>
              <a:rPr lang="en-US" sz="3016">
                <a:solidFill>
                  <a:srgbClr val="A30052"/>
                </a:solidFill>
                <a:latin typeface="Open Sauce"/>
                <a:ea typeface="Open Sauce"/>
                <a:cs typeface="Open Sauce"/>
                <a:sym typeface="Open Sauce"/>
              </a:rPr>
              <a:t>A developer should always be concerned with secure coding because vulnerabilities in smart contracts could easily lead to major financial losses.</a:t>
            </a:r>
          </a:p>
          <a:p>
            <a:pPr algn="l">
              <a:lnSpc>
                <a:spcPts val="3921"/>
              </a:lnSpc>
            </a:pPr>
          </a:p>
          <a:p>
            <a:pPr algn="l" marL="651215" indent="-325608" lvl="1">
              <a:lnSpc>
                <a:spcPts val="3921"/>
              </a:lnSpc>
              <a:buFont typeface="Arial"/>
              <a:buChar char="•"/>
            </a:pPr>
            <a:r>
              <a:rPr lang="en-US" b="true" sz="3016">
                <a:solidFill>
                  <a:srgbClr val="32620E"/>
                </a:solidFill>
                <a:latin typeface="Open Sauce Bold"/>
                <a:ea typeface="Open Sauce Bold"/>
                <a:cs typeface="Open Sauce Bold"/>
                <a:sym typeface="Open Sauce Bold"/>
              </a:rPr>
              <a:t>Knowledge of Token Standards: </a:t>
            </a:r>
            <a:r>
              <a:rPr lang="en-US" sz="3016">
                <a:solidFill>
                  <a:srgbClr val="A30052"/>
                </a:solidFill>
                <a:latin typeface="Open Sauce"/>
                <a:ea typeface="Open Sauce"/>
                <a:cs typeface="Open Sauce"/>
                <a:sym typeface="Open Sauce"/>
              </a:rPr>
              <a:t>Standards like ERC-20, ERC-721, ERC-1155, and custom interfaces are among those that a developer should be familiar with for interoperability. </a:t>
            </a:r>
          </a:p>
          <a:p>
            <a:pPr algn="l">
              <a:lnSpc>
                <a:spcPts val="3921"/>
              </a:lnSpc>
            </a:pPr>
          </a:p>
          <a:p>
            <a:pPr algn="l" marL="651215" indent="-325608" lvl="1">
              <a:lnSpc>
                <a:spcPts val="3921"/>
              </a:lnSpc>
              <a:spcBef>
                <a:spcPct val="0"/>
              </a:spcBef>
              <a:buFont typeface="Arial"/>
              <a:buChar char="•"/>
            </a:pPr>
            <a:r>
              <a:rPr lang="en-US" b="true" sz="3016">
                <a:solidFill>
                  <a:srgbClr val="32620E"/>
                </a:solidFill>
                <a:latin typeface="Open Sauce Bold"/>
                <a:ea typeface="Open Sauce Bold"/>
                <a:cs typeface="Open Sauce Bold"/>
                <a:sym typeface="Open Sauce Bold"/>
              </a:rPr>
              <a:t>Collaboration and Communication Skills: </a:t>
            </a:r>
            <a:r>
              <a:rPr lang="en-US" sz="3016">
                <a:solidFill>
                  <a:srgbClr val="A30052"/>
                </a:solidFill>
                <a:latin typeface="Open Sauce"/>
                <a:ea typeface="Open Sauce"/>
                <a:cs typeface="Open Sauce"/>
                <a:sym typeface="Open Sauce"/>
              </a:rPr>
              <a:t>Since most blockchain teams work remotely, developers must have excellent communication skills to align with both the business and product teams.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B7D5E2"/>
        </a:solidFill>
      </p:bgPr>
    </p:bg>
    <p:spTree>
      <p:nvGrpSpPr>
        <p:cNvPr id="1" name=""/>
        <p:cNvGrpSpPr/>
        <p:nvPr/>
      </p:nvGrpSpPr>
      <p:grpSpPr>
        <a:xfrm>
          <a:off x="0" y="0"/>
          <a:ext cx="0" cy="0"/>
          <a:chOff x="0" y="0"/>
          <a:chExt cx="0" cy="0"/>
        </a:xfrm>
      </p:grpSpPr>
      <p:grpSp>
        <p:nvGrpSpPr>
          <p:cNvPr name="Group 2" id="2"/>
          <p:cNvGrpSpPr/>
          <p:nvPr/>
        </p:nvGrpSpPr>
        <p:grpSpPr>
          <a:xfrm rot="0">
            <a:off x="-528002" y="0"/>
            <a:ext cx="19048322" cy="1628043"/>
            <a:chOff x="0" y="0"/>
            <a:chExt cx="5016842" cy="428785"/>
          </a:xfrm>
        </p:grpSpPr>
        <p:sp>
          <p:nvSpPr>
            <p:cNvPr name="Freeform 3" id="3"/>
            <p:cNvSpPr/>
            <p:nvPr/>
          </p:nvSpPr>
          <p:spPr>
            <a:xfrm flipH="false" flipV="false" rot="0">
              <a:off x="0" y="0"/>
              <a:ext cx="5016842" cy="428785"/>
            </a:xfrm>
            <a:custGeom>
              <a:avLst/>
              <a:gdLst/>
              <a:ahLst/>
              <a:cxnLst/>
              <a:rect r="r" b="b" t="t" l="l"/>
              <a:pathLst>
                <a:path h="428785" w="5016842">
                  <a:moveTo>
                    <a:pt x="0" y="0"/>
                  </a:moveTo>
                  <a:lnTo>
                    <a:pt x="5016842" y="0"/>
                  </a:lnTo>
                  <a:lnTo>
                    <a:pt x="5016842" y="428785"/>
                  </a:lnTo>
                  <a:lnTo>
                    <a:pt x="0" y="428785"/>
                  </a:lnTo>
                  <a:close/>
                </a:path>
              </a:pathLst>
            </a:custGeom>
            <a:solidFill>
              <a:srgbClr val="EAAB90"/>
            </a:solidFill>
          </p:spPr>
        </p:sp>
        <p:sp>
          <p:nvSpPr>
            <p:cNvPr name="TextBox 4" id="4"/>
            <p:cNvSpPr txBox="true"/>
            <p:nvPr/>
          </p:nvSpPr>
          <p:spPr>
            <a:xfrm>
              <a:off x="0" y="-19050"/>
              <a:ext cx="5016842" cy="447835"/>
            </a:xfrm>
            <a:prstGeom prst="rect">
              <a:avLst/>
            </a:prstGeom>
          </p:spPr>
          <p:txBody>
            <a:bodyPr anchor="ctr" rtlCol="false" tIns="50800" lIns="50800" bIns="50800" rIns="50800"/>
            <a:lstStyle/>
            <a:p>
              <a:pPr algn="ctr">
                <a:lnSpc>
                  <a:spcPts val="2859"/>
                </a:lnSpc>
              </a:pPr>
            </a:p>
          </p:txBody>
        </p:sp>
      </p:grpSp>
      <p:sp>
        <p:nvSpPr>
          <p:cNvPr name="TextBox 5" id="5"/>
          <p:cNvSpPr txBox="true"/>
          <p:nvPr/>
        </p:nvSpPr>
        <p:spPr>
          <a:xfrm rot="0">
            <a:off x="1316356" y="301933"/>
            <a:ext cx="15693753" cy="871778"/>
          </a:xfrm>
          <a:prstGeom prst="rect">
            <a:avLst/>
          </a:prstGeom>
        </p:spPr>
        <p:txBody>
          <a:bodyPr anchor="t" rtlCol="false" tIns="0" lIns="0" bIns="0" rIns="0">
            <a:spAutoFit/>
          </a:bodyPr>
          <a:lstStyle/>
          <a:p>
            <a:pPr algn="ctr">
              <a:lnSpc>
                <a:spcPts val="6597"/>
              </a:lnSpc>
            </a:pPr>
            <a:r>
              <a:rPr lang="en-US" sz="4781" spc="468">
                <a:solidFill>
                  <a:srgbClr val="1C2143"/>
                </a:solidFill>
                <a:latin typeface="Codec Pro ExtraBold"/>
                <a:ea typeface="Codec Pro ExtraBold"/>
                <a:cs typeface="Codec Pro ExtraBold"/>
                <a:sym typeface="Codec Pro ExtraBold"/>
              </a:rPr>
              <a:t>Aligning Tech Talent with Your Vision</a:t>
            </a:r>
          </a:p>
        </p:txBody>
      </p:sp>
      <p:sp>
        <p:nvSpPr>
          <p:cNvPr name="TextBox 6" id="6"/>
          <p:cNvSpPr txBox="true"/>
          <p:nvPr/>
        </p:nvSpPr>
        <p:spPr>
          <a:xfrm rot="0">
            <a:off x="880860" y="2784633"/>
            <a:ext cx="16230600" cy="5997968"/>
          </a:xfrm>
          <a:prstGeom prst="rect">
            <a:avLst/>
          </a:prstGeom>
        </p:spPr>
        <p:txBody>
          <a:bodyPr anchor="t" rtlCol="false" tIns="0" lIns="0" bIns="0" rIns="0">
            <a:spAutoFit/>
          </a:bodyPr>
          <a:lstStyle/>
          <a:p>
            <a:pPr algn="ctr">
              <a:lnSpc>
                <a:spcPts val="4319"/>
              </a:lnSpc>
              <a:spcBef>
                <a:spcPct val="0"/>
              </a:spcBef>
            </a:pPr>
            <a:r>
              <a:rPr lang="en-US" sz="3322">
                <a:solidFill>
                  <a:srgbClr val="A30052"/>
                </a:solidFill>
                <a:latin typeface="Open Sauce"/>
                <a:ea typeface="Open Sauce"/>
                <a:cs typeface="Open Sauce"/>
                <a:sym typeface="Open Sauce"/>
              </a:rPr>
              <a:t>Hiring developers who align with your vision is a strategic move, particularly in Web3 where mission-centered innovation is normal. A developer that is technically competent will write working code, yet only those who comprehend the product's purpose and end-user will actually help in making experiences worth living. If you can tell them how far in your roadmap you are, which market you are targeting, and what social or economic problem your dApp aims to solve, then during the hiring, you would find developers excited with your mission and able to provide inputs other than code - such as UI/UX design, tokenomics, and ecosystem development. This alignment shapes a high-performance culture where tech and vision are co-evolving, thereby reducing development cycle spends and realizing greater impacts sooner.</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B7D5E2"/>
        </a:solidFill>
      </p:bgPr>
    </p:bg>
    <p:spTree>
      <p:nvGrpSpPr>
        <p:cNvPr id="1" name=""/>
        <p:cNvGrpSpPr/>
        <p:nvPr/>
      </p:nvGrpSpPr>
      <p:grpSpPr>
        <a:xfrm>
          <a:off x="0" y="0"/>
          <a:ext cx="0" cy="0"/>
          <a:chOff x="0" y="0"/>
          <a:chExt cx="0" cy="0"/>
        </a:xfrm>
      </p:grpSpPr>
      <p:grpSp>
        <p:nvGrpSpPr>
          <p:cNvPr name="Group 2" id="2"/>
          <p:cNvGrpSpPr/>
          <p:nvPr/>
        </p:nvGrpSpPr>
        <p:grpSpPr>
          <a:xfrm rot="0">
            <a:off x="-528002" y="0"/>
            <a:ext cx="19048322" cy="1628043"/>
            <a:chOff x="0" y="0"/>
            <a:chExt cx="5016842" cy="428785"/>
          </a:xfrm>
        </p:grpSpPr>
        <p:sp>
          <p:nvSpPr>
            <p:cNvPr name="Freeform 3" id="3"/>
            <p:cNvSpPr/>
            <p:nvPr/>
          </p:nvSpPr>
          <p:spPr>
            <a:xfrm flipH="false" flipV="false" rot="0">
              <a:off x="0" y="0"/>
              <a:ext cx="5016842" cy="428785"/>
            </a:xfrm>
            <a:custGeom>
              <a:avLst/>
              <a:gdLst/>
              <a:ahLst/>
              <a:cxnLst/>
              <a:rect r="r" b="b" t="t" l="l"/>
              <a:pathLst>
                <a:path h="428785" w="5016842">
                  <a:moveTo>
                    <a:pt x="0" y="0"/>
                  </a:moveTo>
                  <a:lnTo>
                    <a:pt x="5016842" y="0"/>
                  </a:lnTo>
                  <a:lnTo>
                    <a:pt x="5016842" y="428785"/>
                  </a:lnTo>
                  <a:lnTo>
                    <a:pt x="0" y="428785"/>
                  </a:lnTo>
                  <a:close/>
                </a:path>
              </a:pathLst>
            </a:custGeom>
            <a:solidFill>
              <a:srgbClr val="EAAB90"/>
            </a:solidFill>
          </p:spPr>
        </p:sp>
        <p:sp>
          <p:nvSpPr>
            <p:cNvPr name="TextBox 4" id="4"/>
            <p:cNvSpPr txBox="true"/>
            <p:nvPr/>
          </p:nvSpPr>
          <p:spPr>
            <a:xfrm>
              <a:off x="0" y="-19050"/>
              <a:ext cx="5016842" cy="447835"/>
            </a:xfrm>
            <a:prstGeom prst="rect">
              <a:avLst/>
            </a:prstGeom>
          </p:spPr>
          <p:txBody>
            <a:bodyPr anchor="ctr" rtlCol="false" tIns="50800" lIns="50800" bIns="50800" rIns="50800"/>
            <a:lstStyle/>
            <a:p>
              <a:pPr algn="ctr">
                <a:lnSpc>
                  <a:spcPts val="2859"/>
                </a:lnSpc>
              </a:pPr>
            </a:p>
          </p:txBody>
        </p:sp>
      </p:grpSp>
      <p:sp>
        <p:nvSpPr>
          <p:cNvPr name="TextBox 5" id="5"/>
          <p:cNvSpPr txBox="true"/>
          <p:nvPr/>
        </p:nvSpPr>
        <p:spPr>
          <a:xfrm rot="0">
            <a:off x="1316356" y="301933"/>
            <a:ext cx="15693753" cy="871778"/>
          </a:xfrm>
          <a:prstGeom prst="rect">
            <a:avLst/>
          </a:prstGeom>
        </p:spPr>
        <p:txBody>
          <a:bodyPr anchor="t" rtlCol="false" tIns="0" lIns="0" bIns="0" rIns="0">
            <a:spAutoFit/>
          </a:bodyPr>
          <a:lstStyle/>
          <a:p>
            <a:pPr algn="ctr">
              <a:lnSpc>
                <a:spcPts val="6597"/>
              </a:lnSpc>
            </a:pPr>
            <a:r>
              <a:rPr lang="en-US" sz="4781" spc="468">
                <a:solidFill>
                  <a:srgbClr val="1C2143"/>
                </a:solidFill>
                <a:latin typeface="Codec Pro ExtraBold"/>
                <a:ea typeface="Codec Pro ExtraBold"/>
                <a:cs typeface="Codec Pro ExtraBold"/>
                <a:sym typeface="Codec Pro ExtraBold"/>
              </a:rPr>
              <a:t>Key</a:t>
            </a:r>
            <a:r>
              <a:rPr lang="en-US" sz="4781" spc="468">
                <a:solidFill>
                  <a:srgbClr val="1C2143"/>
                </a:solidFill>
                <a:latin typeface="Codec Pro ExtraBold"/>
                <a:ea typeface="Codec Pro ExtraBold"/>
                <a:cs typeface="Codec Pro ExtraBold"/>
                <a:sym typeface="Codec Pro ExtraBold"/>
              </a:rPr>
              <a:t> Benefits of Hiring Solidity Developers</a:t>
            </a:r>
          </a:p>
        </p:txBody>
      </p:sp>
      <p:sp>
        <p:nvSpPr>
          <p:cNvPr name="TextBox 6" id="6"/>
          <p:cNvSpPr txBox="true"/>
          <p:nvPr/>
        </p:nvSpPr>
        <p:spPr>
          <a:xfrm rot="0">
            <a:off x="396952" y="1919198"/>
            <a:ext cx="17532561" cy="7922122"/>
          </a:xfrm>
          <a:prstGeom prst="rect">
            <a:avLst/>
          </a:prstGeom>
        </p:spPr>
        <p:txBody>
          <a:bodyPr anchor="t" rtlCol="false" tIns="0" lIns="0" bIns="0" rIns="0">
            <a:spAutoFit/>
          </a:bodyPr>
          <a:lstStyle/>
          <a:p>
            <a:pPr algn="l" marL="528509" indent="-264254" lvl="1">
              <a:lnSpc>
                <a:spcPts val="3182"/>
              </a:lnSpc>
              <a:buFont typeface="Arial"/>
              <a:buChar char="•"/>
            </a:pPr>
            <a:r>
              <a:rPr lang="en-US" b="true" sz="2447">
                <a:solidFill>
                  <a:srgbClr val="32620E"/>
                </a:solidFill>
                <a:latin typeface="Open Sauce Bold"/>
                <a:ea typeface="Open Sauce Bold"/>
                <a:cs typeface="Open Sauce Bold"/>
                <a:sym typeface="Open Sauce Bold"/>
              </a:rPr>
              <a:t>Security-First Architecture: </a:t>
            </a:r>
            <a:r>
              <a:rPr lang="en-US" sz="2447">
                <a:solidFill>
                  <a:srgbClr val="A30052"/>
                </a:solidFill>
                <a:latin typeface="Open Sauce"/>
                <a:ea typeface="Open Sauce"/>
                <a:cs typeface="Open Sauce"/>
                <a:sym typeface="Open Sauce"/>
              </a:rPr>
              <a:t>Experienced Solidity developers understand how to deal with vulnerabilities such as reentrancy, overflow/underflow, and front-running attacks. Such attention to detail ensures that your smart contracts are robust and immune to common exploits.</a:t>
            </a:r>
          </a:p>
          <a:p>
            <a:pPr algn="l">
              <a:lnSpc>
                <a:spcPts val="3182"/>
              </a:lnSpc>
            </a:pPr>
          </a:p>
          <a:p>
            <a:pPr algn="l" marL="528509" indent="-264254" lvl="1">
              <a:lnSpc>
                <a:spcPts val="3182"/>
              </a:lnSpc>
              <a:buFont typeface="Arial"/>
              <a:buChar char="•"/>
            </a:pPr>
            <a:r>
              <a:rPr lang="en-US" b="true" sz="2447">
                <a:solidFill>
                  <a:srgbClr val="32620E"/>
                </a:solidFill>
                <a:latin typeface="Open Sauce Bold"/>
                <a:ea typeface="Open Sauce Bold"/>
                <a:cs typeface="Open Sauce Bold"/>
                <a:sym typeface="Open Sauce Bold"/>
              </a:rPr>
              <a:t>Faster Time-to-Market: </a:t>
            </a:r>
            <a:r>
              <a:rPr lang="en-US" sz="2447">
                <a:solidFill>
                  <a:srgbClr val="A30052"/>
                </a:solidFill>
                <a:latin typeface="Open Sauce"/>
                <a:ea typeface="Open Sauce"/>
                <a:cs typeface="Open Sauce"/>
                <a:sym typeface="Open Sauce"/>
              </a:rPr>
              <a:t>Experienced developers, for example, in Hardhat or Truffle, can minimize the actual time spent developing and testing the product. Due to their knowledge, faster delivery of MVPs and subsequent iterative product releases can be achieved, giving your product the first-mover advantage.</a:t>
            </a:r>
          </a:p>
          <a:p>
            <a:pPr algn="l">
              <a:lnSpc>
                <a:spcPts val="3182"/>
              </a:lnSpc>
            </a:pPr>
          </a:p>
          <a:p>
            <a:pPr algn="l" marL="528509" indent="-264254" lvl="1">
              <a:lnSpc>
                <a:spcPts val="3182"/>
              </a:lnSpc>
              <a:buFont typeface="Arial"/>
              <a:buChar char="•"/>
            </a:pPr>
            <a:r>
              <a:rPr lang="en-US" b="true" sz="2447">
                <a:solidFill>
                  <a:srgbClr val="32620E"/>
                </a:solidFill>
                <a:latin typeface="Open Sauce Bold"/>
                <a:ea typeface="Open Sauce Bold"/>
                <a:cs typeface="Open Sauce Bold"/>
                <a:sym typeface="Open Sauce Bold"/>
              </a:rPr>
              <a:t>Custom Smart Contract Solutions: </a:t>
            </a:r>
            <a:r>
              <a:rPr lang="en-US" sz="2447">
                <a:solidFill>
                  <a:srgbClr val="A30052"/>
                </a:solidFill>
                <a:latin typeface="Open Sauce"/>
                <a:ea typeface="Open Sauce"/>
                <a:cs typeface="Open Sauce"/>
                <a:sym typeface="Open Sauce"/>
              </a:rPr>
              <a:t>Instead of relying on stock templates, experts develop contracts for your unique business logic so you have enhanced flexibility and innovation.</a:t>
            </a:r>
          </a:p>
          <a:p>
            <a:pPr algn="l">
              <a:lnSpc>
                <a:spcPts val="3182"/>
              </a:lnSpc>
            </a:pPr>
          </a:p>
          <a:p>
            <a:pPr algn="l" marL="528509" indent="-264254" lvl="1">
              <a:lnSpc>
                <a:spcPts val="3182"/>
              </a:lnSpc>
              <a:buFont typeface="Arial"/>
              <a:buChar char="•"/>
            </a:pPr>
            <a:r>
              <a:rPr lang="en-US" b="true" sz="2447">
                <a:solidFill>
                  <a:srgbClr val="32620E"/>
                </a:solidFill>
                <a:latin typeface="Open Sauce Bold"/>
                <a:ea typeface="Open Sauce Bold"/>
                <a:cs typeface="Open Sauce Bold"/>
                <a:sym typeface="Open Sauce Bold"/>
              </a:rPr>
              <a:t>Scalability and Upgradeability: </a:t>
            </a:r>
            <a:r>
              <a:rPr lang="en-US" sz="2447">
                <a:solidFill>
                  <a:srgbClr val="A30052"/>
                </a:solidFill>
                <a:latin typeface="Open Sauce"/>
                <a:ea typeface="Open Sauce"/>
                <a:cs typeface="Open Sauce"/>
                <a:sym typeface="Open Sauce"/>
              </a:rPr>
              <a:t>Developers who understand proxy patterns and modular design are the ones who can future-proof your contracts, enabling easy upgrades as the platform evolves.</a:t>
            </a:r>
          </a:p>
          <a:p>
            <a:pPr algn="l">
              <a:lnSpc>
                <a:spcPts val="3182"/>
              </a:lnSpc>
            </a:pPr>
          </a:p>
          <a:p>
            <a:pPr algn="l" marL="528509" indent="-264254" lvl="1">
              <a:lnSpc>
                <a:spcPts val="3182"/>
              </a:lnSpc>
              <a:buFont typeface="Arial"/>
              <a:buChar char="•"/>
            </a:pPr>
            <a:r>
              <a:rPr lang="en-US" b="true" sz="2447">
                <a:solidFill>
                  <a:srgbClr val="32620E"/>
                </a:solidFill>
                <a:latin typeface="Open Sauce Bold"/>
                <a:ea typeface="Open Sauce Bold"/>
                <a:cs typeface="Open Sauce Bold"/>
                <a:sym typeface="Open Sauce Bold"/>
              </a:rPr>
              <a:t>Better Gas Optimization: </a:t>
            </a:r>
            <a:r>
              <a:rPr lang="en-US" sz="2447">
                <a:solidFill>
                  <a:srgbClr val="A30052"/>
                </a:solidFill>
                <a:latin typeface="Open Sauce"/>
                <a:ea typeface="Open Sauce"/>
                <a:cs typeface="Open Sauce"/>
                <a:sym typeface="Open Sauce"/>
              </a:rPr>
              <a:t>Well-crafted Solidity code lowers the gas costs, thus further making your platform affordable and attractive for end-users. </a:t>
            </a:r>
          </a:p>
          <a:p>
            <a:pPr algn="l">
              <a:lnSpc>
                <a:spcPts val="3182"/>
              </a:lnSpc>
            </a:pPr>
          </a:p>
          <a:p>
            <a:pPr algn="l" marL="528509" indent="-264254" lvl="1">
              <a:lnSpc>
                <a:spcPts val="3182"/>
              </a:lnSpc>
              <a:spcBef>
                <a:spcPct val="0"/>
              </a:spcBef>
              <a:buFont typeface="Arial"/>
              <a:buChar char="•"/>
            </a:pPr>
            <a:r>
              <a:rPr lang="en-US" b="true" sz="2447">
                <a:solidFill>
                  <a:srgbClr val="32620E"/>
                </a:solidFill>
                <a:latin typeface="Open Sauce Bold"/>
                <a:ea typeface="Open Sauce Bold"/>
                <a:cs typeface="Open Sauce Bold"/>
                <a:sym typeface="Open Sauce Bold"/>
              </a:rPr>
              <a:t>Compliance and Best Practices: </a:t>
            </a:r>
            <a:r>
              <a:rPr lang="en-US" sz="2447">
                <a:solidFill>
                  <a:srgbClr val="A30052"/>
                </a:solidFill>
                <a:latin typeface="Open Sauce"/>
                <a:ea typeface="Open Sauce"/>
                <a:cs typeface="Open Sauce"/>
                <a:sym typeface="Open Sauce"/>
              </a:rPr>
              <a:t>Renowned Solidity developers will remain abreast of rising standards, including directives that impinge on regulatory compliance, thus working toward having your project stay within the bounds of legal and ethical considerations.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B7D5E2"/>
        </a:solidFill>
      </p:bgPr>
    </p:bg>
    <p:spTree>
      <p:nvGrpSpPr>
        <p:cNvPr id="1" name=""/>
        <p:cNvGrpSpPr/>
        <p:nvPr/>
      </p:nvGrpSpPr>
      <p:grpSpPr>
        <a:xfrm>
          <a:off x="0" y="0"/>
          <a:ext cx="0" cy="0"/>
          <a:chOff x="0" y="0"/>
          <a:chExt cx="0" cy="0"/>
        </a:xfrm>
      </p:grpSpPr>
      <p:grpSp>
        <p:nvGrpSpPr>
          <p:cNvPr name="Group 2" id="2"/>
          <p:cNvGrpSpPr/>
          <p:nvPr/>
        </p:nvGrpSpPr>
        <p:grpSpPr>
          <a:xfrm rot="0">
            <a:off x="-528002" y="0"/>
            <a:ext cx="19048322" cy="1628043"/>
            <a:chOff x="0" y="0"/>
            <a:chExt cx="5016842" cy="428785"/>
          </a:xfrm>
        </p:grpSpPr>
        <p:sp>
          <p:nvSpPr>
            <p:cNvPr name="Freeform 3" id="3"/>
            <p:cNvSpPr/>
            <p:nvPr/>
          </p:nvSpPr>
          <p:spPr>
            <a:xfrm flipH="false" flipV="false" rot="0">
              <a:off x="0" y="0"/>
              <a:ext cx="5016842" cy="428785"/>
            </a:xfrm>
            <a:custGeom>
              <a:avLst/>
              <a:gdLst/>
              <a:ahLst/>
              <a:cxnLst/>
              <a:rect r="r" b="b" t="t" l="l"/>
              <a:pathLst>
                <a:path h="428785" w="5016842">
                  <a:moveTo>
                    <a:pt x="0" y="0"/>
                  </a:moveTo>
                  <a:lnTo>
                    <a:pt x="5016842" y="0"/>
                  </a:lnTo>
                  <a:lnTo>
                    <a:pt x="5016842" y="428785"/>
                  </a:lnTo>
                  <a:lnTo>
                    <a:pt x="0" y="428785"/>
                  </a:lnTo>
                  <a:close/>
                </a:path>
              </a:pathLst>
            </a:custGeom>
            <a:solidFill>
              <a:srgbClr val="EAAB90"/>
            </a:solidFill>
          </p:spPr>
        </p:sp>
        <p:sp>
          <p:nvSpPr>
            <p:cNvPr name="TextBox 4" id="4"/>
            <p:cNvSpPr txBox="true"/>
            <p:nvPr/>
          </p:nvSpPr>
          <p:spPr>
            <a:xfrm>
              <a:off x="0" y="-19050"/>
              <a:ext cx="5016842" cy="447835"/>
            </a:xfrm>
            <a:prstGeom prst="rect">
              <a:avLst/>
            </a:prstGeom>
          </p:spPr>
          <p:txBody>
            <a:bodyPr anchor="ctr" rtlCol="false" tIns="50800" lIns="50800" bIns="50800" rIns="50800"/>
            <a:lstStyle/>
            <a:p>
              <a:pPr algn="ctr">
                <a:lnSpc>
                  <a:spcPts val="2859"/>
                </a:lnSpc>
              </a:pPr>
            </a:p>
          </p:txBody>
        </p:sp>
      </p:grpSp>
      <p:sp>
        <p:nvSpPr>
          <p:cNvPr name="TextBox 5" id="5"/>
          <p:cNvSpPr txBox="true"/>
          <p:nvPr/>
        </p:nvSpPr>
        <p:spPr>
          <a:xfrm rot="0">
            <a:off x="1297123" y="301933"/>
            <a:ext cx="15693753" cy="871778"/>
          </a:xfrm>
          <a:prstGeom prst="rect">
            <a:avLst/>
          </a:prstGeom>
        </p:spPr>
        <p:txBody>
          <a:bodyPr anchor="t" rtlCol="false" tIns="0" lIns="0" bIns="0" rIns="0">
            <a:spAutoFit/>
          </a:bodyPr>
          <a:lstStyle/>
          <a:p>
            <a:pPr algn="ctr">
              <a:lnSpc>
                <a:spcPts val="6597"/>
              </a:lnSpc>
            </a:pPr>
            <a:r>
              <a:rPr lang="en-US" sz="4781" spc="468">
                <a:solidFill>
                  <a:srgbClr val="1C2143"/>
                </a:solidFill>
                <a:latin typeface="Codec Pro ExtraBold"/>
                <a:ea typeface="Codec Pro ExtraBold"/>
                <a:cs typeface="Codec Pro ExtraBold"/>
                <a:sym typeface="Codec Pro ExtraBold"/>
              </a:rPr>
              <a:t>Chall</a:t>
            </a:r>
            <a:r>
              <a:rPr lang="en-US" sz="4781" spc="468">
                <a:solidFill>
                  <a:srgbClr val="1C2143"/>
                </a:solidFill>
                <a:latin typeface="Codec Pro ExtraBold"/>
                <a:ea typeface="Codec Pro ExtraBold"/>
                <a:cs typeface="Codec Pro ExtraBold"/>
                <a:sym typeface="Codec Pro ExtraBold"/>
              </a:rPr>
              <a:t>enges in Hiring Solidity Developers</a:t>
            </a:r>
          </a:p>
        </p:txBody>
      </p:sp>
      <p:sp>
        <p:nvSpPr>
          <p:cNvPr name="TextBox 6" id="6"/>
          <p:cNvSpPr txBox="true"/>
          <p:nvPr/>
        </p:nvSpPr>
        <p:spPr>
          <a:xfrm rot="0">
            <a:off x="787350" y="3051080"/>
            <a:ext cx="16713300" cy="5866288"/>
          </a:xfrm>
          <a:prstGeom prst="rect">
            <a:avLst/>
          </a:prstGeom>
        </p:spPr>
        <p:txBody>
          <a:bodyPr anchor="t" rtlCol="false" tIns="0" lIns="0" bIns="0" rIns="0">
            <a:spAutoFit/>
          </a:bodyPr>
          <a:lstStyle/>
          <a:p>
            <a:pPr algn="ctr">
              <a:lnSpc>
                <a:spcPts val="4244"/>
              </a:lnSpc>
              <a:spcBef>
                <a:spcPct val="0"/>
              </a:spcBef>
            </a:pPr>
            <a:r>
              <a:rPr lang="en-US" sz="3265">
                <a:solidFill>
                  <a:srgbClr val="A30052"/>
                </a:solidFill>
                <a:latin typeface="Open Sauce"/>
                <a:ea typeface="Open Sauce"/>
                <a:cs typeface="Open Sauce"/>
                <a:sym typeface="Open Sauce"/>
              </a:rPr>
              <a:t>The demand for blockchain talent is skyrocketing, and the number of seasoned Solidity developers continues to remain relatively low. This talent gap leads to more competition and often a longer recruitment process. Many developers in the field tend to be largely self-taught or come from unorthodox avenues, making it nearly impossible to judge skills by standard criteria. Moreover, since blockchain technology is evolving so fast, anything considered a best practice a year ago might be obsolete today. Thus, the challenge for the company is to go beyond the assessment of technical skills alone to incorporate adaptability and a willingness to keep learning. Flexibility in where developers work, the chance to participate in open-source projects, and formalized career pathways would all certainly help in improving your chances at Solitary talent.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B7D5E2"/>
        </a:solidFill>
      </p:bgPr>
    </p:bg>
    <p:spTree>
      <p:nvGrpSpPr>
        <p:cNvPr id="1" name=""/>
        <p:cNvGrpSpPr/>
        <p:nvPr/>
      </p:nvGrpSpPr>
      <p:grpSpPr>
        <a:xfrm>
          <a:off x="0" y="0"/>
          <a:ext cx="0" cy="0"/>
          <a:chOff x="0" y="0"/>
          <a:chExt cx="0" cy="0"/>
        </a:xfrm>
      </p:grpSpPr>
      <p:grpSp>
        <p:nvGrpSpPr>
          <p:cNvPr name="Group 2" id="2"/>
          <p:cNvGrpSpPr/>
          <p:nvPr/>
        </p:nvGrpSpPr>
        <p:grpSpPr>
          <a:xfrm rot="0">
            <a:off x="-528002" y="0"/>
            <a:ext cx="19048322" cy="1628043"/>
            <a:chOff x="0" y="0"/>
            <a:chExt cx="5016842" cy="428785"/>
          </a:xfrm>
        </p:grpSpPr>
        <p:sp>
          <p:nvSpPr>
            <p:cNvPr name="Freeform 3" id="3"/>
            <p:cNvSpPr/>
            <p:nvPr/>
          </p:nvSpPr>
          <p:spPr>
            <a:xfrm flipH="false" flipV="false" rot="0">
              <a:off x="0" y="0"/>
              <a:ext cx="5016842" cy="428785"/>
            </a:xfrm>
            <a:custGeom>
              <a:avLst/>
              <a:gdLst/>
              <a:ahLst/>
              <a:cxnLst/>
              <a:rect r="r" b="b" t="t" l="l"/>
              <a:pathLst>
                <a:path h="428785" w="5016842">
                  <a:moveTo>
                    <a:pt x="0" y="0"/>
                  </a:moveTo>
                  <a:lnTo>
                    <a:pt x="5016842" y="0"/>
                  </a:lnTo>
                  <a:lnTo>
                    <a:pt x="5016842" y="428785"/>
                  </a:lnTo>
                  <a:lnTo>
                    <a:pt x="0" y="428785"/>
                  </a:lnTo>
                  <a:close/>
                </a:path>
              </a:pathLst>
            </a:custGeom>
            <a:solidFill>
              <a:srgbClr val="EAAB90"/>
            </a:solidFill>
          </p:spPr>
        </p:sp>
        <p:sp>
          <p:nvSpPr>
            <p:cNvPr name="TextBox 4" id="4"/>
            <p:cNvSpPr txBox="true"/>
            <p:nvPr/>
          </p:nvSpPr>
          <p:spPr>
            <a:xfrm>
              <a:off x="0" y="-19050"/>
              <a:ext cx="5016842" cy="447835"/>
            </a:xfrm>
            <a:prstGeom prst="rect">
              <a:avLst/>
            </a:prstGeom>
          </p:spPr>
          <p:txBody>
            <a:bodyPr anchor="ctr" rtlCol="false" tIns="50800" lIns="50800" bIns="50800" rIns="50800"/>
            <a:lstStyle/>
            <a:p>
              <a:pPr algn="ctr">
                <a:lnSpc>
                  <a:spcPts val="2859"/>
                </a:lnSpc>
              </a:pPr>
            </a:p>
          </p:txBody>
        </p:sp>
      </p:grpSp>
      <p:sp>
        <p:nvSpPr>
          <p:cNvPr name="TextBox 5" id="5"/>
          <p:cNvSpPr txBox="true"/>
          <p:nvPr/>
        </p:nvSpPr>
        <p:spPr>
          <a:xfrm rot="0">
            <a:off x="-667732" y="146235"/>
            <a:ext cx="19993537" cy="1126023"/>
          </a:xfrm>
          <a:prstGeom prst="rect">
            <a:avLst/>
          </a:prstGeom>
        </p:spPr>
        <p:txBody>
          <a:bodyPr anchor="t" rtlCol="false" tIns="0" lIns="0" bIns="0" rIns="0">
            <a:spAutoFit/>
          </a:bodyPr>
          <a:lstStyle/>
          <a:p>
            <a:pPr algn="ctr">
              <a:lnSpc>
                <a:spcPts val="8405"/>
              </a:lnSpc>
            </a:pPr>
            <a:r>
              <a:rPr lang="en-US" sz="6091" spc="596">
                <a:solidFill>
                  <a:srgbClr val="1C2143"/>
                </a:solidFill>
                <a:latin typeface="Codec Pro ExtraBold"/>
                <a:ea typeface="Codec Pro ExtraBold"/>
                <a:cs typeface="Codec Pro ExtraBold"/>
                <a:sym typeface="Codec Pro ExtraBold"/>
              </a:rPr>
              <a:t>Conclusion</a:t>
            </a:r>
          </a:p>
        </p:txBody>
      </p:sp>
      <p:sp>
        <p:nvSpPr>
          <p:cNvPr name="TextBox 6" id="6"/>
          <p:cNvSpPr txBox="true"/>
          <p:nvPr/>
        </p:nvSpPr>
        <p:spPr>
          <a:xfrm rot="0">
            <a:off x="1632579" y="2708004"/>
            <a:ext cx="14727160" cy="6280176"/>
          </a:xfrm>
          <a:prstGeom prst="rect">
            <a:avLst/>
          </a:prstGeom>
        </p:spPr>
        <p:txBody>
          <a:bodyPr anchor="t" rtlCol="false" tIns="0" lIns="0" bIns="0" rIns="0">
            <a:spAutoFit/>
          </a:bodyPr>
          <a:lstStyle/>
          <a:p>
            <a:pPr algn="ctr">
              <a:lnSpc>
                <a:spcPts val="4547"/>
              </a:lnSpc>
              <a:spcBef>
                <a:spcPct val="0"/>
              </a:spcBef>
            </a:pPr>
            <a:r>
              <a:rPr lang="en-US" sz="3497">
                <a:solidFill>
                  <a:srgbClr val="A30052"/>
                </a:solidFill>
                <a:latin typeface="Open Sauce"/>
                <a:ea typeface="Open Sauce"/>
                <a:cs typeface="Open Sauce"/>
                <a:sym typeface="Open Sauce"/>
              </a:rPr>
              <a:t>In blockchain development, success arises from or is equally dependent on people. As your company grows, the strength of your developer team may be the deciding factor in the credibility and adoption of your product. It's not about technical execution - it's about finding engineers who share your vision, feel passionate about your mission, and passionately work in non-stop innovation. To convert your dApp or blockchain platform into a reality, </a:t>
            </a:r>
            <a:r>
              <a:rPr lang="en-US" b="true" sz="3497" u="sng">
                <a:solidFill>
                  <a:srgbClr val="23547B"/>
                </a:solidFill>
                <a:latin typeface="Open Sauce Bold"/>
                <a:ea typeface="Open Sauce Bold"/>
                <a:cs typeface="Open Sauce Bold"/>
                <a:sym typeface="Open Sauce Bold"/>
                <a:hlinkClick r:id="rId2" tooltip="https://www.blockchainx.tech/hire-solidity-developers/"/>
              </a:rPr>
              <a:t>Hire an expert Solidity development team</a:t>
            </a:r>
            <a:r>
              <a:rPr lang="en-US" sz="3497">
                <a:solidFill>
                  <a:srgbClr val="A30052"/>
                </a:solidFill>
                <a:latin typeface="Open Sauce"/>
                <a:ea typeface="Open Sauce"/>
                <a:cs typeface="Open Sauce"/>
                <a:sym typeface="Open Sauce"/>
              </a:rPr>
              <a:t> that is capable of developing secure, scalable solutions while remaining in line with your greater business objectives. Building software with the right team </a:t>
            </a:r>
            <a:r>
              <a:rPr lang="en-US" sz="3497" u="none">
                <a:solidFill>
                  <a:srgbClr val="A30052"/>
                </a:solidFill>
                <a:latin typeface="Open Sauce"/>
                <a:ea typeface="Open Sauce"/>
                <a:cs typeface="Open Sauce"/>
                <a:sym typeface="Open Sauce"/>
              </a:rPr>
              <a:t>i</a:t>
            </a:r>
            <a:r>
              <a:rPr lang="en-US" sz="3497">
                <a:solidFill>
                  <a:srgbClr val="A30052"/>
                </a:solidFill>
                <a:latin typeface="Open Sauce"/>
                <a:ea typeface="Open Sauce"/>
                <a:cs typeface="Open Sauce"/>
                <a:sym typeface="Open Sauce"/>
              </a:rPr>
              <a:t>s</a:t>
            </a:r>
            <a:r>
              <a:rPr lang="en-US" sz="3497" u="none">
                <a:solidFill>
                  <a:srgbClr val="A30052"/>
                </a:solidFill>
                <a:latin typeface="Open Sauce"/>
                <a:ea typeface="Open Sauce"/>
                <a:cs typeface="Open Sauce"/>
                <a:sym typeface="Open Sauce"/>
              </a:rPr>
              <a:t> </a:t>
            </a:r>
            <a:r>
              <a:rPr lang="en-US" sz="3497">
                <a:solidFill>
                  <a:srgbClr val="A30052"/>
                </a:solidFill>
                <a:latin typeface="Open Sauce"/>
                <a:ea typeface="Open Sauce"/>
                <a:cs typeface="Open Sauce"/>
                <a:sym typeface="Open Sauce"/>
              </a:rPr>
              <a:t>a</a:t>
            </a:r>
            <a:r>
              <a:rPr lang="en-US" sz="3497" u="none">
                <a:solidFill>
                  <a:srgbClr val="A30052"/>
                </a:solidFill>
                <a:latin typeface="Open Sauce"/>
                <a:ea typeface="Open Sauce"/>
                <a:cs typeface="Open Sauce"/>
                <a:sym typeface="Open Sauce"/>
              </a:rPr>
              <a:t> step</a:t>
            </a:r>
            <a:r>
              <a:rPr lang="en-US" sz="3497">
                <a:solidFill>
                  <a:srgbClr val="A30052"/>
                </a:solidFill>
                <a:latin typeface="Open Sauce"/>
                <a:ea typeface="Open Sauce"/>
                <a:cs typeface="Open Sauce"/>
                <a:sym typeface="Open Sauce"/>
              </a:rPr>
              <a:t> </a:t>
            </a:r>
            <a:r>
              <a:rPr lang="en-US" sz="3497">
                <a:solidFill>
                  <a:srgbClr val="A30052"/>
                </a:solidFill>
                <a:latin typeface="Open Sauce"/>
                <a:ea typeface="Open Sauce"/>
                <a:cs typeface="Open Sauce"/>
                <a:sym typeface="Open Sauce"/>
              </a:rPr>
              <a:t>towards a defi future.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B7D5E2"/>
        </a:solidFill>
      </p:bgPr>
    </p:bg>
    <p:spTree>
      <p:nvGrpSpPr>
        <p:cNvPr id="1" name=""/>
        <p:cNvGrpSpPr/>
        <p:nvPr/>
      </p:nvGrpSpPr>
      <p:grpSpPr>
        <a:xfrm>
          <a:off x="0" y="0"/>
          <a:ext cx="0" cy="0"/>
          <a:chOff x="0" y="0"/>
          <a:chExt cx="0" cy="0"/>
        </a:xfrm>
      </p:grpSpPr>
      <p:grpSp>
        <p:nvGrpSpPr>
          <p:cNvPr name="Group 2" id="2"/>
          <p:cNvGrpSpPr/>
          <p:nvPr/>
        </p:nvGrpSpPr>
        <p:grpSpPr>
          <a:xfrm rot="826432">
            <a:off x="-18353104" y="-3567159"/>
            <a:ext cx="21026341" cy="12831921"/>
            <a:chOff x="0" y="0"/>
            <a:chExt cx="5537802" cy="3379601"/>
          </a:xfrm>
        </p:grpSpPr>
        <p:sp>
          <p:nvSpPr>
            <p:cNvPr name="Freeform 3" id="3"/>
            <p:cNvSpPr/>
            <p:nvPr/>
          </p:nvSpPr>
          <p:spPr>
            <a:xfrm flipH="false" flipV="false" rot="0">
              <a:off x="0" y="0"/>
              <a:ext cx="5537802" cy="3379601"/>
            </a:xfrm>
            <a:custGeom>
              <a:avLst/>
              <a:gdLst/>
              <a:ahLst/>
              <a:cxnLst/>
              <a:rect r="r" b="b" t="t" l="l"/>
              <a:pathLst>
                <a:path h="3379601" w="5537802">
                  <a:moveTo>
                    <a:pt x="0" y="0"/>
                  </a:moveTo>
                  <a:lnTo>
                    <a:pt x="5537802" y="0"/>
                  </a:lnTo>
                  <a:lnTo>
                    <a:pt x="5537802" y="3379601"/>
                  </a:lnTo>
                  <a:lnTo>
                    <a:pt x="0" y="3379601"/>
                  </a:lnTo>
                  <a:close/>
                </a:path>
              </a:pathLst>
            </a:custGeom>
            <a:solidFill>
              <a:srgbClr val="EAAB90"/>
            </a:solidFill>
          </p:spPr>
        </p:sp>
        <p:sp>
          <p:nvSpPr>
            <p:cNvPr name="TextBox 4" id="4"/>
            <p:cNvSpPr txBox="true"/>
            <p:nvPr/>
          </p:nvSpPr>
          <p:spPr>
            <a:xfrm>
              <a:off x="0" y="-19050"/>
              <a:ext cx="5537802" cy="3398651"/>
            </a:xfrm>
            <a:prstGeom prst="rect">
              <a:avLst/>
            </a:prstGeom>
          </p:spPr>
          <p:txBody>
            <a:bodyPr anchor="ctr" rtlCol="false" tIns="50800" lIns="50800" bIns="50800" rIns="50800"/>
            <a:lstStyle/>
            <a:p>
              <a:pPr algn="ctr">
                <a:lnSpc>
                  <a:spcPts val="2859"/>
                </a:lnSpc>
              </a:pPr>
            </a:p>
          </p:txBody>
        </p:sp>
      </p:grpSp>
      <p:grpSp>
        <p:nvGrpSpPr>
          <p:cNvPr name="Group 5" id="5"/>
          <p:cNvGrpSpPr/>
          <p:nvPr/>
        </p:nvGrpSpPr>
        <p:grpSpPr>
          <a:xfrm rot="773821">
            <a:off x="3741572" y="-4834013"/>
            <a:ext cx="313833" cy="8482349"/>
            <a:chOff x="0" y="0"/>
            <a:chExt cx="82656" cy="2234034"/>
          </a:xfrm>
        </p:grpSpPr>
        <p:sp>
          <p:nvSpPr>
            <p:cNvPr name="Freeform 6" id="6"/>
            <p:cNvSpPr/>
            <p:nvPr/>
          </p:nvSpPr>
          <p:spPr>
            <a:xfrm flipH="false" flipV="false" rot="0">
              <a:off x="0" y="0"/>
              <a:ext cx="82656" cy="2234034"/>
            </a:xfrm>
            <a:custGeom>
              <a:avLst/>
              <a:gdLst/>
              <a:ahLst/>
              <a:cxnLst/>
              <a:rect r="r" b="b" t="t" l="l"/>
              <a:pathLst>
                <a:path h="2234034" w="82656">
                  <a:moveTo>
                    <a:pt x="0" y="0"/>
                  </a:moveTo>
                  <a:lnTo>
                    <a:pt x="82656" y="0"/>
                  </a:lnTo>
                  <a:lnTo>
                    <a:pt x="82656" y="2234034"/>
                  </a:lnTo>
                  <a:lnTo>
                    <a:pt x="0" y="2234034"/>
                  </a:lnTo>
                  <a:close/>
                </a:path>
              </a:pathLst>
            </a:custGeom>
            <a:solidFill>
              <a:srgbClr val="2C4862"/>
            </a:solidFill>
          </p:spPr>
        </p:sp>
        <p:sp>
          <p:nvSpPr>
            <p:cNvPr name="TextBox 7" id="7"/>
            <p:cNvSpPr txBox="true"/>
            <p:nvPr/>
          </p:nvSpPr>
          <p:spPr>
            <a:xfrm>
              <a:off x="0" y="-19050"/>
              <a:ext cx="82656" cy="2253084"/>
            </a:xfrm>
            <a:prstGeom prst="rect">
              <a:avLst/>
            </a:prstGeom>
          </p:spPr>
          <p:txBody>
            <a:bodyPr anchor="ctr" rtlCol="false" tIns="50800" lIns="50800" bIns="50800" rIns="50800"/>
            <a:lstStyle/>
            <a:p>
              <a:pPr algn="ctr">
                <a:lnSpc>
                  <a:spcPts val="2859"/>
                </a:lnSpc>
              </a:pPr>
            </a:p>
          </p:txBody>
        </p:sp>
      </p:grpSp>
      <p:grpSp>
        <p:nvGrpSpPr>
          <p:cNvPr name="Group 8" id="8"/>
          <p:cNvGrpSpPr>
            <a:grpSpLocks noChangeAspect="true"/>
          </p:cNvGrpSpPr>
          <p:nvPr/>
        </p:nvGrpSpPr>
        <p:grpSpPr>
          <a:xfrm rot="0">
            <a:off x="3597113" y="6536839"/>
            <a:ext cx="2801925" cy="2801925"/>
            <a:chOff x="0" y="0"/>
            <a:chExt cx="6350000" cy="6350000"/>
          </a:xfrm>
        </p:grpSpPr>
        <p:sp>
          <p:nvSpPr>
            <p:cNvPr name="Freeform 9" id="9"/>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2"/>
              <a:stretch>
                <a:fillRect l="0" t="0" r="0" b="0"/>
              </a:stretch>
            </a:blipFill>
          </p:spPr>
        </p:sp>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F2F2F2"/>
            </a:solidFill>
          </p:spPr>
        </p:sp>
      </p:grpSp>
      <p:sp>
        <p:nvSpPr>
          <p:cNvPr name="Freeform 11" id="11"/>
          <p:cNvSpPr/>
          <p:nvPr/>
        </p:nvSpPr>
        <p:spPr>
          <a:xfrm flipH="false" flipV="false" rot="0">
            <a:off x="8190839" y="7552905"/>
            <a:ext cx="668547" cy="668547"/>
          </a:xfrm>
          <a:custGeom>
            <a:avLst/>
            <a:gdLst/>
            <a:ahLst/>
            <a:cxnLst/>
            <a:rect r="r" b="b" t="t" l="l"/>
            <a:pathLst>
              <a:path h="668547" w="668547">
                <a:moveTo>
                  <a:pt x="0" y="0"/>
                </a:moveTo>
                <a:lnTo>
                  <a:pt x="668548" y="0"/>
                </a:lnTo>
                <a:lnTo>
                  <a:pt x="668548" y="668547"/>
                </a:lnTo>
                <a:lnTo>
                  <a:pt x="0" y="66854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8184958" y="8733296"/>
            <a:ext cx="680310" cy="680615"/>
          </a:xfrm>
          <a:custGeom>
            <a:avLst/>
            <a:gdLst/>
            <a:ahLst/>
            <a:cxnLst/>
            <a:rect r="r" b="b" t="t" l="l"/>
            <a:pathLst>
              <a:path h="680615" w="680310">
                <a:moveTo>
                  <a:pt x="0" y="0"/>
                </a:moveTo>
                <a:lnTo>
                  <a:pt x="680310" y="0"/>
                </a:lnTo>
                <a:lnTo>
                  <a:pt x="680310" y="680615"/>
                </a:lnTo>
                <a:lnTo>
                  <a:pt x="0" y="68061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8166005" y="6341798"/>
            <a:ext cx="699263" cy="699263"/>
          </a:xfrm>
          <a:custGeom>
            <a:avLst/>
            <a:gdLst/>
            <a:ahLst/>
            <a:cxnLst/>
            <a:rect r="r" b="b" t="t" l="l"/>
            <a:pathLst>
              <a:path h="699263" w="699263">
                <a:moveTo>
                  <a:pt x="0" y="0"/>
                </a:moveTo>
                <a:lnTo>
                  <a:pt x="699263" y="0"/>
                </a:lnTo>
                <a:lnTo>
                  <a:pt x="699263" y="699263"/>
                </a:lnTo>
                <a:lnTo>
                  <a:pt x="0" y="69926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4761590" y="1015182"/>
            <a:ext cx="11489009" cy="4478623"/>
          </a:xfrm>
          <a:prstGeom prst="rect">
            <a:avLst/>
          </a:prstGeom>
        </p:spPr>
        <p:txBody>
          <a:bodyPr anchor="t" rtlCol="false" tIns="0" lIns="0" bIns="0" rIns="0">
            <a:spAutoFit/>
          </a:bodyPr>
          <a:lstStyle/>
          <a:p>
            <a:pPr algn="ctr" marL="0" indent="0" lvl="0">
              <a:lnSpc>
                <a:spcPts val="16067"/>
              </a:lnSpc>
            </a:pPr>
            <a:r>
              <a:rPr lang="en-US" sz="17276" spc="1865">
                <a:solidFill>
                  <a:srgbClr val="89572F"/>
                </a:solidFill>
                <a:latin typeface="Codec Pro ExtraBold"/>
                <a:ea typeface="Codec Pro ExtraBold"/>
                <a:cs typeface="Codec Pro ExtraBold"/>
                <a:sym typeface="Codec Pro ExtraBold"/>
              </a:rPr>
              <a:t>THANK YOU</a:t>
            </a:r>
          </a:p>
        </p:txBody>
      </p:sp>
      <p:sp>
        <p:nvSpPr>
          <p:cNvPr name="TextBox 15" id="15"/>
          <p:cNvSpPr txBox="true"/>
          <p:nvPr/>
        </p:nvSpPr>
        <p:spPr>
          <a:xfrm rot="0">
            <a:off x="9144000" y="8846458"/>
            <a:ext cx="7162898" cy="416192"/>
          </a:xfrm>
          <a:prstGeom prst="rect">
            <a:avLst/>
          </a:prstGeom>
        </p:spPr>
        <p:txBody>
          <a:bodyPr anchor="t" rtlCol="false" tIns="0" lIns="0" bIns="0" rIns="0">
            <a:spAutoFit/>
          </a:bodyPr>
          <a:lstStyle/>
          <a:p>
            <a:pPr algn="l">
              <a:lnSpc>
                <a:spcPts val="3556"/>
              </a:lnSpc>
            </a:pPr>
            <a:r>
              <a:rPr lang="en-US" sz="2540" b="true">
                <a:solidFill>
                  <a:srgbClr val="FF3131"/>
                </a:solidFill>
                <a:latin typeface="Open Sauce Bold"/>
                <a:ea typeface="Open Sauce Bold"/>
                <a:cs typeface="Open Sauce Bold"/>
                <a:sym typeface="Open Sauce Bold"/>
              </a:rPr>
              <a:t>www.blockchainx.tech</a:t>
            </a:r>
          </a:p>
        </p:txBody>
      </p:sp>
      <p:sp>
        <p:nvSpPr>
          <p:cNvPr name="TextBox 16" id="16"/>
          <p:cNvSpPr txBox="true"/>
          <p:nvPr/>
        </p:nvSpPr>
        <p:spPr>
          <a:xfrm rot="0">
            <a:off x="9144000" y="7657142"/>
            <a:ext cx="6914445" cy="412449"/>
          </a:xfrm>
          <a:prstGeom prst="rect">
            <a:avLst/>
          </a:prstGeom>
        </p:spPr>
        <p:txBody>
          <a:bodyPr anchor="t" rtlCol="false" tIns="0" lIns="0" bIns="0" rIns="0">
            <a:spAutoFit/>
          </a:bodyPr>
          <a:lstStyle/>
          <a:p>
            <a:pPr algn="l">
              <a:lnSpc>
                <a:spcPts val="3433"/>
              </a:lnSpc>
            </a:pPr>
            <a:r>
              <a:rPr lang="en-US" sz="2452" b="true">
                <a:solidFill>
                  <a:srgbClr val="FF3131"/>
                </a:solidFill>
                <a:latin typeface="Open Sauce Bold"/>
                <a:ea typeface="Open Sauce Bold"/>
                <a:cs typeface="Open Sauce Bold"/>
                <a:sym typeface="Open Sauce Bold"/>
              </a:rPr>
              <a:t>contact@blockchainx.tech</a:t>
            </a:r>
          </a:p>
        </p:txBody>
      </p:sp>
      <p:sp>
        <p:nvSpPr>
          <p:cNvPr name="TextBox 17" id="17"/>
          <p:cNvSpPr txBox="true"/>
          <p:nvPr/>
        </p:nvSpPr>
        <p:spPr>
          <a:xfrm rot="0">
            <a:off x="9144000" y="6388088"/>
            <a:ext cx="3629427" cy="540007"/>
          </a:xfrm>
          <a:prstGeom prst="rect">
            <a:avLst/>
          </a:prstGeom>
        </p:spPr>
        <p:txBody>
          <a:bodyPr anchor="t" rtlCol="false" tIns="0" lIns="0" bIns="0" rIns="0">
            <a:spAutoFit/>
          </a:bodyPr>
          <a:lstStyle/>
          <a:p>
            <a:pPr algn="l">
              <a:lnSpc>
                <a:spcPts val="4452"/>
              </a:lnSpc>
            </a:pPr>
            <a:r>
              <a:rPr lang="en-US" sz="3180" b="true">
                <a:solidFill>
                  <a:srgbClr val="FF3131"/>
                </a:solidFill>
                <a:latin typeface="Open Sauce Bold"/>
                <a:ea typeface="Open Sauce Bold"/>
                <a:cs typeface="Open Sauce Bold"/>
                <a:sym typeface="Open Sauce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DAGp1AcsMLo</dc:identifier>
  <dcterms:modified xsi:type="dcterms:W3CDTF">2011-08-01T06:04:30Z</dcterms:modified>
  <cp:revision>1</cp:revision>
  <dc:title>Hiring Solidity Developers: Aligning Tech Talent with Vision</dc:title>
</cp:coreProperties>
</file>