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League Spartan" charset="1" panose="00000800000000000000"/>
      <p:regular r:id="rId19"/>
    </p:embeddedFont>
    <p:embeddedFont>
      <p:font typeface="Glacial Indifference" charset="1" panose="00000000000000000000"/>
      <p:regular r:id="rId20"/>
    </p:embeddedFont>
    <p:embeddedFont>
      <p:font typeface="Open Sans Bold" charset="1" panose="020B0806030504020204"/>
      <p:regular r:id="rId21"/>
    </p:embeddedFont>
    <p:embeddedFont>
      <p:font typeface="Glacial Indifference Bold" charset="1" panose="00000800000000000000"/>
      <p:regular r:id="rId22"/>
    </p:embeddedFont>
    <p:embeddedFont>
      <p:font typeface="Montserrat Ultra-Bold" charset="1" panose="000009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jamesriverarchery.com/blogs/news/reasons-to-buy-the-best-sitka-gear-in-2024" TargetMode="External" Type="http://schemas.openxmlformats.org/officeDocument/2006/relationships/hyperlink"/><Relationship Id="rId4" Target="../media/image2.png" Type="http://schemas.openxmlformats.org/officeDocument/2006/relationships/image"/><Relationship Id="rId5" Target="https://jamesriverarchery.com" TargetMode="External" Type="http://schemas.openxmlformats.org/officeDocument/2006/relationships/hyperlink"/><Relationship Id="rId6" Target="https://jamesriverarchery.com" TargetMode="External" Type="http://schemas.openxmlformats.org/officeDocument/2006/relationships/hyperlink"/><Relationship Id="rId7" Target="https://jamesriverarchery.com/blogs/news/reasons-to-buy-the-best-sitka-gear-in-2024"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3.png" Type="http://schemas.openxmlformats.org/officeDocument/2006/relationships/image"/><Relationship Id="rId5" Target="https://jamesriverarchery.com/collections/sitka-gear"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5.png" Type="http://schemas.openxmlformats.org/officeDocument/2006/relationships/image"/><Relationship Id="rId5" Target="https://jamesriverarchery.com"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https://jamesriverarchery.com/collections/sitka-gear/products/stratus-vest" TargetMode="External" Type="http://schemas.openxmlformats.org/officeDocument/2006/relationships/hyperlink"/><Relationship Id="rId4" Target="https://jamesriverarchery.com/collections/apparel?filter.p.vendor=Sitka+Gear&amp;filter.v.price.gte=&amp;filter.v.price.lte="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7.png" Type="http://schemas.openxmlformats.org/officeDocument/2006/relationships/image"/><Relationship Id="rId5" Target="https://jamesriverarchery.com/collections/sitka-gear/products/equinox-turkey-vest"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8.png" Type="http://schemas.openxmlformats.org/officeDocument/2006/relationships/image"/><Relationship Id="rId5" Target="https://jamesriverarchery.com/collections/clearance-outlet?filter.p.vendor=Sitka+Gear&amp;filter.v.price.gte=&amp;filter.v.price.lte=" TargetMode="External" Type="http://schemas.openxmlformats.org/officeDocument/2006/relationships/hyperlink"/><Relationship Id="rId6" Target="https://jamesriverarchery.com/collections/sitka-gear-sale-room/products/merino-core-lightweight-bottom" TargetMode="External" Type="http://schemas.openxmlformats.org/officeDocument/2006/relationships/hyperlink"/><Relationship Id="rId7" Target="https://jamesriverarchery.com"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9.png" Type="http://schemas.openxmlformats.org/officeDocument/2006/relationships/image"/><Relationship Id="rId5" Target="https://jamesriverarchery.com/blogs/news/prime-hunting-locations-in-the-united-states-discover-the-best-grounds-for-your-adventure"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10.png" Type="http://schemas.openxmlformats.org/officeDocument/2006/relationships/image"/><Relationship Id="rId5" Target="https://jamesriverarchery.com/collections/sitka-gear/products/sitka-face-mask"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11.png" Type="http://schemas.openxmlformats.org/officeDocument/2006/relationships/image"/><Relationship Id="rId5" Target="https://jamesriverarchery.com/collections/sitka-gear/products/delta-creek-gtx-glove"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12.png" Type="http://schemas.openxmlformats.org/officeDocument/2006/relationships/image"/><Relationship Id="rId5" Target="https://jamesriverarchery.com/collections/sitka-gear/products/incinerator-aerolite-bib"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13.png" Type="http://schemas.openxmlformats.org/officeDocument/2006/relationships/image"/><Relationship Id="rId5" Target="https://jamesriverarchery.com/collections/sitka-gear/products/fanatic-pack"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https://www.instagram.com/james_river_archery/" TargetMode="External" Type="http://schemas.openxmlformats.org/officeDocument/2006/relationships/hyperlink"/><Relationship Id="rId13" Target="../media/image19.png" Type="http://schemas.openxmlformats.org/officeDocument/2006/relationships/image"/><Relationship Id="rId14" Target="../media/image20.svg" Type="http://schemas.openxmlformats.org/officeDocument/2006/relationships/image"/><Relationship Id="rId15" Target="https://www.facebook.com/JamesRiverArchery/" TargetMode="External" Type="http://schemas.openxmlformats.org/officeDocument/2006/relationships/hyperlink"/><Relationship Id="rId16" Target="../media/image21.png" Type="http://schemas.openxmlformats.org/officeDocument/2006/relationships/image"/><Relationship Id="rId17" Target="../media/image22.svg" Type="http://schemas.openxmlformats.org/officeDocument/2006/relationships/image"/><Relationship Id="rId18" Target="https://www.youtube.com/channel/UCZ9E4afIxvhHSaNSieEmobw" TargetMode="External" Type="http://schemas.openxmlformats.org/officeDocument/2006/relationships/hyperlink"/><Relationship Id="rId19" Target="https://jamesriverarchery.com" TargetMode="External" Type="http://schemas.openxmlformats.org/officeDocument/2006/relationships/hyperlink"/><Relationship Id="rId2" Target="https://jamesriverarchery.com" TargetMode="External" Type="http://schemas.openxmlformats.org/officeDocument/2006/relationships/hyperlink"/><Relationship Id="rId3" Target="../media/image14.png" Type="http://schemas.openxmlformats.org/officeDocument/2006/relationships/image"/><Relationship Id="rId4" Target="https://jamesriverarchery.com" TargetMode="External" Type="http://schemas.openxmlformats.org/officeDocument/2006/relationships/hyperlink"/><Relationship Id="rId5" Target="../media/image15.jpeg" Type="http://schemas.openxmlformats.org/officeDocument/2006/relationships/image"/><Relationship Id="rId6" Target="https://jamesriverarchery.com" TargetMode="External" Type="http://schemas.openxmlformats.org/officeDocument/2006/relationships/hyperlink"/><Relationship Id="rId7" Target="../media/image16.png" Type="http://schemas.openxmlformats.org/officeDocument/2006/relationships/image"/><Relationship Id="rId8" Target="../media/image2.png" Type="http://schemas.openxmlformats.org/officeDocument/2006/relationships/image"/><Relationship Id="rId9" Target="https://jamesriverarchery.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TextBox 3" id="3"/>
          <p:cNvSpPr txBox="true"/>
          <p:nvPr/>
        </p:nvSpPr>
        <p:spPr>
          <a:xfrm rot="0">
            <a:off x="992831" y="2774327"/>
            <a:ext cx="7694856" cy="1442061"/>
          </a:xfrm>
          <a:prstGeom prst="rect">
            <a:avLst/>
          </a:prstGeom>
        </p:spPr>
        <p:txBody>
          <a:bodyPr anchor="t" rtlCol="false" tIns="0" lIns="0" bIns="0" rIns="0">
            <a:spAutoFit/>
          </a:bodyPr>
          <a:lstStyle/>
          <a:p>
            <a:pPr algn="ctr">
              <a:lnSpc>
                <a:spcPts val="11779"/>
              </a:lnSpc>
            </a:pPr>
            <a:r>
              <a:rPr lang="en-US" b="true" sz="8413" spc="235">
                <a:solidFill>
                  <a:srgbClr val="FFFFFF"/>
                </a:solidFill>
                <a:latin typeface="League Spartan"/>
                <a:ea typeface="League Spartan"/>
                <a:cs typeface="League Spartan"/>
                <a:sym typeface="League Spartan"/>
                <a:hlinkClick r:id="rId3" tooltip="https://jamesriverarchery.com/blogs/news/reasons-to-buy-the-best-sitka-gear-in-2024"/>
              </a:rPr>
              <a:t>SITKA GEAR</a:t>
            </a:r>
          </a:p>
        </p:txBody>
      </p:sp>
      <p:sp>
        <p:nvSpPr>
          <p:cNvPr name="Freeform 4" id="4">
            <a:hlinkClick r:id="rId5" tooltip="https://jamesriverarchery.com"/>
          </p:cNvPr>
          <p:cNvSpPr/>
          <p:nvPr/>
        </p:nvSpPr>
        <p:spPr>
          <a:xfrm flipH="false" flipV="false" rot="0">
            <a:off x="7241424" y="389435"/>
            <a:ext cx="3805151" cy="1278531"/>
          </a:xfrm>
          <a:custGeom>
            <a:avLst/>
            <a:gdLst/>
            <a:ahLst/>
            <a:cxnLst/>
            <a:rect r="r" b="b" t="t" l="l"/>
            <a:pathLst>
              <a:path h="1278531" w="3805151">
                <a:moveTo>
                  <a:pt x="0" y="0"/>
                </a:moveTo>
                <a:lnTo>
                  <a:pt x="3805152" y="0"/>
                </a:lnTo>
                <a:lnTo>
                  <a:pt x="3805152" y="1278530"/>
                </a:lnTo>
                <a:lnTo>
                  <a:pt x="0" y="1278530"/>
                </a:lnTo>
                <a:lnTo>
                  <a:pt x="0" y="0"/>
                </a:lnTo>
                <a:close/>
              </a:path>
            </a:pathLst>
          </a:custGeom>
          <a:blipFill>
            <a:blip r:embed="rId4"/>
            <a:stretch>
              <a:fillRect l="0" t="0" r="0" b="0"/>
            </a:stretch>
          </a:blipFill>
        </p:spPr>
      </p:sp>
      <p:grpSp>
        <p:nvGrpSpPr>
          <p:cNvPr name="Group 5" id="5"/>
          <p:cNvGrpSpPr/>
          <p:nvPr/>
        </p:nvGrpSpPr>
        <p:grpSpPr>
          <a:xfrm rot="0">
            <a:off x="17774897" y="2446912"/>
            <a:ext cx="1023712" cy="5657850"/>
            <a:chOff x="0" y="0"/>
            <a:chExt cx="346293" cy="1913890"/>
          </a:xfrm>
        </p:grpSpPr>
        <p:sp>
          <p:nvSpPr>
            <p:cNvPr name="Freeform 6" id="6"/>
            <p:cNvSpPr/>
            <p:nvPr/>
          </p:nvSpPr>
          <p:spPr>
            <a:xfrm flipH="false" flipV="false" rot="0">
              <a:off x="0" y="0"/>
              <a:ext cx="346293" cy="1913890"/>
            </a:xfrm>
            <a:custGeom>
              <a:avLst/>
              <a:gdLst/>
              <a:ahLst/>
              <a:cxnLst/>
              <a:rect r="r" b="b" t="t" l="l"/>
              <a:pathLst>
                <a:path h="1913890" w="346293">
                  <a:moveTo>
                    <a:pt x="0" y="0"/>
                  </a:moveTo>
                  <a:lnTo>
                    <a:pt x="346293" y="0"/>
                  </a:lnTo>
                  <a:lnTo>
                    <a:pt x="346293" y="1913890"/>
                  </a:lnTo>
                  <a:lnTo>
                    <a:pt x="0" y="1913890"/>
                  </a:lnTo>
                  <a:close/>
                </a:path>
              </a:pathLst>
            </a:custGeom>
            <a:solidFill>
              <a:srgbClr val="FFFFFF">
                <a:alpha val="80000"/>
              </a:srgbClr>
            </a:solidFill>
          </p:spPr>
        </p:sp>
      </p:grpSp>
      <p:grpSp>
        <p:nvGrpSpPr>
          <p:cNvPr name="Group 7" id="7"/>
          <p:cNvGrpSpPr/>
          <p:nvPr/>
        </p:nvGrpSpPr>
        <p:grpSpPr>
          <a:xfrm rot="-10800000">
            <a:off x="-510609" y="2446912"/>
            <a:ext cx="1023712" cy="5657850"/>
            <a:chOff x="0" y="0"/>
            <a:chExt cx="346293" cy="1913890"/>
          </a:xfrm>
        </p:grpSpPr>
        <p:sp>
          <p:nvSpPr>
            <p:cNvPr name="Freeform 8" id="8"/>
            <p:cNvSpPr/>
            <p:nvPr/>
          </p:nvSpPr>
          <p:spPr>
            <a:xfrm flipH="false" flipV="false" rot="0">
              <a:off x="0" y="0"/>
              <a:ext cx="346293" cy="1913890"/>
            </a:xfrm>
            <a:custGeom>
              <a:avLst/>
              <a:gdLst/>
              <a:ahLst/>
              <a:cxnLst/>
              <a:rect r="r" b="b" t="t" l="l"/>
              <a:pathLst>
                <a:path h="1913890" w="346293">
                  <a:moveTo>
                    <a:pt x="0" y="0"/>
                  </a:moveTo>
                  <a:lnTo>
                    <a:pt x="346293" y="0"/>
                  </a:lnTo>
                  <a:lnTo>
                    <a:pt x="346293" y="1913890"/>
                  </a:lnTo>
                  <a:lnTo>
                    <a:pt x="0" y="1913890"/>
                  </a:lnTo>
                  <a:close/>
                </a:path>
              </a:pathLst>
            </a:custGeom>
            <a:solidFill>
              <a:srgbClr val="FFFFFF">
                <a:alpha val="80000"/>
              </a:srgbClr>
            </a:solidFill>
          </p:spPr>
        </p:sp>
      </p:grpSp>
      <p:sp>
        <p:nvSpPr>
          <p:cNvPr name="TextBox 9" id="9"/>
          <p:cNvSpPr txBox="true"/>
          <p:nvPr/>
        </p:nvSpPr>
        <p:spPr>
          <a:xfrm rot="0">
            <a:off x="-2016722" y="8038087"/>
            <a:ext cx="12493598" cy="547370"/>
          </a:xfrm>
          <a:prstGeom prst="rect">
            <a:avLst/>
          </a:prstGeom>
        </p:spPr>
        <p:txBody>
          <a:bodyPr anchor="t" rtlCol="false" tIns="0" lIns="0" bIns="0" rIns="0">
            <a:spAutoFit/>
          </a:bodyPr>
          <a:lstStyle/>
          <a:p>
            <a:pPr algn="ctr">
              <a:lnSpc>
                <a:spcPts val="4479"/>
              </a:lnSpc>
            </a:pPr>
            <a:r>
              <a:rPr lang="en-US" sz="3199">
                <a:solidFill>
                  <a:srgbClr val="FFFFFF"/>
                </a:solidFill>
                <a:latin typeface="Glacial Indifference"/>
                <a:ea typeface="Glacial Indifference"/>
                <a:cs typeface="Glacial Indifference"/>
                <a:sym typeface="Glacial Indifference"/>
                <a:hlinkClick r:id="rId6" tooltip="https://jamesriverarchery.com"/>
              </a:rPr>
              <a:t>www.jamesriverarchery.com</a:t>
            </a:r>
          </a:p>
        </p:txBody>
      </p:sp>
      <p:sp>
        <p:nvSpPr>
          <p:cNvPr name="TextBox 10" id="10"/>
          <p:cNvSpPr txBox="true"/>
          <p:nvPr/>
        </p:nvSpPr>
        <p:spPr>
          <a:xfrm rot="0">
            <a:off x="743727" y="4745980"/>
            <a:ext cx="7825667" cy="1899074"/>
          </a:xfrm>
          <a:prstGeom prst="rect">
            <a:avLst/>
          </a:prstGeom>
        </p:spPr>
        <p:txBody>
          <a:bodyPr anchor="t" rtlCol="false" tIns="0" lIns="0" bIns="0" rIns="0">
            <a:spAutoFit/>
          </a:bodyPr>
          <a:lstStyle/>
          <a:p>
            <a:pPr algn="ctr">
              <a:lnSpc>
                <a:spcPts val="7676"/>
              </a:lnSpc>
              <a:spcBef>
                <a:spcPct val="0"/>
              </a:spcBef>
            </a:pPr>
            <a:r>
              <a:rPr lang="en-US" b="true" sz="5483">
                <a:solidFill>
                  <a:srgbClr val="D9D9D9"/>
                </a:solidFill>
                <a:latin typeface="Open Sans Bold"/>
                <a:ea typeface="Open Sans Bold"/>
                <a:cs typeface="Open Sans Bold"/>
                <a:sym typeface="Open Sans Bold"/>
                <a:hlinkClick r:id="rId7" tooltip="https://jamesriverarchery.com/blogs/news/reasons-to-buy-the-best-sitka-gear-in-2024"/>
              </a:rPr>
              <a:t>Sitka hunting apparel is now on sale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tooltip="https://jamesriverarchery.com"/>
          </p:cNvPr>
          <p:cNvSpPr/>
          <p:nvPr/>
        </p:nvSpPr>
        <p:spPr>
          <a:xfrm flipH="false" flipV="false" rot="0">
            <a:off x="409084" y="599456"/>
            <a:ext cx="3389776" cy="1164651"/>
          </a:xfrm>
          <a:custGeom>
            <a:avLst/>
            <a:gdLst/>
            <a:ahLst/>
            <a:cxnLst/>
            <a:rect r="r" b="b" t="t" l="l"/>
            <a:pathLst>
              <a:path h="1164651" w="3389776">
                <a:moveTo>
                  <a:pt x="0" y="0"/>
                </a:moveTo>
                <a:lnTo>
                  <a:pt x="3389776" y="0"/>
                </a:lnTo>
                <a:lnTo>
                  <a:pt x="3389776" y="1164651"/>
                </a:lnTo>
                <a:lnTo>
                  <a:pt x="0" y="1164651"/>
                </a:lnTo>
                <a:lnTo>
                  <a:pt x="0" y="0"/>
                </a:lnTo>
                <a:close/>
              </a:path>
            </a:pathLst>
          </a:custGeom>
          <a:blipFill>
            <a:blip r:embed="rId2"/>
            <a:stretch>
              <a:fillRect l="-1127" t="0" r="-1127" b="0"/>
            </a:stretch>
          </a:blipFill>
        </p:spPr>
      </p:sp>
      <p:sp>
        <p:nvSpPr>
          <p:cNvPr name="Freeform 3" id="3"/>
          <p:cNvSpPr/>
          <p:nvPr/>
        </p:nvSpPr>
        <p:spPr>
          <a:xfrm flipH="false" flipV="false" rot="0">
            <a:off x="9262996" y="872102"/>
            <a:ext cx="9025004" cy="9025004"/>
          </a:xfrm>
          <a:custGeom>
            <a:avLst/>
            <a:gdLst/>
            <a:ahLst/>
            <a:cxnLst/>
            <a:rect r="r" b="b" t="t" l="l"/>
            <a:pathLst>
              <a:path h="9025004" w="9025004">
                <a:moveTo>
                  <a:pt x="0" y="0"/>
                </a:moveTo>
                <a:lnTo>
                  <a:pt x="9025004" y="0"/>
                </a:lnTo>
                <a:lnTo>
                  <a:pt x="9025004" y="9025004"/>
                </a:lnTo>
                <a:lnTo>
                  <a:pt x="0" y="9025004"/>
                </a:lnTo>
                <a:lnTo>
                  <a:pt x="0" y="0"/>
                </a:lnTo>
                <a:close/>
              </a:path>
            </a:pathLst>
          </a:custGeom>
          <a:blipFill>
            <a:blip r:embed="rId4"/>
            <a:stretch>
              <a:fillRect l="0" t="0" r="0" b="0"/>
            </a:stretch>
          </a:blipFill>
        </p:spPr>
      </p:sp>
      <p:sp>
        <p:nvSpPr>
          <p:cNvPr name="TextBox 4" id="4"/>
          <p:cNvSpPr txBox="true"/>
          <p:nvPr/>
        </p:nvSpPr>
        <p:spPr>
          <a:xfrm rot="0">
            <a:off x="409084" y="2830277"/>
            <a:ext cx="9439646" cy="4790900"/>
          </a:xfrm>
          <a:prstGeom prst="rect">
            <a:avLst/>
          </a:prstGeom>
        </p:spPr>
        <p:txBody>
          <a:bodyPr anchor="t" rtlCol="false" tIns="0" lIns="0" bIns="0" rIns="0">
            <a:spAutoFit/>
          </a:bodyPr>
          <a:lstStyle/>
          <a:p>
            <a:pPr algn="l">
              <a:lnSpc>
                <a:spcPts val="4209"/>
              </a:lnSpc>
            </a:pPr>
            <a:r>
              <a:rPr lang="en-US" sz="3006">
                <a:solidFill>
                  <a:srgbClr val="000000"/>
                </a:solidFill>
                <a:latin typeface="Glacial Indifference"/>
                <a:ea typeface="Glacial Indifference"/>
                <a:cs typeface="Glacial Indifference"/>
                <a:sym typeface="Glacial Indifference"/>
              </a:rPr>
              <a:t>SITKA has maintained its position as a premier provider of outdoor gear, recognized for its excellence, innovation, and top-notch performance. As we enter 2024, the incentives to invest in superior </a:t>
            </a:r>
            <a:r>
              <a:rPr lang="en-US" b="true" sz="3006">
                <a:solidFill>
                  <a:srgbClr val="000000"/>
                </a:solidFill>
                <a:latin typeface="Glacial Indifference Bold"/>
                <a:ea typeface="Glacial Indifference Bold"/>
                <a:cs typeface="Glacial Indifference Bold"/>
                <a:sym typeface="Glacial Indifference Bold"/>
                <a:hlinkClick r:id="rId5" tooltip="https://jamesriverarchery.com/collections/sitka-gear"/>
              </a:rPr>
              <a:t>Sitka hunting gear</a:t>
            </a:r>
            <a:r>
              <a:rPr lang="en-US" sz="3006">
                <a:solidFill>
                  <a:srgbClr val="000000"/>
                </a:solidFill>
                <a:latin typeface="Glacial Indifference"/>
                <a:ea typeface="Glacial Indifference"/>
                <a:cs typeface="Glacial Indifference"/>
                <a:sym typeface="Glacial Indifference"/>
              </a:rPr>
              <a:t> are stronger than before. Renowned for its dedication to producing high-quality hunting and outdoor apparel, SITKA consistently pushes technological and design boundaries, providing enthusiasts with unmatched comfort, durability, and functionality.</a:t>
            </a:r>
          </a:p>
        </p:txBody>
      </p:sp>
      <p:sp>
        <p:nvSpPr>
          <p:cNvPr name="TextBox 5" id="5"/>
          <p:cNvSpPr txBox="true"/>
          <p:nvPr/>
        </p:nvSpPr>
        <p:spPr>
          <a:xfrm rot="0">
            <a:off x="409084" y="8901661"/>
            <a:ext cx="12218051"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5312798" y="3935009"/>
            <a:ext cx="13557250" cy="37939"/>
          </a:xfrm>
          <a:prstGeom prst="rect">
            <a:avLst/>
          </a:prstGeom>
          <a:solidFill>
            <a:srgbClr val="000000"/>
          </a:solidFill>
        </p:spPr>
      </p:sp>
      <p:sp>
        <p:nvSpPr>
          <p:cNvPr name="Freeform 3" id="3">
            <a:hlinkClick r:id="rId3" tooltip="https://jamesriverarchery.com"/>
          </p:cNvPr>
          <p:cNvSpPr/>
          <p:nvPr/>
        </p:nvSpPr>
        <p:spPr>
          <a:xfrm flipH="false" flipV="false" rot="0">
            <a:off x="5312798" y="359413"/>
            <a:ext cx="3080416" cy="1035020"/>
          </a:xfrm>
          <a:custGeom>
            <a:avLst/>
            <a:gdLst/>
            <a:ahLst/>
            <a:cxnLst/>
            <a:rect r="r" b="b" t="t" l="l"/>
            <a:pathLst>
              <a:path h="1035020" w="3080416">
                <a:moveTo>
                  <a:pt x="0" y="0"/>
                </a:moveTo>
                <a:lnTo>
                  <a:pt x="3080416" y="0"/>
                </a:lnTo>
                <a:lnTo>
                  <a:pt x="3080416" y="1035020"/>
                </a:lnTo>
                <a:lnTo>
                  <a:pt x="0" y="1035020"/>
                </a:lnTo>
                <a:lnTo>
                  <a:pt x="0" y="0"/>
                </a:lnTo>
                <a:close/>
              </a:path>
            </a:pathLst>
          </a:custGeom>
          <a:blipFill>
            <a:blip r:embed="rId2"/>
            <a:stretch>
              <a:fillRect l="0" t="0" r="0" b="0"/>
            </a:stretch>
          </a:blipFill>
        </p:spPr>
      </p:sp>
      <p:sp>
        <p:nvSpPr>
          <p:cNvPr name="AutoShape 4" id="4"/>
          <p:cNvSpPr/>
          <p:nvPr/>
        </p:nvSpPr>
        <p:spPr>
          <a:xfrm rot="0">
            <a:off x="-626906" y="9420225"/>
            <a:ext cx="18914906" cy="1194178"/>
          </a:xfrm>
          <a:prstGeom prst="rect">
            <a:avLst/>
          </a:prstGeom>
          <a:solidFill>
            <a:srgbClr val="EBE6E5"/>
          </a:solidFill>
        </p:spPr>
      </p:sp>
      <p:sp>
        <p:nvSpPr>
          <p:cNvPr name="Freeform 5" id="5"/>
          <p:cNvSpPr/>
          <p:nvPr/>
        </p:nvSpPr>
        <p:spPr>
          <a:xfrm flipH="false" flipV="false" rot="0">
            <a:off x="153082" y="1366877"/>
            <a:ext cx="5510110" cy="7891423"/>
          </a:xfrm>
          <a:custGeom>
            <a:avLst/>
            <a:gdLst/>
            <a:ahLst/>
            <a:cxnLst/>
            <a:rect r="r" b="b" t="t" l="l"/>
            <a:pathLst>
              <a:path h="7891423" w="5510110">
                <a:moveTo>
                  <a:pt x="0" y="0"/>
                </a:moveTo>
                <a:lnTo>
                  <a:pt x="5510110" y="0"/>
                </a:lnTo>
                <a:lnTo>
                  <a:pt x="5510110" y="7891423"/>
                </a:lnTo>
                <a:lnTo>
                  <a:pt x="0" y="7891423"/>
                </a:lnTo>
                <a:lnTo>
                  <a:pt x="0" y="0"/>
                </a:lnTo>
                <a:close/>
              </a:path>
            </a:pathLst>
          </a:custGeom>
          <a:blipFill>
            <a:blip r:embed="rId4"/>
            <a:stretch>
              <a:fillRect l="-24720" t="0" r="-18496" b="0"/>
            </a:stretch>
          </a:blipFill>
        </p:spPr>
      </p:sp>
      <p:sp>
        <p:nvSpPr>
          <p:cNvPr name="TextBox 6" id="6"/>
          <p:cNvSpPr txBox="true"/>
          <p:nvPr/>
        </p:nvSpPr>
        <p:spPr>
          <a:xfrm rot="0">
            <a:off x="5312798" y="1730764"/>
            <a:ext cx="11375998" cy="1839339"/>
          </a:xfrm>
          <a:prstGeom prst="rect">
            <a:avLst/>
          </a:prstGeom>
        </p:spPr>
        <p:txBody>
          <a:bodyPr anchor="t" rtlCol="false" tIns="0" lIns="0" bIns="0" rIns="0">
            <a:spAutoFit/>
          </a:bodyPr>
          <a:lstStyle/>
          <a:p>
            <a:pPr algn="l">
              <a:lnSpc>
                <a:spcPts val="7300"/>
              </a:lnSpc>
            </a:pPr>
            <a:r>
              <a:rPr lang="en-US" b="true" sz="5840">
                <a:solidFill>
                  <a:srgbClr val="000000"/>
                </a:solidFill>
                <a:latin typeface="League Spartan"/>
                <a:ea typeface="League Spartan"/>
                <a:cs typeface="League Spartan"/>
                <a:sym typeface="League Spartan"/>
              </a:rPr>
              <a:t>REASONS TO BUY THE BEST SITKA GEAR</a:t>
            </a:r>
          </a:p>
        </p:txBody>
      </p:sp>
      <p:sp>
        <p:nvSpPr>
          <p:cNvPr name="TextBox 7" id="7"/>
          <p:cNvSpPr txBox="true"/>
          <p:nvPr/>
        </p:nvSpPr>
        <p:spPr>
          <a:xfrm rot="0">
            <a:off x="6080254" y="4450545"/>
            <a:ext cx="11179046" cy="4415883"/>
          </a:xfrm>
          <a:prstGeom prst="rect">
            <a:avLst/>
          </a:prstGeom>
        </p:spPr>
        <p:txBody>
          <a:bodyPr anchor="t" rtlCol="false" tIns="0" lIns="0" bIns="0" rIns="0">
            <a:spAutoFit/>
          </a:bodyPr>
          <a:lstStyle/>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Camo Technology</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Stratus Vest</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Equinox Turkey Vest</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Merino Core Lightweight Bottom</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Product Line and Layers</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Sitka Face Mask</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Delta Creek GTX Glove</a:t>
            </a:r>
          </a:p>
          <a:p>
            <a:pPr algn="l" marL="679298" indent="-339649" lvl="1">
              <a:lnSpc>
                <a:spcPts val="4404"/>
              </a:lnSpc>
              <a:buFont typeface="Arial"/>
              <a:buChar char="•"/>
            </a:pPr>
            <a:r>
              <a:rPr lang="en-US" sz="3146">
                <a:solidFill>
                  <a:srgbClr val="000000"/>
                </a:solidFill>
                <a:latin typeface="Glacial Indifference"/>
                <a:ea typeface="Glacial Indifference"/>
                <a:cs typeface="Glacial Indifference"/>
                <a:sym typeface="Glacial Indifference"/>
              </a:rPr>
              <a:t>Sitka Gear Traverse Rib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5636823" y="-273340"/>
            <a:ext cx="10025135" cy="10833679"/>
          </a:xfrm>
          <a:prstGeom prst="rect">
            <a:avLst/>
          </a:prstGeom>
          <a:solidFill>
            <a:srgbClr val="FFFFFF"/>
          </a:solidFill>
        </p:spPr>
      </p:sp>
      <p:sp>
        <p:nvSpPr>
          <p:cNvPr name="Freeform 3" id="3">
            <a:hlinkClick r:id="rId3" tooltip="https://jamesriverarchery.com"/>
          </p:cNvPr>
          <p:cNvSpPr/>
          <p:nvPr/>
        </p:nvSpPr>
        <p:spPr>
          <a:xfrm flipH="false" flipV="false" rot="0">
            <a:off x="743982" y="446374"/>
            <a:ext cx="3466224" cy="1164651"/>
          </a:xfrm>
          <a:custGeom>
            <a:avLst/>
            <a:gdLst/>
            <a:ahLst/>
            <a:cxnLst/>
            <a:rect r="r" b="b" t="t" l="l"/>
            <a:pathLst>
              <a:path h="1164651" w="3466224">
                <a:moveTo>
                  <a:pt x="0" y="0"/>
                </a:moveTo>
                <a:lnTo>
                  <a:pt x="3466223" y="0"/>
                </a:lnTo>
                <a:lnTo>
                  <a:pt x="3466223" y="1164652"/>
                </a:lnTo>
                <a:lnTo>
                  <a:pt x="0" y="1164652"/>
                </a:lnTo>
                <a:lnTo>
                  <a:pt x="0" y="0"/>
                </a:lnTo>
                <a:close/>
              </a:path>
            </a:pathLst>
          </a:custGeom>
          <a:blipFill>
            <a:blip r:embed="rId2"/>
            <a:stretch>
              <a:fillRect l="0" t="0" r="0" b="0"/>
            </a:stretch>
          </a:blipFill>
        </p:spPr>
      </p:sp>
      <p:grpSp>
        <p:nvGrpSpPr>
          <p:cNvPr name="Group 4" id="4"/>
          <p:cNvGrpSpPr/>
          <p:nvPr/>
        </p:nvGrpSpPr>
        <p:grpSpPr>
          <a:xfrm rot="0">
            <a:off x="11654434" y="799218"/>
            <a:ext cx="6375438" cy="8459082"/>
            <a:chOff x="0" y="0"/>
            <a:chExt cx="892932" cy="1184763"/>
          </a:xfrm>
        </p:grpSpPr>
        <p:sp>
          <p:nvSpPr>
            <p:cNvPr name="Freeform 5" id="5"/>
            <p:cNvSpPr/>
            <p:nvPr/>
          </p:nvSpPr>
          <p:spPr>
            <a:xfrm flipH="false" flipV="false" rot="0">
              <a:off x="0" y="0"/>
              <a:ext cx="892932" cy="1184763"/>
            </a:xfrm>
            <a:custGeom>
              <a:avLst/>
              <a:gdLst/>
              <a:ahLst/>
              <a:cxnLst/>
              <a:rect r="r" b="b" t="t" l="l"/>
              <a:pathLst>
                <a:path h="1184763" w="892932">
                  <a:moveTo>
                    <a:pt x="0" y="0"/>
                  </a:moveTo>
                  <a:lnTo>
                    <a:pt x="892932" y="0"/>
                  </a:lnTo>
                  <a:lnTo>
                    <a:pt x="892932" y="1184763"/>
                  </a:lnTo>
                  <a:lnTo>
                    <a:pt x="0" y="1184763"/>
                  </a:lnTo>
                  <a:close/>
                </a:path>
              </a:pathLst>
            </a:custGeom>
            <a:blipFill>
              <a:blip r:embed="rId4"/>
              <a:stretch>
                <a:fillRect l="-16341" t="0" r="-16341" b="0"/>
              </a:stretch>
            </a:blipFill>
          </p:spPr>
        </p:sp>
      </p:grpSp>
      <p:sp>
        <p:nvSpPr>
          <p:cNvPr name="TextBox 6" id="6"/>
          <p:cNvSpPr txBox="true"/>
          <p:nvPr/>
        </p:nvSpPr>
        <p:spPr>
          <a:xfrm rot="0">
            <a:off x="743982" y="3677944"/>
            <a:ext cx="10525168" cy="4257500"/>
          </a:xfrm>
          <a:prstGeom prst="rect">
            <a:avLst/>
          </a:prstGeom>
        </p:spPr>
        <p:txBody>
          <a:bodyPr anchor="t" rtlCol="false" tIns="0" lIns="0" bIns="0" rIns="0">
            <a:spAutoFit/>
          </a:bodyPr>
          <a:lstStyle/>
          <a:p>
            <a:pPr algn="l">
              <a:lnSpc>
                <a:spcPts val="4209"/>
              </a:lnSpc>
            </a:pPr>
            <a:r>
              <a:rPr lang="en-US" sz="3006">
                <a:solidFill>
                  <a:srgbClr val="000000"/>
                </a:solidFill>
                <a:latin typeface="Glacial Indifference"/>
                <a:ea typeface="Glacial Indifference"/>
                <a:cs typeface="Glacial Indifference"/>
                <a:sym typeface="Glacial Indifference"/>
              </a:rPr>
              <a:t>In our perception, camouflage often features jackets decorated with bark, branches, and leaves. However, SITKA challenges this conventional belief, suggesting that such camouflage primarily appeals to human vision rather than the discerning eyes of the animals we pursue while hunting. Through its camouflage philosophy, SITKA strives to make you truly imperceptible to your prey, rather than simply merging into the background. The objective is to effectively obscure your outline.</a:t>
            </a:r>
          </a:p>
        </p:txBody>
      </p:sp>
      <p:sp>
        <p:nvSpPr>
          <p:cNvPr name="TextBox 7" id="7"/>
          <p:cNvSpPr txBox="true"/>
          <p:nvPr/>
        </p:nvSpPr>
        <p:spPr>
          <a:xfrm rot="0">
            <a:off x="743982" y="2472704"/>
            <a:ext cx="10744328"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CAMO TECHNOLOGY</a:t>
            </a:r>
          </a:p>
        </p:txBody>
      </p:sp>
      <p:sp>
        <p:nvSpPr>
          <p:cNvPr name="TextBox 8" id="8"/>
          <p:cNvSpPr txBox="true"/>
          <p:nvPr/>
        </p:nvSpPr>
        <p:spPr>
          <a:xfrm rot="0">
            <a:off x="743982" y="8754594"/>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5" tooltip="https://jamesriverarchery.com"/>
              </a:rPr>
              <a:t>www.jamesriverarchery.com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8758932" y="-219276"/>
            <a:ext cx="10025135" cy="10833679"/>
          </a:xfrm>
          <a:prstGeom prst="rect">
            <a:avLst/>
          </a:prstGeom>
          <a:solidFill>
            <a:srgbClr val="FFFFFF"/>
          </a:solidFill>
        </p:spPr>
      </p:sp>
      <p:grpSp>
        <p:nvGrpSpPr>
          <p:cNvPr name="Group 3" id="3"/>
          <p:cNvGrpSpPr/>
          <p:nvPr/>
        </p:nvGrpSpPr>
        <p:grpSpPr>
          <a:xfrm rot="0">
            <a:off x="0" y="1120549"/>
            <a:ext cx="6160861" cy="8801155"/>
            <a:chOff x="0" y="0"/>
            <a:chExt cx="892932" cy="1275606"/>
          </a:xfrm>
        </p:grpSpPr>
        <p:sp>
          <p:nvSpPr>
            <p:cNvPr name="Freeform 4" id="4"/>
            <p:cNvSpPr/>
            <p:nvPr/>
          </p:nvSpPr>
          <p:spPr>
            <a:xfrm flipH="false" flipV="false" rot="0">
              <a:off x="0" y="0"/>
              <a:ext cx="892932" cy="1275606"/>
            </a:xfrm>
            <a:custGeom>
              <a:avLst/>
              <a:gdLst/>
              <a:ahLst/>
              <a:cxnLst/>
              <a:rect r="r" b="b" t="t" l="l"/>
              <a:pathLst>
                <a:path h="1275606" w="892932">
                  <a:moveTo>
                    <a:pt x="0" y="0"/>
                  </a:moveTo>
                  <a:lnTo>
                    <a:pt x="892932" y="0"/>
                  </a:lnTo>
                  <a:lnTo>
                    <a:pt x="892932" y="1275606"/>
                  </a:lnTo>
                  <a:lnTo>
                    <a:pt x="0" y="1275606"/>
                  </a:lnTo>
                  <a:close/>
                </a:path>
              </a:pathLst>
            </a:custGeom>
            <a:blipFill>
              <a:blip r:embed="rId2"/>
              <a:stretch>
                <a:fillRect l="-21427" t="0" r="-21427" b="0"/>
              </a:stretch>
            </a:blipFill>
          </p:spPr>
        </p:sp>
      </p:grpSp>
      <p:sp>
        <p:nvSpPr>
          <p:cNvPr name="TextBox 5" id="5"/>
          <p:cNvSpPr txBox="true"/>
          <p:nvPr/>
        </p:nvSpPr>
        <p:spPr>
          <a:xfrm rot="0">
            <a:off x="6660927" y="3684830"/>
            <a:ext cx="11152520" cy="4049855"/>
          </a:xfrm>
          <a:prstGeom prst="rect">
            <a:avLst/>
          </a:prstGeom>
        </p:spPr>
        <p:txBody>
          <a:bodyPr anchor="t" rtlCol="false" tIns="0" lIns="0" bIns="0" rIns="0">
            <a:spAutoFit/>
          </a:bodyPr>
          <a:lstStyle/>
          <a:p>
            <a:pPr algn="l">
              <a:lnSpc>
                <a:spcPts val="4629"/>
              </a:lnSpc>
            </a:pPr>
            <a:r>
              <a:rPr lang="en-US" b="true" sz="3306">
                <a:solidFill>
                  <a:srgbClr val="000000"/>
                </a:solidFill>
                <a:latin typeface="Glacial Indifference Bold"/>
                <a:ea typeface="Glacial Indifference Bold"/>
                <a:cs typeface="Glacial Indifference Bold"/>
                <a:sym typeface="Glacial Indifference Bold"/>
                <a:hlinkClick r:id="rId3" tooltip="https://jamesriverarchery.com/collections/sitka-gear/products/stratus-vest"/>
              </a:rPr>
              <a:t>Sitka Gear Stratus Vest</a:t>
            </a:r>
            <a:r>
              <a:rPr lang="en-US" sz="3306">
                <a:solidFill>
                  <a:srgbClr val="000000"/>
                </a:solidFill>
                <a:latin typeface="Glacial Indifference"/>
                <a:ea typeface="Glacial Indifference"/>
                <a:cs typeface="Glacial Indifference"/>
                <a:sym typeface="Glacial Indifference"/>
              </a:rPr>
              <a:t> – a game-changer for whitetail hunters seeking the epitome of versatility in their outerwear. And for your essentials, rely on the YKK zippered chest and hand pockets, all fortified with a Durable Water Repellent Finish. Elevate your </a:t>
            </a:r>
            <a:r>
              <a:rPr lang="en-US" sz="3306">
                <a:solidFill>
                  <a:srgbClr val="000000"/>
                </a:solidFill>
                <a:latin typeface="Glacial Indifference"/>
                <a:ea typeface="Glacial Indifference"/>
                <a:cs typeface="Glacial Indifference"/>
                <a:sym typeface="Glacial Indifference"/>
                <a:hlinkClick r:id="rId4" tooltip="https://jamesriverarchery.com/collections/apparel?filter.p.vendor=Sitka+Gear&amp;filter.v.price.gte=&amp;filter.v.price.lte="/>
              </a:rPr>
              <a:t>Sitka hunting apparel </a:t>
            </a:r>
            <a:r>
              <a:rPr lang="en-US" sz="3306">
                <a:solidFill>
                  <a:srgbClr val="000000"/>
                </a:solidFill>
                <a:latin typeface="Glacial Indifference"/>
                <a:ea typeface="Glacial Indifference"/>
                <a:cs typeface="Glacial Indifference"/>
                <a:sym typeface="Glacial Indifference"/>
              </a:rPr>
              <a:t>experience with the Stratus Vest – where innovation meets unbeatable performance in the pursuit of the perfect whitetail adventure.</a:t>
            </a:r>
          </a:p>
        </p:txBody>
      </p:sp>
      <p:sp>
        <p:nvSpPr>
          <p:cNvPr name="TextBox 6" id="6"/>
          <p:cNvSpPr txBox="true"/>
          <p:nvPr/>
        </p:nvSpPr>
        <p:spPr>
          <a:xfrm rot="0">
            <a:off x="6660927" y="2314623"/>
            <a:ext cx="9412517"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STRATUS VEST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8758932" y="-219276"/>
            <a:ext cx="10025135" cy="10833679"/>
          </a:xfrm>
          <a:prstGeom prst="rect">
            <a:avLst/>
          </a:prstGeom>
          <a:solidFill>
            <a:srgbClr val="FFFFFF"/>
          </a:solidFill>
        </p:spPr>
      </p:sp>
      <p:sp>
        <p:nvSpPr>
          <p:cNvPr name="Freeform 3" id="3">
            <a:hlinkClick r:id="rId3" tooltip="https://jamesriverarchery.com"/>
          </p:cNvPr>
          <p:cNvSpPr/>
          <p:nvPr/>
        </p:nvSpPr>
        <p:spPr>
          <a:xfrm flipH="false" flipV="false" rot="0">
            <a:off x="6565046" y="767846"/>
            <a:ext cx="3466224" cy="1164651"/>
          </a:xfrm>
          <a:custGeom>
            <a:avLst/>
            <a:gdLst/>
            <a:ahLst/>
            <a:cxnLst/>
            <a:rect r="r" b="b" t="t" l="l"/>
            <a:pathLst>
              <a:path h="1164651" w="3466224">
                <a:moveTo>
                  <a:pt x="0" y="0"/>
                </a:moveTo>
                <a:lnTo>
                  <a:pt x="3466223" y="0"/>
                </a:lnTo>
                <a:lnTo>
                  <a:pt x="3466223" y="1164651"/>
                </a:lnTo>
                <a:lnTo>
                  <a:pt x="0" y="1164651"/>
                </a:lnTo>
                <a:lnTo>
                  <a:pt x="0" y="0"/>
                </a:lnTo>
                <a:close/>
              </a:path>
            </a:pathLst>
          </a:custGeom>
          <a:blipFill>
            <a:blip r:embed="rId2"/>
            <a:stretch>
              <a:fillRect l="0" t="0" r="0" b="0"/>
            </a:stretch>
          </a:blipFill>
        </p:spPr>
      </p:sp>
      <p:grpSp>
        <p:nvGrpSpPr>
          <p:cNvPr name="Group 4" id="4"/>
          <p:cNvGrpSpPr/>
          <p:nvPr/>
        </p:nvGrpSpPr>
        <p:grpSpPr>
          <a:xfrm rot="0">
            <a:off x="694294" y="973337"/>
            <a:ext cx="5763594" cy="8448452"/>
            <a:chOff x="0" y="0"/>
            <a:chExt cx="892932" cy="1308886"/>
          </a:xfrm>
        </p:grpSpPr>
        <p:sp>
          <p:nvSpPr>
            <p:cNvPr name="Freeform 5" id="5"/>
            <p:cNvSpPr/>
            <p:nvPr/>
          </p:nvSpPr>
          <p:spPr>
            <a:xfrm flipH="false" flipV="false" rot="0">
              <a:off x="0" y="0"/>
              <a:ext cx="892932" cy="1308886"/>
            </a:xfrm>
            <a:custGeom>
              <a:avLst/>
              <a:gdLst/>
              <a:ahLst/>
              <a:cxnLst/>
              <a:rect r="r" b="b" t="t" l="l"/>
              <a:pathLst>
                <a:path h="1308886" w="892932">
                  <a:moveTo>
                    <a:pt x="0" y="0"/>
                  </a:moveTo>
                  <a:lnTo>
                    <a:pt x="892932" y="0"/>
                  </a:lnTo>
                  <a:lnTo>
                    <a:pt x="892932" y="1308886"/>
                  </a:lnTo>
                  <a:lnTo>
                    <a:pt x="0" y="1308886"/>
                  </a:lnTo>
                  <a:close/>
                </a:path>
              </a:pathLst>
            </a:custGeom>
            <a:blipFill>
              <a:blip r:embed="rId4"/>
              <a:stretch>
                <a:fillRect l="-23291" t="0" r="-23291" b="0"/>
              </a:stretch>
            </a:blipFill>
          </p:spPr>
        </p:sp>
      </p:grpSp>
      <p:sp>
        <p:nvSpPr>
          <p:cNvPr name="TextBox 6" id="6"/>
          <p:cNvSpPr txBox="true"/>
          <p:nvPr/>
        </p:nvSpPr>
        <p:spPr>
          <a:xfrm rot="0">
            <a:off x="6565046" y="3698623"/>
            <a:ext cx="11214036" cy="4630880"/>
          </a:xfrm>
          <a:prstGeom prst="rect">
            <a:avLst/>
          </a:prstGeom>
        </p:spPr>
        <p:txBody>
          <a:bodyPr anchor="t" rtlCol="false" tIns="0" lIns="0" bIns="0" rIns="0">
            <a:spAutoFit/>
          </a:bodyPr>
          <a:lstStyle/>
          <a:p>
            <a:pPr algn="l">
              <a:lnSpc>
                <a:spcPts val="4629"/>
              </a:lnSpc>
            </a:pPr>
            <a:r>
              <a:rPr lang="en-US" sz="3306">
                <a:solidFill>
                  <a:srgbClr val="000000"/>
                </a:solidFill>
                <a:latin typeface="Glacial Indifference"/>
                <a:ea typeface="Glacial Indifference"/>
                <a:cs typeface="Glacial Indifference"/>
                <a:sym typeface="Glacial Indifference"/>
              </a:rPr>
              <a:t>Behold the Sitka Gear Equinox Turkey Vest – a revolution in turkey hunting gear that breaks free from tradition. Unleashing a pack-like design, this vest caters to the dynamic movements and organizational demands of run-and-gun turkey enthusiasts. Equinox Turkey Vest is your trusted companion for a successful and comfortable turkey hunt. Weighing in at just 44.5 oz, it's time to gear up and redefine your turkey hunting game with </a:t>
            </a:r>
            <a:r>
              <a:rPr lang="en-US" b="true" sz="3306">
                <a:solidFill>
                  <a:srgbClr val="000000"/>
                </a:solidFill>
                <a:latin typeface="Glacial Indifference Bold"/>
                <a:ea typeface="Glacial Indifference Bold"/>
                <a:cs typeface="Glacial Indifference Bold"/>
                <a:sym typeface="Glacial Indifference Bold"/>
                <a:hlinkClick r:id="rId5" tooltip="https://jamesriverarchery.com/collections/sitka-gear/products/equinox-turkey-vest"/>
              </a:rPr>
              <a:t>Sitka's Equinox Vest</a:t>
            </a:r>
            <a:r>
              <a:rPr lang="en-US" b="true" sz="3306">
                <a:solidFill>
                  <a:srgbClr val="000000"/>
                </a:solidFill>
                <a:latin typeface="Glacial Indifference Bold"/>
                <a:ea typeface="Glacial Indifference Bold"/>
                <a:cs typeface="Glacial Indifference Bold"/>
                <a:sym typeface="Glacial Indifference Bold"/>
              </a:rPr>
              <a:t>.</a:t>
            </a:r>
          </a:p>
        </p:txBody>
      </p:sp>
      <p:sp>
        <p:nvSpPr>
          <p:cNvPr name="TextBox 7" id="7"/>
          <p:cNvSpPr txBox="true"/>
          <p:nvPr/>
        </p:nvSpPr>
        <p:spPr>
          <a:xfrm rot="0">
            <a:off x="6565046" y="2678767"/>
            <a:ext cx="10928026"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EQUINOX TURKEY VEST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5636823" y="-273340"/>
            <a:ext cx="10025135" cy="10833679"/>
          </a:xfrm>
          <a:prstGeom prst="rect">
            <a:avLst/>
          </a:prstGeom>
          <a:solidFill>
            <a:srgbClr val="FFFFFF"/>
          </a:solidFill>
        </p:spPr>
      </p:sp>
      <p:sp>
        <p:nvSpPr>
          <p:cNvPr name="AutoShape 3" id="3"/>
          <p:cNvSpPr/>
          <p:nvPr/>
        </p:nvSpPr>
        <p:spPr>
          <a:xfrm rot="0">
            <a:off x="-626906" y="9696004"/>
            <a:ext cx="9160086" cy="918399"/>
          </a:xfrm>
          <a:prstGeom prst="rect">
            <a:avLst/>
          </a:prstGeom>
          <a:solidFill>
            <a:srgbClr val="FFFFFF"/>
          </a:solidFill>
        </p:spPr>
      </p:sp>
      <p:sp>
        <p:nvSpPr>
          <p:cNvPr name="Freeform 4" id="4">
            <a:hlinkClick r:id="rId3" tooltip="https://jamesriverarchery.com"/>
          </p:cNvPr>
          <p:cNvSpPr/>
          <p:nvPr/>
        </p:nvSpPr>
        <p:spPr>
          <a:xfrm flipH="false" flipV="false" rot="0">
            <a:off x="743982" y="737230"/>
            <a:ext cx="3466224" cy="1164651"/>
          </a:xfrm>
          <a:custGeom>
            <a:avLst/>
            <a:gdLst/>
            <a:ahLst/>
            <a:cxnLst/>
            <a:rect r="r" b="b" t="t" l="l"/>
            <a:pathLst>
              <a:path h="1164651" w="3466224">
                <a:moveTo>
                  <a:pt x="0" y="0"/>
                </a:moveTo>
                <a:lnTo>
                  <a:pt x="3466223" y="0"/>
                </a:lnTo>
                <a:lnTo>
                  <a:pt x="3466223" y="1164651"/>
                </a:lnTo>
                <a:lnTo>
                  <a:pt x="0" y="1164651"/>
                </a:lnTo>
                <a:lnTo>
                  <a:pt x="0" y="0"/>
                </a:lnTo>
                <a:close/>
              </a:path>
            </a:pathLst>
          </a:custGeom>
          <a:blipFill>
            <a:blip r:embed="rId2"/>
            <a:stretch>
              <a:fillRect l="0" t="0" r="0" b="0"/>
            </a:stretch>
          </a:blipFill>
        </p:spPr>
      </p:sp>
      <p:grpSp>
        <p:nvGrpSpPr>
          <p:cNvPr name="Group 5" id="5"/>
          <p:cNvGrpSpPr/>
          <p:nvPr/>
        </p:nvGrpSpPr>
        <p:grpSpPr>
          <a:xfrm rot="0">
            <a:off x="11269150" y="1028700"/>
            <a:ext cx="6412280" cy="8907651"/>
            <a:chOff x="0" y="0"/>
            <a:chExt cx="852866" cy="1184763"/>
          </a:xfrm>
        </p:grpSpPr>
        <p:sp>
          <p:nvSpPr>
            <p:cNvPr name="Freeform 6" id="6"/>
            <p:cNvSpPr/>
            <p:nvPr/>
          </p:nvSpPr>
          <p:spPr>
            <a:xfrm flipH="false" flipV="false" rot="0">
              <a:off x="0" y="0"/>
              <a:ext cx="852866" cy="1184763"/>
            </a:xfrm>
            <a:custGeom>
              <a:avLst/>
              <a:gdLst/>
              <a:ahLst/>
              <a:cxnLst/>
              <a:rect r="r" b="b" t="t" l="l"/>
              <a:pathLst>
                <a:path h="1184763" w="852866">
                  <a:moveTo>
                    <a:pt x="0" y="0"/>
                  </a:moveTo>
                  <a:lnTo>
                    <a:pt x="852866" y="0"/>
                  </a:lnTo>
                  <a:lnTo>
                    <a:pt x="852866" y="1184763"/>
                  </a:lnTo>
                  <a:lnTo>
                    <a:pt x="0" y="1184763"/>
                  </a:lnTo>
                  <a:close/>
                </a:path>
              </a:pathLst>
            </a:custGeom>
            <a:blipFill>
              <a:blip r:embed="rId4"/>
              <a:stretch>
                <a:fillRect l="-19457" t="0" r="-19457" b="0"/>
              </a:stretch>
            </a:blipFill>
          </p:spPr>
        </p:sp>
      </p:grpSp>
      <p:sp>
        <p:nvSpPr>
          <p:cNvPr name="TextBox 7" id="7"/>
          <p:cNvSpPr txBox="true"/>
          <p:nvPr/>
        </p:nvSpPr>
        <p:spPr>
          <a:xfrm rot="0">
            <a:off x="743982" y="4433772"/>
            <a:ext cx="11275268" cy="4180665"/>
          </a:xfrm>
          <a:prstGeom prst="rect">
            <a:avLst/>
          </a:prstGeom>
        </p:spPr>
        <p:txBody>
          <a:bodyPr anchor="t" rtlCol="false" tIns="0" lIns="0" bIns="0" rIns="0">
            <a:spAutoFit/>
          </a:bodyPr>
          <a:lstStyle/>
          <a:p>
            <a:pPr algn="l">
              <a:lnSpc>
                <a:spcPts val="4769"/>
              </a:lnSpc>
            </a:pPr>
            <a:r>
              <a:rPr lang="en-US" sz="3406">
                <a:solidFill>
                  <a:srgbClr val="000000"/>
                </a:solidFill>
                <a:latin typeface="Glacial Indifference"/>
                <a:ea typeface="Glacial Indifference"/>
                <a:cs typeface="Glacial Indifference"/>
                <a:sym typeface="Glacial Indifference"/>
              </a:rPr>
              <a:t>Sitka Gear Merino Core Lightweight Bottom – where cutting-edge technology meets unbeatable comfort for the ultimate outdoor performance. And here's the cherry on top – gear up for success with the </a:t>
            </a:r>
            <a:r>
              <a:rPr lang="en-US" sz="3406">
                <a:solidFill>
                  <a:srgbClr val="000000"/>
                </a:solidFill>
                <a:latin typeface="Glacial Indifference"/>
                <a:ea typeface="Glacial Indifference"/>
                <a:cs typeface="Glacial Indifference"/>
                <a:sym typeface="Glacial Indifference"/>
                <a:hlinkClick r:id="rId5" tooltip="https://jamesriverarchery.com/collections/clearance-outlet?filter.p.vendor=Sitka+Gear&amp;filter.v.price.gte=&amp;filter.v.price.lte="/>
              </a:rPr>
              <a:t>Sitka Gears Sale</a:t>
            </a:r>
            <a:r>
              <a:rPr lang="en-US" sz="3406">
                <a:solidFill>
                  <a:srgbClr val="000000"/>
                </a:solidFill>
                <a:latin typeface="Glacial Indifference"/>
                <a:ea typeface="Glacial Indifference"/>
                <a:cs typeface="Glacial Indifference"/>
                <a:sym typeface="Glacial Indifference"/>
              </a:rPr>
              <a:t>, where excellence meets affordability. It's time to redefine your outdoor game with the </a:t>
            </a:r>
            <a:r>
              <a:rPr lang="en-US" sz="3406">
                <a:solidFill>
                  <a:srgbClr val="000000"/>
                </a:solidFill>
                <a:latin typeface="Glacial Indifference"/>
                <a:ea typeface="Glacial Indifference"/>
                <a:cs typeface="Glacial Indifference"/>
                <a:sym typeface="Glacial Indifference"/>
                <a:hlinkClick r:id="rId6" tooltip="https://jamesriverarchery.com/collections/sitka-gear-sale-room/products/merino-core-lightweight-bottom"/>
              </a:rPr>
              <a:t>Merino Core Lightweight Bottom </a:t>
            </a:r>
            <a:r>
              <a:rPr lang="en-US" sz="3406">
                <a:solidFill>
                  <a:srgbClr val="000000"/>
                </a:solidFill>
                <a:latin typeface="Glacial Indifference"/>
                <a:ea typeface="Glacial Indifference"/>
                <a:cs typeface="Glacial Indifference"/>
                <a:sym typeface="Glacial Indifference"/>
              </a:rPr>
              <a:t>– because when performance meets style, adventure knows no limits.</a:t>
            </a:r>
          </a:p>
        </p:txBody>
      </p:sp>
      <p:sp>
        <p:nvSpPr>
          <p:cNvPr name="TextBox 8" id="8"/>
          <p:cNvSpPr txBox="true"/>
          <p:nvPr/>
        </p:nvSpPr>
        <p:spPr>
          <a:xfrm rot="0">
            <a:off x="743982" y="2471623"/>
            <a:ext cx="11760760" cy="1428750"/>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MERINO CORE LIGHTWEIGHT BOTTOM</a:t>
            </a:r>
          </a:p>
        </p:txBody>
      </p:sp>
      <p:sp>
        <p:nvSpPr>
          <p:cNvPr name="TextBox 9" id="9"/>
          <p:cNvSpPr txBox="true"/>
          <p:nvPr/>
        </p:nvSpPr>
        <p:spPr>
          <a:xfrm rot="0">
            <a:off x="743982" y="9388981"/>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7" tooltip="https://jamesriverarchery.com"/>
              </a:rPr>
              <a:t>www.jamesriverarchery.com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5636823" y="-273340"/>
            <a:ext cx="10025135" cy="10833679"/>
          </a:xfrm>
          <a:prstGeom prst="rect">
            <a:avLst/>
          </a:prstGeom>
          <a:solidFill>
            <a:srgbClr val="FFFFFF"/>
          </a:solidFill>
        </p:spPr>
      </p:sp>
      <p:sp>
        <p:nvSpPr>
          <p:cNvPr name="Freeform 3" id="3">
            <a:hlinkClick r:id="rId3" tooltip="https://jamesriverarchery.com"/>
          </p:cNvPr>
          <p:cNvSpPr/>
          <p:nvPr/>
        </p:nvSpPr>
        <p:spPr>
          <a:xfrm flipH="false" flipV="false" rot="0">
            <a:off x="743982" y="446374"/>
            <a:ext cx="3466224" cy="1164651"/>
          </a:xfrm>
          <a:custGeom>
            <a:avLst/>
            <a:gdLst/>
            <a:ahLst/>
            <a:cxnLst/>
            <a:rect r="r" b="b" t="t" l="l"/>
            <a:pathLst>
              <a:path h="1164651" w="3466224">
                <a:moveTo>
                  <a:pt x="0" y="0"/>
                </a:moveTo>
                <a:lnTo>
                  <a:pt x="3466223" y="0"/>
                </a:lnTo>
                <a:lnTo>
                  <a:pt x="3466223" y="1164652"/>
                </a:lnTo>
                <a:lnTo>
                  <a:pt x="0" y="1164652"/>
                </a:lnTo>
                <a:lnTo>
                  <a:pt x="0" y="0"/>
                </a:lnTo>
                <a:close/>
              </a:path>
            </a:pathLst>
          </a:custGeom>
          <a:blipFill>
            <a:blip r:embed="rId2"/>
            <a:stretch>
              <a:fillRect l="0" t="0" r="0" b="0"/>
            </a:stretch>
          </a:blipFill>
        </p:spPr>
      </p:sp>
      <p:grpSp>
        <p:nvGrpSpPr>
          <p:cNvPr name="Group 4" id="4"/>
          <p:cNvGrpSpPr/>
          <p:nvPr/>
        </p:nvGrpSpPr>
        <p:grpSpPr>
          <a:xfrm rot="0">
            <a:off x="12249128" y="1196012"/>
            <a:ext cx="5505688" cy="7894975"/>
            <a:chOff x="0" y="0"/>
            <a:chExt cx="852866" cy="1222982"/>
          </a:xfrm>
        </p:grpSpPr>
        <p:sp>
          <p:nvSpPr>
            <p:cNvPr name="Freeform 5" id="5"/>
            <p:cNvSpPr/>
            <p:nvPr/>
          </p:nvSpPr>
          <p:spPr>
            <a:xfrm flipH="false" flipV="false" rot="0">
              <a:off x="0" y="0"/>
              <a:ext cx="852866" cy="1222982"/>
            </a:xfrm>
            <a:custGeom>
              <a:avLst/>
              <a:gdLst/>
              <a:ahLst/>
              <a:cxnLst/>
              <a:rect r="r" b="b" t="t" l="l"/>
              <a:pathLst>
                <a:path h="1222982" w="852866">
                  <a:moveTo>
                    <a:pt x="0" y="0"/>
                  </a:moveTo>
                  <a:lnTo>
                    <a:pt x="852866" y="0"/>
                  </a:lnTo>
                  <a:lnTo>
                    <a:pt x="852866" y="1222982"/>
                  </a:lnTo>
                  <a:lnTo>
                    <a:pt x="0" y="1222982"/>
                  </a:lnTo>
                  <a:close/>
                </a:path>
              </a:pathLst>
            </a:custGeom>
            <a:blipFill>
              <a:blip r:embed="rId4"/>
              <a:stretch>
                <a:fillRect l="0" t="0" r="0" b="-10540"/>
              </a:stretch>
            </a:blipFill>
          </p:spPr>
        </p:sp>
      </p:grpSp>
      <p:sp>
        <p:nvSpPr>
          <p:cNvPr name="TextBox 6" id="6"/>
          <p:cNvSpPr txBox="true"/>
          <p:nvPr/>
        </p:nvSpPr>
        <p:spPr>
          <a:xfrm rot="0">
            <a:off x="743982" y="3765707"/>
            <a:ext cx="10525168" cy="4780740"/>
          </a:xfrm>
          <a:prstGeom prst="rect">
            <a:avLst/>
          </a:prstGeom>
        </p:spPr>
        <p:txBody>
          <a:bodyPr anchor="t" rtlCol="false" tIns="0" lIns="0" bIns="0" rIns="0">
            <a:spAutoFit/>
          </a:bodyPr>
          <a:lstStyle/>
          <a:p>
            <a:pPr algn="l">
              <a:lnSpc>
                <a:spcPts val="4769"/>
              </a:lnSpc>
            </a:pPr>
            <a:r>
              <a:rPr lang="en-US" sz="3406">
                <a:solidFill>
                  <a:srgbClr val="000000"/>
                </a:solidFill>
                <a:latin typeface="Glacial Indifference"/>
                <a:ea typeface="Glacial Indifference"/>
                <a:cs typeface="Glacial Indifference"/>
                <a:sym typeface="Glacial Indifference"/>
              </a:rPr>
              <a:t>SITKA Gear is like assembling the ultimate hunting toolkit tailored to your specific adventure. Whether you're pursuing big games in diverse landscapes or navigating challenging terrains, SITKA's product line has you covered. Your selection hinges on the type of game, your</a:t>
            </a:r>
            <a:r>
              <a:rPr lang="en-US" sz="3406">
                <a:solidFill>
                  <a:srgbClr val="000000"/>
                </a:solidFill>
                <a:latin typeface="Glacial Indifference"/>
                <a:ea typeface="Glacial Indifference"/>
                <a:cs typeface="Glacial Indifference"/>
                <a:sym typeface="Glacial Indifference"/>
                <a:hlinkClick r:id="rId5" tooltip="https://jamesriverarchery.com/blogs/news/prime-hunting-locations-in-the-united-states-discover-the-best-grounds-for-your-adventure"/>
              </a:rPr>
              <a:t> prime hunting locations</a:t>
            </a:r>
            <a:r>
              <a:rPr lang="en-US" sz="3406">
                <a:solidFill>
                  <a:srgbClr val="000000"/>
                </a:solidFill>
                <a:latin typeface="Glacial Indifference"/>
                <a:ea typeface="Glacial Indifference"/>
                <a:cs typeface="Glacial Indifference"/>
                <a:sym typeface="Glacial Indifference"/>
              </a:rPr>
              <a:t>, and the elements you'll face. SITKA Gear ensures you're equipped with the ideal ensemble for an unparalleled hunting experience.</a:t>
            </a:r>
          </a:p>
        </p:txBody>
      </p:sp>
      <p:sp>
        <p:nvSpPr>
          <p:cNvPr name="TextBox 7" id="7"/>
          <p:cNvSpPr txBox="true"/>
          <p:nvPr/>
        </p:nvSpPr>
        <p:spPr>
          <a:xfrm rot="0">
            <a:off x="743982" y="2606740"/>
            <a:ext cx="11791376" cy="668655"/>
          </a:xfrm>
          <a:prstGeom prst="rect">
            <a:avLst/>
          </a:prstGeom>
        </p:spPr>
        <p:txBody>
          <a:bodyPr anchor="t" rtlCol="false" tIns="0" lIns="0" bIns="0" rIns="0">
            <a:spAutoFit/>
          </a:bodyPr>
          <a:lstStyle/>
          <a:p>
            <a:pPr algn="l">
              <a:lnSpc>
                <a:spcPts val="5250"/>
              </a:lnSpc>
            </a:pPr>
            <a:r>
              <a:rPr lang="en-US" b="true" sz="4200">
                <a:solidFill>
                  <a:srgbClr val="000000"/>
                </a:solidFill>
                <a:latin typeface="League Spartan"/>
                <a:ea typeface="League Spartan"/>
                <a:cs typeface="League Spartan"/>
                <a:sym typeface="League Spartan"/>
              </a:rPr>
              <a:t>SITKA GEAR PRODUCT LINE AND LAYERS</a:t>
            </a:r>
          </a:p>
        </p:txBody>
      </p:sp>
      <p:sp>
        <p:nvSpPr>
          <p:cNvPr name="TextBox 8" id="8"/>
          <p:cNvSpPr txBox="true"/>
          <p:nvPr/>
        </p:nvSpPr>
        <p:spPr>
          <a:xfrm rot="0">
            <a:off x="743982" y="9388981"/>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8758932" y="-219276"/>
            <a:ext cx="10025135" cy="10833679"/>
          </a:xfrm>
          <a:prstGeom prst="rect">
            <a:avLst/>
          </a:prstGeom>
          <a:solidFill>
            <a:srgbClr val="FFFFFF"/>
          </a:solidFill>
        </p:spPr>
      </p:sp>
      <p:sp>
        <p:nvSpPr>
          <p:cNvPr name="AutoShape 3" id="3"/>
          <p:cNvSpPr/>
          <p:nvPr/>
        </p:nvSpPr>
        <p:spPr>
          <a:xfrm rot="0">
            <a:off x="7303870" y="9696004"/>
            <a:ext cx="9160086" cy="918399"/>
          </a:xfrm>
          <a:prstGeom prst="rect">
            <a:avLst/>
          </a:prstGeom>
          <a:solidFill>
            <a:srgbClr val="FFFFFF"/>
          </a:solidFill>
        </p:spPr>
      </p:sp>
      <p:sp>
        <p:nvSpPr>
          <p:cNvPr name="Freeform 4" id="4">
            <a:hlinkClick r:id="rId3" tooltip="https://jamesriverarchery.com"/>
          </p:cNvPr>
          <p:cNvSpPr/>
          <p:nvPr/>
        </p:nvSpPr>
        <p:spPr>
          <a:xfrm flipH="false" flipV="false" rot="0">
            <a:off x="7303870" y="691305"/>
            <a:ext cx="3466224" cy="1164651"/>
          </a:xfrm>
          <a:custGeom>
            <a:avLst/>
            <a:gdLst/>
            <a:ahLst/>
            <a:cxnLst/>
            <a:rect r="r" b="b" t="t" l="l"/>
            <a:pathLst>
              <a:path h="1164651" w="3466224">
                <a:moveTo>
                  <a:pt x="0" y="0"/>
                </a:moveTo>
                <a:lnTo>
                  <a:pt x="3466223" y="0"/>
                </a:lnTo>
                <a:lnTo>
                  <a:pt x="3466223" y="1164651"/>
                </a:lnTo>
                <a:lnTo>
                  <a:pt x="0" y="1164651"/>
                </a:lnTo>
                <a:lnTo>
                  <a:pt x="0" y="0"/>
                </a:lnTo>
                <a:close/>
              </a:path>
            </a:pathLst>
          </a:custGeom>
          <a:blipFill>
            <a:blip r:embed="rId2"/>
            <a:stretch>
              <a:fillRect l="0" t="0" r="0" b="0"/>
            </a:stretch>
          </a:blipFill>
        </p:spPr>
      </p:sp>
      <p:grpSp>
        <p:nvGrpSpPr>
          <p:cNvPr name="Group 5" id="5"/>
          <p:cNvGrpSpPr/>
          <p:nvPr/>
        </p:nvGrpSpPr>
        <p:grpSpPr>
          <a:xfrm rot="0">
            <a:off x="801451" y="1028700"/>
            <a:ext cx="5763594" cy="8448452"/>
            <a:chOff x="0" y="0"/>
            <a:chExt cx="892932" cy="1308886"/>
          </a:xfrm>
        </p:grpSpPr>
        <p:sp>
          <p:nvSpPr>
            <p:cNvPr name="Freeform 6" id="6"/>
            <p:cNvSpPr/>
            <p:nvPr/>
          </p:nvSpPr>
          <p:spPr>
            <a:xfrm flipH="false" flipV="false" rot="0">
              <a:off x="0" y="0"/>
              <a:ext cx="892932" cy="1308886"/>
            </a:xfrm>
            <a:custGeom>
              <a:avLst/>
              <a:gdLst/>
              <a:ahLst/>
              <a:cxnLst/>
              <a:rect r="r" b="b" t="t" l="l"/>
              <a:pathLst>
                <a:path h="1308886" w="892932">
                  <a:moveTo>
                    <a:pt x="0" y="0"/>
                  </a:moveTo>
                  <a:lnTo>
                    <a:pt x="892932" y="0"/>
                  </a:lnTo>
                  <a:lnTo>
                    <a:pt x="892932" y="1308886"/>
                  </a:lnTo>
                  <a:lnTo>
                    <a:pt x="0" y="1308886"/>
                  </a:lnTo>
                  <a:close/>
                </a:path>
              </a:pathLst>
            </a:custGeom>
            <a:blipFill>
              <a:blip r:embed="rId4"/>
              <a:stretch>
                <a:fillRect l="-23291" t="0" r="-23291" b="0"/>
              </a:stretch>
            </a:blipFill>
          </p:spPr>
        </p:sp>
      </p:grpSp>
      <p:sp>
        <p:nvSpPr>
          <p:cNvPr name="TextBox 7" id="7"/>
          <p:cNvSpPr txBox="true"/>
          <p:nvPr/>
        </p:nvSpPr>
        <p:spPr>
          <a:xfrm rot="0">
            <a:off x="7303870" y="3717329"/>
            <a:ext cx="10525168" cy="4630880"/>
          </a:xfrm>
          <a:prstGeom prst="rect">
            <a:avLst/>
          </a:prstGeom>
        </p:spPr>
        <p:txBody>
          <a:bodyPr anchor="t" rtlCol="false" tIns="0" lIns="0" bIns="0" rIns="0">
            <a:spAutoFit/>
          </a:bodyPr>
          <a:lstStyle/>
          <a:p>
            <a:pPr algn="l">
              <a:lnSpc>
                <a:spcPts val="4629"/>
              </a:lnSpc>
            </a:pPr>
            <a:r>
              <a:rPr lang="en-US" sz="3306">
                <a:solidFill>
                  <a:srgbClr val="000000"/>
                </a:solidFill>
                <a:latin typeface="Glacial Indifference"/>
                <a:ea typeface="Glacial Indifference"/>
                <a:cs typeface="Glacial Indifference"/>
                <a:sym typeface="Glacial Indifference"/>
              </a:rPr>
              <a:t>When a bull elk is inches away or a curious whitetail locks eyes with you from below, your face is your last line of defense. Enter the </a:t>
            </a:r>
            <a:r>
              <a:rPr lang="en-US" b="true" sz="3306">
                <a:solidFill>
                  <a:srgbClr val="000000"/>
                </a:solidFill>
                <a:latin typeface="Glacial Indifference Bold"/>
                <a:ea typeface="Glacial Indifference Bold"/>
                <a:cs typeface="Glacial Indifference Bold"/>
                <a:sym typeface="Glacial Indifference Bold"/>
                <a:hlinkClick r:id="rId5" tooltip="https://jamesriverarchery.com/collections/sitka-gear/products/sitka-face-mask"/>
              </a:rPr>
              <a:t>Sitka Gear Face Mask</a:t>
            </a:r>
            <a:r>
              <a:rPr lang="en-US" sz="3306">
                <a:solidFill>
                  <a:srgbClr val="000000"/>
                </a:solidFill>
                <a:latin typeface="Glacial Indifference"/>
                <a:ea typeface="Glacial Indifference"/>
                <a:cs typeface="Glacial Indifference"/>
                <a:sym typeface="Glacial Indifference"/>
              </a:rPr>
              <a:t> – the ultimate concealment ace up your sleeve. Crafted from open mesh, this face mask ensures your identity stays a secret, maximizing your shot opportunities. Don't let a bare face blow your cover – let Sitka Gear be your silent partner in the art of stealthy encounters.</a:t>
            </a:r>
          </a:p>
        </p:txBody>
      </p:sp>
      <p:sp>
        <p:nvSpPr>
          <p:cNvPr name="TextBox 8" id="8"/>
          <p:cNvSpPr txBox="true"/>
          <p:nvPr/>
        </p:nvSpPr>
        <p:spPr>
          <a:xfrm rot="0">
            <a:off x="7303870" y="2617535"/>
            <a:ext cx="9489058"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SITKA FACE MASK</a:t>
            </a:r>
          </a:p>
        </p:txBody>
      </p:sp>
      <p:sp>
        <p:nvSpPr>
          <p:cNvPr name="TextBox 9" id="9"/>
          <p:cNvSpPr txBox="true"/>
          <p:nvPr/>
        </p:nvSpPr>
        <p:spPr>
          <a:xfrm rot="0">
            <a:off x="7303870" y="9191625"/>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8758932" y="-219276"/>
            <a:ext cx="10025135" cy="10833679"/>
          </a:xfrm>
          <a:prstGeom prst="rect">
            <a:avLst/>
          </a:prstGeom>
          <a:solidFill>
            <a:srgbClr val="FFFFFF"/>
          </a:solidFill>
        </p:spPr>
      </p:sp>
      <p:sp>
        <p:nvSpPr>
          <p:cNvPr name="AutoShape 3" id="3"/>
          <p:cNvSpPr/>
          <p:nvPr/>
        </p:nvSpPr>
        <p:spPr>
          <a:xfrm rot="0">
            <a:off x="7303870" y="9696004"/>
            <a:ext cx="9160086" cy="918399"/>
          </a:xfrm>
          <a:prstGeom prst="rect">
            <a:avLst/>
          </a:prstGeom>
          <a:solidFill>
            <a:srgbClr val="FFFFFF"/>
          </a:solidFill>
        </p:spPr>
      </p:sp>
      <p:sp>
        <p:nvSpPr>
          <p:cNvPr name="Freeform 4" id="4">
            <a:hlinkClick r:id="rId3" tooltip="https://jamesriverarchery.com"/>
          </p:cNvPr>
          <p:cNvSpPr/>
          <p:nvPr/>
        </p:nvSpPr>
        <p:spPr>
          <a:xfrm flipH="false" flipV="false" rot="0">
            <a:off x="6933138" y="599456"/>
            <a:ext cx="3466224" cy="1164651"/>
          </a:xfrm>
          <a:custGeom>
            <a:avLst/>
            <a:gdLst/>
            <a:ahLst/>
            <a:cxnLst/>
            <a:rect r="r" b="b" t="t" l="l"/>
            <a:pathLst>
              <a:path h="1164651" w="3466224">
                <a:moveTo>
                  <a:pt x="0" y="0"/>
                </a:moveTo>
                <a:lnTo>
                  <a:pt x="3466224" y="0"/>
                </a:lnTo>
                <a:lnTo>
                  <a:pt x="3466224" y="1164651"/>
                </a:lnTo>
                <a:lnTo>
                  <a:pt x="0" y="1164651"/>
                </a:lnTo>
                <a:lnTo>
                  <a:pt x="0" y="0"/>
                </a:lnTo>
                <a:close/>
              </a:path>
            </a:pathLst>
          </a:custGeom>
          <a:blipFill>
            <a:blip r:embed="rId2"/>
            <a:stretch>
              <a:fillRect l="0" t="0" r="0" b="0"/>
            </a:stretch>
          </a:blipFill>
        </p:spPr>
      </p:sp>
      <p:grpSp>
        <p:nvGrpSpPr>
          <p:cNvPr name="Group 5" id="5"/>
          <p:cNvGrpSpPr/>
          <p:nvPr/>
        </p:nvGrpSpPr>
        <p:grpSpPr>
          <a:xfrm rot="0">
            <a:off x="801451" y="1028700"/>
            <a:ext cx="5291457" cy="7756378"/>
            <a:chOff x="0" y="0"/>
            <a:chExt cx="892932" cy="1308886"/>
          </a:xfrm>
        </p:grpSpPr>
        <p:sp>
          <p:nvSpPr>
            <p:cNvPr name="Freeform 6" id="6"/>
            <p:cNvSpPr/>
            <p:nvPr/>
          </p:nvSpPr>
          <p:spPr>
            <a:xfrm flipH="false" flipV="false" rot="0">
              <a:off x="0" y="0"/>
              <a:ext cx="892932" cy="1308886"/>
            </a:xfrm>
            <a:custGeom>
              <a:avLst/>
              <a:gdLst/>
              <a:ahLst/>
              <a:cxnLst/>
              <a:rect r="r" b="b" t="t" l="l"/>
              <a:pathLst>
                <a:path h="1308886" w="892932">
                  <a:moveTo>
                    <a:pt x="0" y="0"/>
                  </a:moveTo>
                  <a:lnTo>
                    <a:pt x="892932" y="0"/>
                  </a:lnTo>
                  <a:lnTo>
                    <a:pt x="892932" y="1308886"/>
                  </a:lnTo>
                  <a:lnTo>
                    <a:pt x="0" y="1308886"/>
                  </a:lnTo>
                  <a:close/>
                </a:path>
              </a:pathLst>
            </a:custGeom>
            <a:blipFill>
              <a:blip r:embed="rId4"/>
              <a:stretch>
                <a:fillRect l="-23291" t="0" r="-23291" b="0"/>
              </a:stretch>
            </a:blipFill>
          </p:spPr>
        </p:sp>
      </p:grpSp>
      <p:sp>
        <p:nvSpPr>
          <p:cNvPr name="TextBox 7" id="7"/>
          <p:cNvSpPr txBox="true"/>
          <p:nvPr/>
        </p:nvSpPr>
        <p:spPr>
          <a:xfrm rot="0">
            <a:off x="6933138" y="4679613"/>
            <a:ext cx="10326162" cy="3190700"/>
          </a:xfrm>
          <a:prstGeom prst="rect">
            <a:avLst/>
          </a:prstGeom>
        </p:spPr>
        <p:txBody>
          <a:bodyPr anchor="t" rtlCol="false" tIns="0" lIns="0" bIns="0" rIns="0">
            <a:spAutoFit/>
          </a:bodyPr>
          <a:lstStyle/>
          <a:p>
            <a:pPr algn="l">
              <a:lnSpc>
                <a:spcPts val="4209"/>
              </a:lnSpc>
            </a:pPr>
            <a:r>
              <a:rPr lang="en-US" sz="3006">
                <a:solidFill>
                  <a:srgbClr val="000000"/>
                </a:solidFill>
                <a:latin typeface="Glacial Indifference"/>
                <a:ea typeface="Glacial Indifference"/>
                <a:cs typeface="Glacial Indifference"/>
                <a:sym typeface="Glacial Indifference"/>
              </a:rPr>
              <a:t>The</a:t>
            </a:r>
            <a:r>
              <a:rPr lang="en-US" b="true" sz="3006">
                <a:solidFill>
                  <a:srgbClr val="000000"/>
                </a:solidFill>
                <a:latin typeface="Glacial Indifference Bold"/>
                <a:ea typeface="Glacial Indifference Bold"/>
                <a:cs typeface="Glacial Indifference Bold"/>
                <a:sym typeface="Glacial Indifference Bold"/>
              </a:rPr>
              <a:t> </a:t>
            </a:r>
            <a:r>
              <a:rPr lang="en-US" b="true" sz="3006">
                <a:solidFill>
                  <a:srgbClr val="000000"/>
                </a:solidFill>
                <a:latin typeface="Glacial Indifference Bold"/>
                <a:ea typeface="Glacial Indifference Bold"/>
                <a:cs typeface="Glacial Indifference Bold"/>
                <a:sym typeface="Glacial Indifference Bold"/>
                <a:hlinkClick r:id="rId5" tooltip="https://jamesriverarchery.com/collections/sitka-gear/products/delta-creek-gtx-glove"/>
              </a:rPr>
              <a:t>Delta Creek GTX Glove</a:t>
            </a:r>
            <a:r>
              <a:rPr lang="en-US" sz="3006">
                <a:solidFill>
                  <a:srgbClr val="000000"/>
                </a:solidFill>
                <a:latin typeface="Glacial Indifference"/>
                <a:ea typeface="Glacial Indifference"/>
                <a:cs typeface="Glacial Indifference"/>
                <a:sym typeface="Glacial Indifference"/>
              </a:rPr>
              <a:t> ensures unparalleled comfort and peak performance. Crafted with a waterproof 3-Layer GORE-TEX shell and featuring high-loft polyester fleece, this glove is your go-to gear for durability, lightweight functionality, and breathability. Elevate your outdoor game with Sitka Gear – where innovation meets unbeatable protection.</a:t>
            </a:r>
          </a:p>
        </p:txBody>
      </p:sp>
      <p:sp>
        <p:nvSpPr>
          <p:cNvPr name="TextBox 8" id="8"/>
          <p:cNvSpPr txBox="true"/>
          <p:nvPr/>
        </p:nvSpPr>
        <p:spPr>
          <a:xfrm rot="0">
            <a:off x="6933138" y="2526535"/>
            <a:ext cx="10525168" cy="1428750"/>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DELTA CREEK GTX GLOVE</a:t>
            </a:r>
          </a:p>
        </p:txBody>
      </p:sp>
      <p:sp>
        <p:nvSpPr>
          <p:cNvPr name="TextBox 9" id="9"/>
          <p:cNvSpPr txBox="true"/>
          <p:nvPr/>
        </p:nvSpPr>
        <p:spPr>
          <a:xfrm rot="0">
            <a:off x="6933138" y="8951277"/>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8758932" y="-219276"/>
            <a:ext cx="10025135" cy="10833679"/>
          </a:xfrm>
          <a:prstGeom prst="rect">
            <a:avLst/>
          </a:prstGeom>
          <a:solidFill>
            <a:srgbClr val="FFFFFF"/>
          </a:solidFill>
        </p:spPr>
      </p:sp>
      <p:sp>
        <p:nvSpPr>
          <p:cNvPr name="Freeform 3" id="3">
            <a:hlinkClick r:id="rId3" tooltip="https://jamesriverarchery.com"/>
          </p:cNvPr>
          <p:cNvSpPr/>
          <p:nvPr/>
        </p:nvSpPr>
        <p:spPr>
          <a:xfrm flipH="false" flipV="false" rot="0">
            <a:off x="6621329" y="661997"/>
            <a:ext cx="3466224" cy="1164651"/>
          </a:xfrm>
          <a:custGeom>
            <a:avLst/>
            <a:gdLst/>
            <a:ahLst/>
            <a:cxnLst/>
            <a:rect r="r" b="b" t="t" l="l"/>
            <a:pathLst>
              <a:path h="1164651" w="3466224">
                <a:moveTo>
                  <a:pt x="0" y="0"/>
                </a:moveTo>
                <a:lnTo>
                  <a:pt x="3466223" y="0"/>
                </a:lnTo>
                <a:lnTo>
                  <a:pt x="3466223" y="1164651"/>
                </a:lnTo>
                <a:lnTo>
                  <a:pt x="0" y="1164651"/>
                </a:lnTo>
                <a:lnTo>
                  <a:pt x="0" y="0"/>
                </a:lnTo>
                <a:close/>
              </a:path>
            </a:pathLst>
          </a:custGeom>
          <a:blipFill>
            <a:blip r:embed="rId2"/>
            <a:stretch>
              <a:fillRect l="0" t="0" r="0" b="0"/>
            </a:stretch>
          </a:blipFill>
        </p:spPr>
      </p:sp>
      <p:grpSp>
        <p:nvGrpSpPr>
          <p:cNvPr name="Group 4" id="4"/>
          <p:cNvGrpSpPr/>
          <p:nvPr/>
        </p:nvGrpSpPr>
        <p:grpSpPr>
          <a:xfrm rot="0">
            <a:off x="226757" y="0"/>
            <a:ext cx="7531203" cy="10614403"/>
            <a:chOff x="0" y="0"/>
            <a:chExt cx="892932" cy="1258489"/>
          </a:xfrm>
        </p:grpSpPr>
        <p:sp>
          <p:nvSpPr>
            <p:cNvPr name="Freeform 5" id="5"/>
            <p:cNvSpPr/>
            <p:nvPr/>
          </p:nvSpPr>
          <p:spPr>
            <a:xfrm flipH="false" flipV="false" rot="0">
              <a:off x="0" y="0"/>
              <a:ext cx="892932" cy="1258489"/>
            </a:xfrm>
            <a:custGeom>
              <a:avLst/>
              <a:gdLst/>
              <a:ahLst/>
              <a:cxnLst/>
              <a:rect r="r" b="b" t="t" l="l"/>
              <a:pathLst>
                <a:path h="1258489" w="892932">
                  <a:moveTo>
                    <a:pt x="0" y="0"/>
                  </a:moveTo>
                  <a:lnTo>
                    <a:pt x="892932" y="0"/>
                  </a:lnTo>
                  <a:lnTo>
                    <a:pt x="892932" y="1258489"/>
                  </a:lnTo>
                  <a:lnTo>
                    <a:pt x="0" y="1258489"/>
                  </a:lnTo>
                  <a:close/>
                </a:path>
              </a:pathLst>
            </a:custGeom>
            <a:blipFill>
              <a:blip r:embed="rId4"/>
              <a:stretch>
                <a:fillRect l="-20469" t="0" r="-20469" b="0"/>
              </a:stretch>
            </a:blipFill>
          </p:spPr>
        </p:sp>
      </p:grpSp>
      <p:sp>
        <p:nvSpPr>
          <p:cNvPr name="TextBox 6" id="6"/>
          <p:cNvSpPr txBox="true"/>
          <p:nvPr/>
        </p:nvSpPr>
        <p:spPr>
          <a:xfrm rot="0">
            <a:off x="6621329" y="3934478"/>
            <a:ext cx="10708866" cy="4257500"/>
          </a:xfrm>
          <a:prstGeom prst="rect">
            <a:avLst/>
          </a:prstGeom>
        </p:spPr>
        <p:txBody>
          <a:bodyPr anchor="t" rtlCol="false" tIns="0" lIns="0" bIns="0" rIns="0">
            <a:spAutoFit/>
          </a:bodyPr>
          <a:lstStyle/>
          <a:p>
            <a:pPr algn="l">
              <a:lnSpc>
                <a:spcPts val="4209"/>
              </a:lnSpc>
            </a:pPr>
            <a:r>
              <a:rPr lang="en-US" sz="3006">
                <a:solidFill>
                  <a:srgbClr val="000000"/>
                </a:solidFill>
                <a:latin typeface="Glacial Indifference"/>
                <a:ea typeface="Glacial Indifference"/>
                <a:cs typeface="Glacial Indifference"/>
                <a:sym typeface="Glacial Indifference"/>
              </a:rPr>
              <a:t>Unleash the Sitka Gear Traverse Bib – where comfort, performance, and warmth unite to redefine your hunting experience. Featuring set-and-forget suspenders for hassle-free wear, full-length side zips for venting, and a high-loft Berber fleece hand warmer pocket, the Traverse Bib is your ultimate hunting companion, weighing in at just 33 oz. It's time to gear up and conquer the elements with </a:t>
            </a:r>
            <a:r>
              <a:rPr lang="en-US" b="true" sz="3006">
                <a:solidFill>
                  <a:srgbClr val="000000"/>
                </a:solidFill>
                <a:latin typeface="Glacial Indifference Bold"/>
                <a:ea typeface="Glacial Indifference Bold"/>
                <a:cs typeface="Glacial Indifference Bold"/>
                <a:sym typeface="Glacial Indifference Bold"/>
                <a:hlinkClick r:id="rId5" tooltip="https://jamesriverarchery.com/collections/sitka-gear/products/incinerator-aerolite-bib"/>
              </a:rPr>
              <a:t>Sitka's Traverse Bib</a:t>
            </a:r>
            <a:r>
              <a:rPr lang="en-US" b="true" sz="3006">
                <a:solidFill>
                  <a:srgbClr val="000000"/>
                </a:solidFill>
                <a:latin typeface="Glacial Indifference Bold"/>
                <a:ea typeface="Glacial Indifference Bold"/>
                <a:cs typeface="Glacial Indifference Bold"/>
                <a:sym typeface="Glacial Indifference Bold"/>
              </a:rPr>
              <a:t> </a:t>
            </a:r>
            <a:r>
              <a:rPr lang="en-US" sz="3006">
                <a:solidFill>
                  <a:srgbClr val="000000"/>
                </a:solidFill>
                <a:latin typeface="Glacial Indifference"/>
                <a:ea typeface="Glacial Indifference"/>
                <a:cs typeface="Glacial Indifference"/>
                <a:sym typeface="Glacial Indifference"/>
              </a:rPr>
              <a:t>– where comfort meets cutting-edge performance.</a:t>
            </a:r>
          </a:p>
        </p:txBody>
      </p:sp>
      <p:sp>
        <p:nvSpPr>
          <p:cNvPr name="TextBox 7" id="7"/>
          <p:cNvSpPr txBox="true"/>
          <p:nvPr/>
        </p:nvSpPr>
        <p:spPr>
          <a:xfrm rot="0">
            <a:off x="6621329" y="2747168"/>
            <a:ext cx="10525168"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TRAVERSE RIB</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5636823" y="-273340"/>
            <a:ext cx="10025135" cy="10833679"/>
          </a:xfrm>
          <a:prstGeom prst="rect">
            <a:avLst/>
          </a:prstGeom>
          <a:solidFill>
            <a:srgbClr val="FFFFFF"/>
          </a:solidFill>
        </p:spPr>
      </p:sp>
      <p:sp>
        <p:nvSpPr>
          <p:cNvPr name="AutoShape 3" id="3"/>
          <p:cNvSpPr/>
          <p:nvPr/>
        </p:nvSpPr>
        <p:spPr>
          <a:xfrm rot="0">
            <a:off x="-626906" y="9696004"/>
            <a:ext cx="9160086" cy="918399"/>
          </a:xfrm>
          <a:prstGeom prst="rect">
            <a:avLst/>
          </a:prstGeom>
          <a:solidFill>
            <a:srgbClr val="FFFFFF"/>
          </a:solidFill>
        </p:spPr>
      </p:sp>
      <p:sp>
        <p:nvSpPr>
          <p:cNvPr name="Freeform 4" id="4">
            <a:hlinkClick r:id="rId3" tooltip="https://jamesriverarchery.com"/>
          </p:cNvPr>
          <p:cNvSpPr/>
          <p:nvPr/>
        </p:nvSpPr>
        <p:spPr>
          <a:xfrm flipH="false" flipV="false" rot="0">
            <a:off x="743982" y="446374"/>
            <a:ext cx="3466224" cy="1164651"/>
          </a:xfrm>
          <a:custGeom>
            <a:avLst/>
            <a:gdLst/>
            <a:ahLst/>
            <a:cxnLst/>
            <a:rect r="r" b="b" t="t" l="l"/>
            <a:pathLst>
              <a:path h="1164651" w="3466224">
                <a:moveTo>
                  <a:pt x="0" y="0"/>
                </a:moveTo>
                <a:lnTo>
                  <a:pt x="3466223" y="0"/>
                </a:lnTo>
                <a:lnTo>
                  <a:pt x="3466223" y="1164652"/>
                </a:lnTo>
                <a:lnTo>
                  <a:pt x="0" y="1164652"/>
                </a:lnTo>
                <a:lnTo>
                  <a:pt x="0" y="0"/>
                </a:lnTo>
                <a:close/>
              </a:path>
            </a:pathLst>
          </a:custGeom>
          <a:blipFill>
            <a:blip r:embed="rId2"/>
            <a:stretch>
              <a:fillRect l="0" t="0" r="0" b="0"/>
            </a:stretch>
          </a:blipFill>
        </p:spPr>
      </p:sp>
      <p:grpSp>
        <p:nvGrpSpPr>
          <p:cNvPr name="Group 5" id="5"/>
          <p:cNvGrpSpPr/>
          <p:nvPr/>
        </p:nvGrpSpPr>
        <p:grpSpPr>
          <a:xfrm rot="0">
            <a:off x="11269150" y="1028700"/>
            <a:ext cx="6412280" cy="8907651"/>
            <a:chOff x="0" y="0"/>
            <a:chExt cx="852866" cy="1184763"/>
          </a:xfrm>
        </p:grpSpPr>
        <p:sp>
          <p:nvSpPr>
            <p:cNvPr name="Freeform 6" id="6"/>
            <p:cNvSpPr/>
            <p:nvPr/>
          </p:nvSpPr>
          <p:spPr>
            <a:xfrm flipH="false" flipV="false" rot="0">
              <a:off x="0" y="0"/>
              <a:ext cx="852866" cy="1184763"/>
            </a:xfrm>
            <a:custGeom>
              <a:avLst/>
              <a:gdLst/>
              <a:ahLst/>
              <a:cxnLst/>
              <a:rect r="r" b="b" t="t" l="l"/>
              <a:pathLst>
                <a:path h="1184763" w="852866">
                  <a:moveTo>
                    <a:pt x="0" y="0"/>
                  </a:moveTo>
                  <a:lnTo>
                    <a:pt x="852866" y="0"/>
                  </a:lnTo>
                  <a:lnTo>
                    <a:pt x="852866" y="1184763"/>
                  </a:lnTo>
                  <a:lnTo>
                    <a:pt x="0" y="1184763"/>
                  </a:lnTo>
                  <a:close/>
                </a:path>
              </a:pathLst>
            </a:custGeom>
            <a:blipFill>
              <a:blip r:embed="rId4"/>
              <a:stretch>
                <a:fillRect l="-19457" t="0" r="-19457" b="0"/>
              </a:stretch>
            </a:blipFill>
          </p:spPr>
        </p:sp>
      </p:grpSp>
      <p:sp>
        <p:nvSpPr>
          <p:cNvPr name="TextBox 7" id="7"/>
          <p:cNvSpPr txBox="true"/>
          <p:nvPr/>
        </p:nvSpPr>
        <p:spPr>
          <a:xfrm rot="0">
            <a:off x="743982" y="3826940"/>
            <a:ext cx="9132125" cy="4257500"/>
          </a:xfrm>
          <a:prstGeom prst="rect">
            <a:avLst/>
          </a:prstGeom>
        </p:spPr>
        <p:txBody>
          <a:bodyPr anchor="t" rtlCol="false" tIns="0" lIns="0" bIns="0" rIns="0">
            <a:spAutoFit/>
          </a:bodyPr>
          <a:lstStyle/>
          <a:p>
            <a:pPr algn="l">
              <a:lnSpc>
                <a:spcPts val="4209"/>
              </a:lnSpc>
            </a:pPr>
            <a:r>
              <a:rPr lang="en-US" sz="3006">
                <a:solidFill>
                  <a:srgbClr val="000000"/>
                </a:solidFill>
                <a:latin typeface="Glacial Indifference"/>
                <a:ea typeface="Glacial Indifference"/>
                <a:cs typeface="Glacial Indifference"/>
                <a:sym typeface="Glacial Indifference"/>
              </a:rPr>
              <a:t>Sitka Gear Fanatic Pack – the essential companion for late-season whitetail treestand hunting. This pack isn't just gear; it's a stealthy symphony of innovation. Stay balanced and secure with the stow-away bow/firearm stabilization strap. It's time to revolutionize your hunting experience with the ultimate utility storage system – the </a:t>
            </a:r>
            <a:r>
              <a:rPr lang="en-US" b="true" sz="3006">
                <a:solidFill>
                  <a:srgbClr val="000000"/>
                </a:solidFill>
                <a:latin typeface="Glacial Indifference Bold"/>
                <a:ea typeface="Glacial Indifference Bold"/>
                <a:cs typeface="Glacial Indifference Bold"/>
                <a:sym typeface="Glacial Indifference Bold"/>
                <a:hlinkClick r:id="rId5" tooltip="https://jamesriverarchery.com/collections/sitka-gear/products/fanatic-pack"/>
              </a:rPr>
              <a:t>Sitka Gear Fanatic Pack</a:t>
            </a:r>
            <a:r>
              <a:rPr lang="en-US" sz="3006">
                <a:solidFill>
                  <a:srgbClr val="000000"/>
                </a:solidFill>
                <a:latin typeface="Glacial Indifference"/>
                <a:ea typeface="Glacial Indifference"/>
                <a:cs typeface="Glacial Indifference"/>
                <a:sym typeface="Glacial Indifference"/>
              </a:rPr>
              <a:t>. Because in the realm of late-season treestand hunts, silence is your best ally.</a:t>
            </a:r>
          </a:p>
        </p:txBody>
      </p:sp>
      <p:sp>
        <p:nvSpPr>
          <p:cNvPr name="TextBox 8" id="8"/>
          <p:cNvSpPr txBox="true"/>
          <p:nvPr/>
        </p:nvSpPr>
        <p:spPr>
          <a:xfrm rot="0">
            <a:off x="743982" y="2553263"/>
            <a:ext cx="11760760" cy="714375"/>
          </a:xfrm>
          <a:prstGeom prst="rect">
            <a:avLst/>
          </a:prstGeom>
        </p:spPr>
        <p:txBody>
          <a:bodyPr anchor="t" rtlCol="false" tIns="0" lIns="0" bIns="0" rIns="0">
            <a:spAutoFit/>
          </a:bodyPr>
          <a:lstStyle/>
          <a:p>
            <a:pPr algn="l">
              <a:lnSpc>
                <a:spcPts val="5625"/>
              </a:lnSpc>
            </a:pPr>
            <a:r>
              <a:rPr lang="en-US" b="true" sz="4500">
                <a:solidFill>
                  <a:srgbClr val="000000"/>
                </a:solidFill>
                <a:latin typeface="League Spartan"/>
                <a:ea typeface="League Spartan"/>
                <a:cs typeface="League Spartan"/>
                <a:sym typeface="League Spartan"/>
              </a:rPr>
              <a:t>SITKA GEAR FANATIC PACK</a:t>
            </a:r>
          </a:p>
        </p:txBody>
      </p:sp>
      <p:sp>
        <p:nvSpPr>
          <p:cNvPr name="TextBox 9" id="9"/>
          <p:cNvSpPr txBox="true"/>
          <p:nvPr/>
        </p:nvSpPr>
        <p:spPr>
          <a:xfrm rot="0">
            <a:off x="743982" y="9191625"/>
            <a:ext cx="12493598" cy="547370"/>
          </a:xfrm>
          <a:prstGeom prst="rect">
            <a:avLst/>
          </a:prstGeom>
        </p:spPr>
        <p:txBody>
          <a:bodyPr anchor="t" rtlCol="false" tIns="0" lIns="0" bIns="0" rIns="0">
            <a:spAutoFit/>
          </a:bodyPr>
          <a:lstStyle/>
          <a:p>
            <a:pPr algn="l">
              <a:lnSpc>
                <a:spcPts val="4479"/>
              </a:lnSpc>
            </a:pPr>
            <a:r>
              <a:rPr lang="en-US" sz="3199">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4572000" cy="10287000"/>
            <a:chOff x="0" y="0"/>
            <a:chExt cx="1546578" cy="3479800"/>
          </a:xfrm>
        </p:grpSpPr>
        <p:sp>
          <p:nvSpPr>
            <p:cNvPr name="Freeform 3" id="3"/>
            <p:cNvSpPr/>
            <p:nvPr/>
          </p:nvSpPr>
          <p:spPr>
            <a:xfrm flipH="false" flipV="false" rot="0">
              <a:off x="0" y="0"/>
              <a:ext cx="1546578" cy="3479800"/>
            </a:xfrm>
            <a:custGeom>
              <a:avLst/>
              <a:gdLst/>
              <a:ahLst/>
              <a:cxnLst/>
              <a:rect r="r" b="b" t="t" l="l"/>
              <a:pathLst>
                <a:path h="3479800" w="1546578">
                  <a:moveTo>
                    <a:pt x="0" y="0"/>
                  </a:moveTo>
                  <a:lnTo>
                    <a:pt x="1546578" y="0"/>
                  </a:lnTo>
                  <a:lnTo>
                    <a:pt x="1546578" y="3479800"/>
                  </a:lnTo>
                  <a:lnTo>
                    <a:pt x="0" y="3479800"/>
                  </a:lnTo>
                  <a:close/>
                </a:path>
              </a:pathLst>
            </a:custGeom>
            <a:solidFill>
              <a:srgbClr val="212F3C"/>
            </a:solidFill>
          </p:spPr>
        </p:sp>
      </p:grpSp>
      <p:grpSp>
        <p:nvGrpSpPr>
          <p:cNvPr name="Group 4" id="4"/>
          <p:cNvGrpSpPr>
            <a:grpSpLocks noChangeAspect="true"/>
          </p:cNvGrpSpPr>
          <p:nvPr/>
        </p:nvGrpSpPr>
        <p:grpSpPr>
          <a:xfrm rot="0">
            <a:off x="0" y="382534"/>
            <a:ext cx="5786691" cy="10287000"/>
            <a:chOff x="0" y="0"/>
            <a:chExt cx="7244080" cy="12877800"/>
          </a:xfrm>
        </p:grpSpPr>
        <p:sp>
          <p:nvSpPr>
            <p:cNvPr name="Freeform 5" id="5">
              <a:hlinkClick r:id="rId2" tooltip="https://jamesriverarchery.com"/>
            </p:cNvPr>
            <p:cNvSpPr/>
            <p:nvPr/>
          </p:nvSpPr>
          <p:spPr>
            <a:xfrm flipH="false" flipV="false" rot="0">
              <a:off x="5080" y="-8890"/>
              <a:ext cx="7233920" cy="12877800"/>
            </a:xfrm>
            <a:custGeom>
              <a:avLst/>
              <a:gdLst/>
              <a:ahLst/>
              <a:cxnLst/>
              <a:rect r="r" b="b" t="t" l="l"/>
              <a:pathLst>
                <a:path h="12877800" w="7233920">
                  <a:moveTo>
                    <a:pt x="7233920" y="12877800"/>
                  </a:moveTo>
                  <a:lnTo>
                    <a:pt x="0" y="12877800"/>
                  </a:lnTo>
                  <a:lnTo>
                    <a:pt x="0" y="0"/>
                  </a:lnTo>
                  <a:lnTo>
                    <a:pt x="7233920" y="0"/>
                  </a:lnTo>
                  <a:lnTo>
                    <a:pt x="7233920" y="12877800"/>
                  </a:lnTo>
                  <a:close/>
                </a:path>
              </a:pathLst>
            </a:custGeom>
            <a:blipFill>
              <a:blip r:embed="rId3"/>
              <a:stretch>
                <a:fillRect l="-39009" t="0" r="-39009" b="0"/>
              </a:stretch>
            </a:blipFill>
          </p:spPr>
        </p:sp>
        <p:sp>
          <p:nvSpPr>
            <p:cNvPr name="Freeform 6" id="6">
              <a:hlinkClick r:id="rId4" tooltip="https://jamesriverarchery.com"/>
            </p:cNvPr>
            <p:cNvSpPr/>
            <p:nvPr/>
          </p:nvSpPr>
          <p:spPr>
            <a:xfrm flipH="false" flipV="false" rot="0">
              <a:off x="1270" y="1088390"/>
              <a:ext cx="4481830" cy="11780520"/>
            </a:xfrm>
            <a:custGeom>
              <a:avLst/>
              <a:gdLst/>
              <a:ahLst/>
              <a:cxnLst/>
              <a:rect r="r" b="b" t="t" l="l"/>
              <a:pathLst>
                <a:path h="11780520" w="4481830">
                  <a:moveTo>
                    <a:pt x="72390" y="0"/>
                  </a:moveTo>
                  <a:lnTo>
                    <a:pt x="0" y="30480"/>
                  </a:lnTo>
                  <a:lnTo>
                    <a:pt x="0" y="11780520"/>
                  </a:lnTo>
                  <a:lnTo>
                    <a:pt x="4481830" y="11780520"/>
                  </a:lnTo>
                  <a:lnTo>
                    <a:pt x="4460240" y="11327130"/>
                  </a:lnTo>
                  <a:lnTo>
                    <a:pt x="3120390" y="8182610"/>
                  </a:lnTo>
                  <a:lnTo>
                    <a:pt x="2312670" y="5979160"/>
                  </a:lnTo>
                  <a:lnTo>
                    <a:pt x="1548130" y="3732530"/>
                  </a:lnTo>
                  <a:lnTo>
                    <a:pt x="675640" y="1101090"/>
                  </a:lnTo>
                  <a:lnTo>
                    <a:pt x="675640" y="588010"/>
                  </a:lnTo>
                  <a:lnTo>
                    <a:pt x="72390" y="0"/>
                  </a:lnTo>
                  <a:close/>
                </a:path>
              </a:pathLst>
            </a:custGeom>
            <a:blipFill>
              <a:blip r:embed="rId5"/>
              <a:stretch>
                <a:fillRect l="-103232" t="0" r="-59618" b="0"/>
              </a:stretch>
            </a:blipFill>
          </p:spPr>
        </p:sp>
        <p:sp>
          <p:nvSpPr>
            <p:cNvPr name="Freeform 7" id="7">
              <a:hlinkClick r:id="rId6" tooltip="https://jamesriverarchery.com"/>
            </p:cNvPr>
            <p:cNvSpPr/>
            <p:nvPr/>
          </p:nvSpPr>
          <p:spPr>
            <a:xfrm flipH="false" flipV="false" rot="0">
              <a:off x="-8890" y="1050290"/>
              <a:ext cx="4837430" cy="11851640"/>
            </a:xfrm>
            <a:custGeom>
              <a:avLst/>
              <a:gdLst/>
              <a:ahLst/>
              <a:cxnLst/>
              <a:rect r="r" b="b" t="t" l="l"/>
              <a:pathLst>
                <a:path h="11851640" w="4837430">
                  <a:moveTo>
                    <a:pt x="4836160" y="11851640"/>
                  </a:moveTo>
                  <a:lnTo>
                    <a:pt x="0" y="11851640"/>
                  </a:lnTo>
                  <a:lnTo>
                    <a:pt x="0" y="0"/>
                  </a:lnTo>
                  <a:lnTo>
                    <a:pt x="4837430" y="0"/>
                  </a:lnTo>
                  <a:lnTo>
                    <a:pt x="4837430" y="11851640"/>
                  </a:lnTo>
                  <a:close/>
                </a:path>
              </a:pathLst>
            </a:custGeom>
            <a:blipFill>
              <a:blip r:embed="rId7"/>
              <a:stretch>
                <a:fillRect l="-684" t="0" r="-684" b="0"/>
              </a:stretch>
            </a:blipFill>
          </p:spPr>
        </p:sp>
      </p:grpSp>
      <p:sp>
        <p:nvSpPr>
          <p:cNvPr name="Freeform 8" id="8">
            <a:hlinkClick r:id="rId9" tooltip="https://jamesriverarchery.com"/>
          </p:cNvPr>
          <p:cNvSpPr/>
          <p:nvPr/>
        </p:nvSpPr>
        <p:spPr>
          <a:xfrm flipH="false" flipV="false" rot="0">
            <a:off x="6892117" y="382534"/>
            <a:ext cx="3910630" cy="1313972"/>
          </a:xfrm>
          <a:custGeom>
            <a:avLst/>
            <a:gdLst/>
            <a:ahLst/>
            <a:cxnLst/>
            <a:rect r="r" b="b" t="t" l="l"/>
            <a:pathLst>
              <a:path h="1313972" w="3910630">
                <a:moveTo>
                  <a:pt x="0" y="0"/>
                </a:moveTo>
                <a:lnTo>
                  <a:pt x="3910630" y="0"/>
                </a:lnTo>
                <a:lnTo>
                  <a:pt x="3910630" y="1313972"/>
                </a:lnTo>
                <a:lnTo>
                  <a:pt x="0" y="1313972"/>
                </a:lnTo>
                <a:lnTo>
                  <a:pt x="0" y="0"/>
                </a:lnTo>
                <a:close/>
              </a:path>
            </a:pathLst>
          </a:custGeom>
          <a:blipFill>
            <a:blip r:embed="rId8"/>
            <a:stretch>
              <a:fillRect l="0" t="0" r="0" b="0"/>
            </a:stretch>
          </a:blipFill>
        </p:spPr>
      </p:sp>
      <p:sp>
        <p:nvSpPr>
          <p:cNvPr name="Freeform 9" id="9">
            <a:hlinkClick r:id="rId12" tooltip="https://www.instagram.com/james_river_archery/"/>
          </p:cNvPr>
          <p:cNvSpPr/>
          <p:nvPr/>
        </p:nvSpPr>
        <p:spPr>
          <a:xfrm flipH="false" flipV="false" rot="0">
            <a:off x="6953961" y="7665311"/>
            <a:ext cx="948801" cy="948801"/>
          </a:xfrm>
          <a:custGeom>
            <a:avLst/>
            <a:gdLst/>
            <a:ahLst/>
            <a:cxnLst/>
            <a:rect r="r" b="b" t="t" l="l"/>
            <a:pathLst>
              <a:path h="948801" w="948801">
                <a:moveTo>
                  <a:pt x="0" y="0"/>
                </a:moveTo>
                <a:lnTo>
                  <a:pt x="948801" y="0"/>
                </a:lnTo>
                <a:lnTo>
                  <a:pt x="948801" y="948801"/>
                </a:lnTo>
                <a:lnTo>
                  <a:pt x="0" y="94880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a:hlinkClick r:id="rId15" tooltip="https://www.facebook.com/JamesRiverArchery/"/>
          </p:cNvPr>
          <p:cNvSpPr/>
          <p:nvPr/>
        </p:nvSpPr>
        <p:spPr>
          <a:xfrm flipH="false" flipV="false" rot="0">
            <a:off x="8573600" y="7665311"/>
            <a:ext cx="952263" cy="948801"/>
          </a:xfrm>
          <a:custGeom>
            <a:avLst/>
            <a:gdLst/>
            <a:ahLst/>
            <a:cxnLst/>
            <a:rect r="r" b="b" t="t" l="l"/>
            <a:pathLst>
              <a:path h="948801" w="952263">
                <a:moveTo>
                  <a:pt x="0" y="0"/>
                </a:moveTo>
                <a:lnTo>
                  <a:pt x="952263" y="0"/>
                </a:lnTo>
                <a:lnTo>
                  <a:pt x="952263" y="948801"/>
                </a:lnTo>
                <a:lnTo>
                  <a:pt x="0" y="94880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a:hlinkClick r:id="rId18" tooltip="https://www.youtube.com/channel/UCZ9E4afIxvhHSaNSieEmobw"/>
          </p:cNvPr>
          <p:cNvSpPr/>
          <p:nvPr/>
        </p:nvSpPr>
        <p:spPr>
          <a:xfrm flipH="false" flipV="false" rot="0">
            <a:off x="10196711" y="7665614"/>
            <a:ext cx="948801" cy="948801"/>
          </a:xfrm>
          <a:custGeom>
            <a:avLst/>
            <a:gdLst/>
            <a:ahLst/>
            <a:cxnLst/>
            <a:rect r="r" b="b" t="t" l="l"/>
            <a:pathLst>
              <a:path h="948801" w="948801">
                <a:moveTo>
                  <a:pt x="0" y="0"/>
                </a:moveTo>
                <a:lnTo>
                  <a:pt x="948801" y="0"/>
                </a:lnTo>
                <a:lnTo>
                  <a:pt x="948801" y="948800"/>
                </a:lnTo>
                <a:lnTo>
                  <a:pt x="0" y="948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2" id="12"/>
          <p:cNvSpPr txBox="true"/>
          <p:nvPr/>
        </p:nvSpPr>
        <p:spPr>
          <a:xfrm rot="0">
            <a:off x="6892117" y="2274845"/>
            <a:ext cx="5908043" cy="875109"/>
          </a:xfrm>
          <a:prstGeom prst="rect">
            <a:avLst/>
          </a:prstGeom>
        </p:spPr>
        <p:txBody>
          <a:bodyPr anchor="t" rtlCol="false" tIns="0" lIns="0" bIns="0" rIns="0">
            <a:spAutoFit/>
          </a:bodyPr>
          <a:lstStyle/>
          <a:p>
            <a:pPr algn="l">
              <a:lnSpc>
                <a:spcPts val="7194"/>
              </a:lnSpc>
              <a:spcBef>
                <a:spcPct val="0"/>
              </a:spcBef>
            </a:pPr>
            <a:r>
              <a:rPr lang="en-US" b="true" sz="5138">
                <a:solidFill>
                  <a:srgbClr val="2D2C2D"/>
                </a:solidFill>
                <a:latin typeface="Montserrat Ultra-Bold"/>
                <a:ea typeface="Montserrat Ultra-Bold"/>
                <a:cs typeface="Montserrat Ultra-Bold"/>
                <a:sym typeface="Montserrat Ultra-Bold"/>
              </a:rPr>
              <a:t>CONTACT US</a:t>
            </a:r>
          </a:p>
        </p:txBody>
      </p:sp>
      <p:sp>
        <p:nvSpPr>
          <p:cNvPr name="TextBox 13" id="13"/>
          <p:cNvSpPr txBox="true"/>
          <p:nvPr/>
        </p:nvSpPr>
        <p:spPr>
          <a:xfrm rot="0">
            <a:off x="6892117" y="3766392"/>
            <a:ext cx="10594684" cy="3051943"/>
          </a:xfrm>
          <a:prstGeom prst="rect">
            <a:avLst/>
          </a:prstGeom>
        </p:spPr>
        <p:txBody>
          <a:bodyPr anchor="t" rtlCol="false" tIns="0" lIns="0" bIns="0" rIns="0">
            <a:spAutoFit/>
          </a:bodyPr>
          <a:lstStyle/>
          <a:p>
            <a:pPr algn="l">
              <a:lnSpc>
                <a:spcPts val="4891"/>
              </a:lnSpc>
            </a:pPr>
            <a:r>
              <a:rPr lang="en-US" sz="3494">
                <a:solidFill>
                  <a:srgbClr val="230F0F"/>
                </a:solidFill>
                <a:latin typeface="League Spartan"/>
                <a:ea typeface="League Spartan"/>
                <a:cs typeface="League Spartan"/>
                <a:sym typeface="League Spartan"/>
              </a:rPr>
              <a:t>2734 South Campbell Ave Springfield, Mo. 65807</a:t>
            </a:r>
          </a:p>
          <a:p>
            <a:pPr algn="l">
              <a:lnSpc>
                <a:spcPts val="4891"/>
              </a:lnSpc>
            </a:pPr>
          </a:p>
          <a:p>
            <a:pPr algn="l">
              <a:lnSpc>
                <a:spcPts val="4891"/>
              </a:lnSpc>
            </a:pPr>
            <a:r>
              <a:rPr lang="en-US" sz="3494">
                <a:solidFill>
                  <a:srgbClr val="230F0F"/>
                </a:solidFill>
                <a:latin typeface="League Spartan"/>
                <a:ea typeface="League Spartan"/>
                <a:cs typeface="League Spartan"/>
                <a:sym typeface="League Spartan"/>
              </a:rPr>
              <a:t>Tues - Sat, </a:t>
            </a:r>
          </a:p>
          <a:p>
            <a:pPr algn="l">
              <a:lnSpc>
                <a:spcPts val="4891"/>
              </a:lnSpc>
              <a:spcBef>
                <a:spcPct val="0"/>
              </a:spcBef>
            </a:pPr>
            <a:r>
              <a:rPr lang="en-US" sz="3494">
                <a:solidFill>
                  <a:srgbClr val="230F0F"/>
                </a:solidFill>
                <a:latin typeface="League Spartan"/>
                <a:ea typeface="League Spartan"/>
                <a:cs typeface="League Spartan"/>
                <a:sym typeface="League Spartan"/>
              </a:rPr>
              <a:t>10:00am - 7:00pm</a:t>
            </a:r>
          </a:p>
        </p:txBody>
      </p:sp>
      <p:sp>
        <p:nvSpPr>
          <p:cNvPr name="TextBox 14" id="14"/>
          <p:cNvSpPr txBox="true"/>
          <p:nvPr/>
        </p:nvSpPr>
        <p:spPr>
          <a:xfrm rot="0">
            <a:off x="6892117" y="9523980"/>
            <a:ext cx="8506789" cy="348086"/>
          </a:xfrm>
          <a:prstGeom prst="rect">
            <a:avLst/>
          </a:prstGeom>
        </p:spPr>
        <p:txBody>
          <a:bodyPr anchor="t" rtlCol="false" tIns="0" lIns="0" bIns="0" rIns="0">
            <a:spAutoFit/>
          </a:bodyPr>
          <a:lstStyle/>
          <a:p>
            <a:pPr algn="l">
              <a:lnSpc>
                <a:spcPts val="2877"/>
              </a:lnSpc>
              <a:spcBef>
                <a:spcPct val="0"/>
              </a:spcBef>
            </a:pPr>
            <a:r>
              <a:rPr lang="en-US" sz="2055" spc="737">
                <a:solidFill>
                  <a:srgbClr val="000000"/>
                </a:solidFill>
                <a:latin typeface="League Spartan"/>
                <a:ea typeface="League Spartan"/>
                <a:cs typeface="League Spartan"/>
                <a:sym typeface="League Spartan"/>
                <a:hlinkClick r:id="rId19" tooltip="https://jamesriverarchery.com"/>
              </a:rPr>
              <a:t>www.jamesriverarchery.com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DAF8wCGVbk4</dc:identifier>
  <dcterms:modified xsi:type="dcterms:W3CDTF">2011-08-01T06:04:30Z</dcterms:modified>
  <cp:revision>1</cp:revision>
  <dc:title>Reasons to Invest in Top-Quality SITKA Gear in 2024</dc:title>
</cp:coreProperties>
</file>