
<file path=[Content_Types].xml><?xml version="1.0" encoding="utf-8"?>
<Types xmlns="http://schemas.openxmlformats.org/package/2006/content-types">
  <Default ContentType="application/x-fontdata" Extension="fntdata"/>
  <Default ContentType="image/gif" Extension="gif"/>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Maven Pro Bold" charset="1" panose="00000800000000000000"/>
      <p:regular r:id="rId17"/>
    </p:embeddedFont>
    <p:embeddedFont>
      <p:font typeface="Maven Pro" charset="1" panose="0000050000000000000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create-your-own-decentralized-exchange/" TargetMode="External" Type="http://schemas.openxmlformats.org/officeDocument/2006/relationships/hyperlink"/><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9.gif"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10.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5.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1.png" Type="http://schemas.openxmlformats.org/officeDocument/2006/relationships/image"/><Relationship Id="rId9" Target="../media/image2.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16.png" Type="http://schemas.openxmlformats.org/officeDocument/2006/relationships/image"/><Relationship Id="rId9" Target="../media/image17.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18.png" Type="http://schemas.openxmlformats.org/officeDocument/2006/relationships/image"/><Relationship Id="rId9" Target="../media/image19.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3.png" Type="http://schemas.openxmlformats.org/officeDocument/2006/relationships/image"/><Relationship Id="rId9" Target="../media/image24.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25.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2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3E6E0"/>
        </a:solidFill>
      </p:bgPr>
    </p:bg>
    <p:spTree>
      <p:nvGrpSpPr>
        <p:cNvPr id="1" name=""/>
        <p:cNvGrpSpPr/>
        <p:nvPr/>
      </p:nvGrpSpPr>
      <p:grpSpPr>
        <a:xfrm>
          <a:off x="0" y="0"/>
          <a:ext cx="0" cy="0"/>
          <a:chOff x="0" y="0"/>
          <a:chExt cx="0" cy="0"/>
        </a:xfrm>
      </p:grpSpPr>
      <p:sp>
        <p:nvSpPr>
          <p:cNvPr name="TextBox 2" id="2"/>
          <p:cNvSpPr txBox="true"/>
          <p:nvPr/>
        </p:nvSpPr>
        <p:spPr>
          <a:xfrm rot="0">
            <a:off x="2566299" y="4510626"/>
            <a:ext cx="13155402" cy="2155820"/>
          </a:xfrm>
          <a:prstGeom prst="rect">
            <a:avLst/>
          </a:prstGeom>
        </p:spPr>
        <p:txBody>
          <a:bodyPr anchor="t" rtlCol="false" tIns="0" lIns="0" bIns="0" rIns="0">
            <a:spAutoFit/>
          </a:bodyPr>
          <a:lstStyle/>
          <a:p>
            <a:pPr algn="ctr">
              <a:lnSpc>
                <a:spcPts val="7999"/>
              </a:lnSpc>
            </a:pPr>
            <a:r>
              <a:rPr lang="en-US" b="true" sz="9999">
                <a:solidFill>
                  <a:srgbClr val="252930"/>
                </a:solidFill>
                <a:latin typeface="Maven Pro Bold"/>
                <a:ea typeface="Maven Pro Bold"/>
                <a:cs typeface="Maven Pro Bold"/>
                <a:sym typeface="Maven Pro Bold"/>
              </a:rPr>
              <a:t>DEX D</a:t>
            </a:r>
            <a:r>
              <a:rPr lang="en-US" b="true" sz="9999">
                <a:solidFill>
                  <a:srgbClr val="252930"/>
                </a:solidFill>
                <a:latin typeface="Maven Pro Bold"/>
                <a:ea typeface="Maven Pro Bold"/>
                <a:cs typeface="Maven Pro Bold"/>
                <a:sym typeface="Maven Pro Bold"/>
              </a:rPr>
              <a:t>EVELOPMENT IN 2025</a:t>
            </a:r>
          </a:p>
        </p:txBody>
      </p:sp>
      <p:sp>
        <p:nvSpPr>
          <p:cNvPr name="Freeform 3" id="3"/>
          <p:cNvSpPr/>
          <p:nvPr/>
        </p:nvSpPr>
        <p:spPr>
          <a:xfrm flipH="true" flipV="false" rot="0">
            <a:off x="-211950" y="-104775"/>
            <a:ext cx="4114800" cy="4114800"/>
          </a:xfrm>
          <a:custGeom>
            <a:avLst/>
            <a:gdLst/>
            <a:ahLst/>
            <a:cxnLst/>
            <a:rect r="r" b="b" t="t" l="l"/>
            <a:pathLst>
              <a:path h="4114800" w="4114800">
                <a:moveTo>
                  <a:pt x="4114800" y="0"/>
                </a:moveTo>
                <a:lnTo>
                  <a:pt x="0" y="0"/>
                </a:lnTo>
                <a:lnTo>
                  <a:pt x="0" y="4114800"/>
                </a:lnTo>
                <a:lnTo>
                  <a:pt x="4114800" y="4114800"/>
                </a:lnTo>
                <a:lnTo>
                  <a:pt x="411480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true" rot="0">
            <a:off x="14297025" y="6296025"/>
            <a:ext cx="4114800" cy="4114800"/>
          </a:xfrm>
          <a:custGeom>
            <a:avLst/>
            <a:gdLst/>
            <a:ahLst/>
            <a:cxnLst/>
            <a:rect r="r" b="b" t="t" l="l"/>
            <a:pathLst>
              <a:path h="4114800" w="4114800">
                <a:moveTo>
                  <a:pt x="0" y="4114800"/>
                </a:moveTo>
                <a:lnTo>
                  <a:pt x="4114800" y="4114800"/>
                </a:lnTo>
                <a:lnTo>
                  <a:pt x="4114800" y="0"/>
                </a:lnTo>
                <a:lnTo>
                  <a:pt x="0" y="0"/>
                </a:lnTo>
                <a:lnTo>
                  <a:pt x="0" y="411480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0" y="8039083"/>
            <a:ext cx="516220" cy="2057400"/>
          </a:xfrm>
          <a:custGeom>
            <a:avLst/>
            <a:gdLst/>
            <a:ahLst/>
            <a:cxnLst/>
            <a:rect r="r" b="b" t="t" l="l"/>
            <a:pathLst>
              <a:path h="2057400" w="516220">
                <a:moveTo>
                  <a:pt x="0" y="0"/>
                </a:moveTo>
                <a:lnTo>
                  <a:pt x="516220" y="0"/>
                </a:lnTo>
                <a:lnTo>
                  <a:pt x="516220"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7657548" y="293921"/>
            <a:ext cx="516220" cy="2057400"/>
          </a:xfrm>
          <a:custGeom>
            <a:avLst/>
            <a:gdLst/>
            <a:ahLst/>
            <a:cxnLst/>
            <a:rect r="r" b="b" t="t" l="l"/>
            <a:pathLst>
              <a:path h="2057400" w="516220">
                <a:moveTo>
                  <a:pt x="0" y="0"/>
                </a:moveTo>
                <a:lnTo>
                  <a:pt x="516220" y="0"/>
                </a:lnTo>
                <a:lnTo>
                  <a:pt x="516220"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028700" y="9077308"/>
            <a:ext cx="2716317" cy="1358159"/>
          </a:xfrm>
          <a:custGeom>
            <a:avLst/>
            <a:gdLst/>
            <a:ahLst/>
            <a:cxnLst/>
            <a:rect r="r" b="b" t="t" l="l"/>
            <a:pathLst>
              <a:path h="1358159" w="2716317">
                <a:moveTo>
                  <a:pt x="0" y="0"/>
                </a:moveTo>
                <a:lnTo>
                  <a:pt x="2716317" y="0"/>
                </a:lnTo>
                <a:lnTo>
                  <a:pt x="2716317" y="1358159"/>
                </a:lnTo>
                <a:lnTo>
                  <a:pt x="0" y="13581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true" rot="0">
            <a:off x="14542983" y="-104775"/>
            <a:ext cx="2716317" cy="1358159"/>
          </a:xfrm>
          <a:custGeom>
            <a:avLst/>
            <a:gdLst/>
            <a:ahLst/>
            <a:cxnLst/>
            <a:rect r="r" b="b" t="t" l="l"/>
            <a:pathLst>
              <a:path h="1358159" w="2716317">
                <a:moveTo>
                  <a:pt x="0" y="1358159"/>
                </a:moveTo>
                <a:lnTo>
                  <a:pt x="2716317" y="1358159"/>
                </a:lnTo>
                <a:lnTo>
                  <a:pt x="2716317" y="0"/>
                </a:lnTo>
                <a:lnTo>
                  <a:pt x="0" y="0"/>
                </a:lnTo>
                <a:lnTo>
                  <a:pt x="0" y="1358159"/>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2844228" y="6480876"/>
            <a:ext cx="2716826" cy="2777424"/>
          </a:xfrm>
          <a:custGeom>
            <a:avLst/>
            <a:gdLst/>
            <a:ahLst/>
            <a:cxnLst/>
            <a:rect r="r" b="b" t="t" l="l"/>
            <a:pathLst>
              <a:path h="2777424" w="2716826">
                <a:moveTo>
                  <a:pt x="0" y="0"/>
                </a:moveTo>
                <a:lnTo>
                  <a:pt x="2716826" y="0"/>
                </a:lnTo>
                <a:lnTo>
                  <a:pt x="2716826" y="2777424"/>
                </a:lnTo>
                <a:lnTo>
                  <a:pt x="0" y="277742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0" id="10"/>
          <p:cNvSpPr txBox="true"/>
          <p:nvPr/>
        </p:nvSpPr>
        <p:spPr>
          <a:xfrm rot="0">
            <a:off x="3711618" y="3463925"/>
            <a:ext cx="10864763" cy="660400"/>
          </a:xfrm>
          <a:prstGeom prst="rect">
            <a:avLst/>
          </a:prstGeom>
        </p:spPr>
        <p:txBody>
          <a:bodyPr anchor="t" rtlCol="false" tIns="0" lIns="0" bIns="0" rIns="0">
            <a:spAutoFit/>
          </a:bodyPr>
          <a:lstStyle/>
          <a:p>
            <a:pPr algn="ctr">
              <a:lnSpc>
                <a:spcPts val="4999"/>
              </a:lnSpc>
            </a:pPr>
            <a:r>
              <a:rPr lang="en-US" sz="4999">
                <a:solidFill>
                  <a:srgbClr val="252930"/>
                </a:solidFill>
                <a:latin typeface="Maven Pro"/>
                <a:ea typeface="Maven Pro"/>
                <a:cs typeface="Maven Pro"/>
                <a:sym typeface="Maven Pro"/>
              </a:rPr>
              <a:t>Ev</a:t>
            </a:r>
            <a:r>
              <a:rPr lang="en-US" sz="4999">
                <a:solidFill>
                  <a:srgbClr val="252930"/>
                </a:solidFill>
                <a:latin typeface="Maven Pro"/>
                <a:ea typeface="Maven Pro"/>
                <a:cs typeface="Maven Pro"/>
                <a:sym typeface="Maven Pro"/>
              </a:rPr>
              <a:t>erything You Need to Know About</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3E6E0"/>
        </a:solidFill>
      </p:bgPr>
    </p:bg>
    <p:spTree>
      <p:nvGrpSpPr>
        <p:cNvPr id="1" name=""/>
        <p:cNvGrpSpPr/>
        <p:nvPr/>
      </p:nvGrpSpPr>
      <p:grpSpPr>
        <a:xfrm>
          <a:off x="0" y="0"/>
          <a:ext cx="0" cy="0"/>
          <a:chOff x="0" y="0"/>
          <a:chExt cx="0" cy="0"/>
        </a:xfrm>
      </p:grpSpPr>
      <p:sp>
        <p:nvSpPr>
          <p:cNvPr name="TextBox 2" id="2"/>
          <p:cNvSpPr txBox="true"/>
          <p:nvPr/>
        </p:nvSpPr>
        <p:spPr>
          <a:xfrm rot="0">
            <a:off x="1247681" y="2904151"/>
            <a:ext cx="15792639" cy="5990590"/>
          </a:xfrm>
          <a:prstGeom prst="rect">
            <a:avLst/>
          </a:prstGeom>
        </p:spPr>
        <p:txBody>
          <a:bodyPr anchor="t" rtlCol="false" tIns="0" lIns="0" bIns="0" rIns="0">
            <a:spAutoFit/>
          </a:bodyPr>
          <a:lstStyle/>
          <a:p>
            <a:pPr algn="just">
              <a:lnSpc>
                <a:spcPts val="4759"/>
              </a:lnSpc>
            </a:pPr>
            <a:r>
              <a:rPr lang="en-US" sz="3399">
                <a:solidFill>
                  <a:srgbClr val="252930"/>
                </a:solidFill>
                <a:latin typeface="Maven Pro"/>
                <a:ea typeface="Maven Pro"/>
                <a:cs typeface="Maven Pro"/>
                <a:sym typeface="Maven Pro"/>
              </a:rPr>
              <a:t>The landscape of crypt</a:t>
            </a:r>
            <a:r>
              <a:rPr lang="en-US" sz="3399">
                <a:solidFill>
                  <a:srgbClr val="252930"/>
                </a:solidFill>
                <a:latin typeface="Maven Pro"/>
                <a:ea typeface="Maven Pro"/>
                <a:cs typeface="Maven Pro"/>
                <a:sym typeface="Maven Pro"/>
              </a:rPr>
              <a:t>ocurrencies has been developing at a very rapid pace over the last decade, yet not many innovations have been as impactful as that of decentralized exchanges (DEXs). In 2025, DEXs are not a novelty and experimental area on the fringe of the DeFi ecosystem but the mainstream platforms that contribute to financial autonomy, transparency, and innovations.  As interest continues to rise, many developers and entrepreneurs are looking to </a:t>
            </a:r>
            <a:r>
              <a:rPr lang="en-US" sz="3399" u="sng">
                <a:solidFill>
                  <a:srgbClr val="252930"/>
                </a:solidFill>
                <a:latin typeface="Maven Pro"/>
                <a:ea typeface="Maven Pro"/>
                <a:cs typeface="Maven Pro"/>
                <a:sym typeface="Maven Pro"/>
                <a:hlinkClick r:id="rId2" tooltip="https://www.blockchainx.tech/create-your-own-decentralized-exchange/"/>
              </a:rPr>
              <a:t>create your own decentralized exchange</a:t>
            </a:r>
            <a:r>
              <a:rPr lang="en-US" sz="3399">
                <a:solidFill>
                  <a:srgbClr val="252930"/>
                </a:solidFill>
                <a:latin typeface="Maven Pro"/>
                <a:ea typeface="Maven Pro"/>
                <a:cs typeface="Maven Pro"/>
                <a:sym typeface="Maven Pro"/>
              </a:rPr>
              <a:t> to take advantage of this shifting landscape. This blog covers all you should know about DEX development in 2025—its architecture, features, security, and other recent trends that will shape the future of decentralized finance.</a:t>
            </a:r>
          </a:p>
        </p:txBody>
      </p:sp>
      <p:sp>
        <p:nvSpPr>
          <p:cNvPr name="TextBox 3" id="3"/>
          <p:cNvSpPr txBox="true"/>
          <p:nvPr/>
        </p:nvSpPr>
        <p:spPr>
          <a:xfrm rot="0">
            <a:off x="2999625" y="1811904"/>
            <a:ext cx="12288749" cy="822957"/>
          </a:xfrm>
          <a:prstGeom prst="rect">
            <a:avLst/>
          </a:prstGeom>
        </p:spPr>
        <p:txBody>
          <a:bodyPr anchor="t" rtlCol="false" tIns="0" lIns="0" bIns="0" rIns="0">
            <a:spAutoFit/>
          </a:bodyPr>
          <a:lstStyle/>
          <a:p>
            <a:pPr algn="ctr">
              <a:lnSpc>
                <a:spcPts val="5759"/>
              </a:lnSpc>
            </a:pPr>
            <a:r>
              <a:rPr lang="en-US" b="true" sz="7199">
                <a:solidFill>
                  <a:srgbClr val="252930"/>
                </a:solidFill>
                <a:latin typeface="Maven Pro Bold"/>
                <a:ea typeface="Maven Pro Bold"/>
                <a:cs typeface="Maven Pro Bold"/>
                <a:sym typeface="Maven Pro Bold"/>
              </a:rPr>
              <a:t>INTRODUCTION</a:t>
            </a:r>
          </a:p>
        </p:txBody>
      </p:sp>
      <p:sp>
        <p:nvSpPr>
          <p:cNvPr name="Freeform 4" id="4"/>
          <p:cNvSpPr/>
          <p:nvPr/>
        </p:nvSpPr>
        <p:spPr>
          <a:xfrm flipH="true" flipV="false" rot="0">
            <a:off x="-211950" y="-104775"/>
            <a:ext cx="4114800" cy="4114800"/>
          </a:xfrm>
          <a:custGeom>
            <a:avLst/>
            <a:gdLst/>
            <a:ahLst/>
            <a:cxnLst/>
            <a:rect r="r" b="b" t="t" l="l"/>
            <a:pathLst>
              <a:path h="4114800" w="4114800">
                <a:moveTo>
                  <a:pt x="4114800" y="0"/>
                </a:moveTo>
                <a:lnTo>
                  <a:pt x="0" y="0"/>
                </a:lnTo>
                <a:lnTo>
                  <a:pt x="0" y="4114800"/>
                </a:lnTo>
                <a:lnTo>
                  <a:pt x="4114800" y="4114800"/>
                </a:lnTo>
                <a:lnTo>
                  <a:pt x="411480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7773650" y="8229600"/>
            <a:ext cx="516220" cy="2057400"/>
          </a:xfrm>
          <a:custGeom>
            <a:avLst/>
            <a:gdLst/>
            <a:ahLst/>
            <a:cxnLst/>
            <a:rect r="r" b="b" t="t" l="l"/>
            <a:pathLst>
              <a:path h="2057400" w="516220">
                <a:moveTo>
                  <a:pt x="0" y="0"/>
                </a:moveTo>
                <a:lnTo>
                  <a:pt x="516220" y="0"/>
                </a:lnTo>
                <a:lnTo>
                  <a:pt x="516220" y="2057400"/>
                </a:lnTo>
                <a:lnTo>
                  <a:pt x="0" y="20574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4542983" y="9077308"/>
            <a:ext cx="2716317" cy="1358159"/>
          </a:xfrm>
          <a:custGeom>
            <a:avLst/>
            <a:gdLst/>
            <a:ahLst/>
            <a:cxnLst/>
            <a:rect r="r" b="b" t="t" l="l"/>
            <a:pathLst>
              <a:path h="1358159" w="2716317">
                <a:moveTo>
                  <a:pt x="0" y="0"/>
                </a:moveTo>
                <a:lnTo>
                  <a:pt x="2716317" y="0"/>
                </a:lnTo>
                <a:lnTo>
                  <a:pt x="2716317" y="1358159"/>
                </a:lnTo>
                <a:lnTo>
                  <a:pt x="0" y="135815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pic>
        <p:nvPicPr>
          <p:cNvPr name="Picture 7" id="7"/>
          <p:cNvPicPr>
            <a:picLocks noChangeAspect="true"/>
          </p:cNvPicPr>
          <p:nvPr/>
        </p:nvPicPr>
        <p:blipFill>
          <a:blip r:embed="rId9"/>
          <a:srcRect l="0" t="0" r="0" b="0"/>
          <a:stretch>
            <a:fillRect/>
          </a:stretch>
        </p:blipFill>
        <p:spPr>
          <a:xfrm flipH="false" flipV="false" rot="0">
            <a:off x="13220753" y="59553"/>
            <a:ext cx="2644459" cy="2971302"/>
          </a:xfrm>
          <a:prstGeom prst="rect">
            <a:avLst/>
          </a:prstGeom>
        </p:spPr>
      </p:pic>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E3E6E0"/>
        </a:solidFill>
      </p:bgPr>
    </p:bg>
    <p:spTree>
      <p:nvGrpSpPr>
        <p:cNvPr id="1" name=""/>
        <p:cNvGrpSpPr/>
        <p:nvPr/>
      </p:nvGrpSpPr>
      <p:grpSpPr>
        <a:xfrm>
          <a:off x="0" y="0"/>
          <a:ext cx="0" cy="0"/>
          <a:chOff x="0" y="0"/>
          <a:chExt cx="0" cy="0"/>
        </a:xfrm>
      </p:grpSpPr>
      <p:grpSp>
        <p:nvGrpSpPr>
          <p:cNvPr name="Group 2" id="2"/>
          <p:cNvGrpSpPr/>
          <p:nvPr/>
        </p:nvGrpSpPr>
        <p:grpSpPr>
          <a:xfrm rot="0">
            <a:off x="2428324" y="3791754"/>
            <a:ext cx="13967983" cy="5060039"/>
            <a:chOff x="0" y="0"/>
            <a:chExt cx="3678810" cy="1332685"/>
          </a:xfrm>
        </p:grpSpPr>
        <p:sp>
          <p:nvSpPr>
            <p:cNvPr name="Freeform 3" id="3"/>
            <p:cNvSpPr/>
            <p:nvPr/>
          </p:nvSpPr>
          <p:spPr>
            <a:xfrm flipH="false" flipV="false" rot="0">
              <a:off x="0" y="0"/>
              <a:ext cx="3678810" cy="1332685"/>
            </a:xfrm>
            <a:custGeom>
              <a:avLst/>
              <a:gdLst/>
              <a:ahLst/>
              <a:cxnLst/>
              <a:rect r="r" b="b" t="t" l="l"/>
              <a:pathLst>
                <a:path h="1332685" w="3678810">
                  <a:moveTo>
                    <a:pt x="28267" y="0"/>
                  </a:moveTo>
                  <a:lnTo>
                    <a:pt x="3650543" y="0"/>
                  </a:lnTo>
                  <a:cubicBezTo>
                    <a:pt x="3666155" y="0"/>
                    <a:pt x="3678810" y="12656"/>
                    <a:pt x="3678810" y="28267"/>
                  </a:cubicBezTo>
                  <a:lnTo>
                    <a:pt x="3678810" y="1304418"/>
                  </a:lnTo>
                  <a:cubicBezTo>
                    <a:pt x="3678810" y="1320029"/>
                    <a:pt x="3666155" y="1332685"/>
                    <a:pt x="3650543" y="1332685"/>
                  </a:cubicBezTo>
                  <a:lnTo>
                    <a:pt x="28267" y="1332685"/>
                  </a:lnTo>
                  <a:cubicBezTo>
                    <a:pt x="20770" y="1332685"/>
                    <a:pt x="13580" y="1329707"/>
                    <a:pt x="8279" y="1324406"/>
                  </a:cubicBezTo>
                  <a:cubicBezTo>
                    <a:pt x="2978" y="1319105"/>
                    <a:pt x="0" y="1311915"/>
                    <a:pt x="0" y="1304418"/>
                  </a:cubicBezTo>
                  <a:lnTo>
                    <a:pt x="0" y="28267"/>
                  </a:lnTo>
                  <a:cubicBezTo>
                    <a:pt x="0" y="12656"/>
                    <a:pt x="12656" y="0"/>
                    <a:pt x="28267" y="0"/>
                  </a:cubicBezTo>
                  <a:close/>
                </a:path>
              </a:pathLst>
            </a:custGeom>
            <a:solidFill>
              <a:srgbClr val="C0B3A0">
                <a:alpha val="20784"/>
              </a:srgbClr>
            </a:solidFill>
            <a:ln w="47625" cap="rnd">
              <a:solidFill>
                <a:srgbClr val="000000">
                  <a:alpha val="20784"/>
                </a:srgbClr>
              </a:solidFill>
              <a:prstDash val="solid"/>
              <a:round/>
            </a:ln>
          </p:spPr>
        </p:sp>
        <p:sp>
          <p:nvSpPr>
            <p:cNvPr name="TextBox 4" id="4"/>
            <p:cNvSpPr txBox="true"/>
            <p:nvPr/>
          </p:nvSpPr>
          <p:spPr>
            <a:xfrm>
              <a:off x="0" y="-38100"/>
              <a:ext cx="3678810" cy="1370785"/>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true" flipV="false" rot="0">
            <a:off x="-211950" y="-104775"/>
            <a:ext cx="4114800" cy="4114800"/>
          </a:xfrm>
          <a:custGeom>
            <a:avLst/>
            <a:gdLst/>
            <a:ahLst/>
            <a:cxnLst/>
            <a:rect r="r" b="b" t="t" l="l"/>
            <a:pathLst>
              <a:path h="4114800" w="4114800">
                <a:moveTo>
                  <a:pt x="4114800" y="0"/>
                </a:moveTo>
                <a:lnTo>
                  <a:pt x="0" y="0"/>
                </a:lnTo>
                <a:lnTo>
                  <a:pt x="0" y="4114800"/>
                </a:lnTo>
                <a:lnTo>
                  <a:pt x="4114800" y="4114800"/>
                </a:lnTo>
                <a:lnTo>
                  <a:pt x="411480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7773650" y="8229600"/>
            <a:ext cx="516220" cy="2057400"/>
          </a:xfrm>
          <a:custGeom>
            <a:avLst/>
            <a:gdLst/>
            <a:ahLst/>
            <a:cxnLst/>
            <a:rect r="r" b="b" t="t" l="l"/>
            <a:pathLst>
              <a:path h="2057400" w="516220">
                <a:moveTo>
                  <a:pt x="0" y="0"/>
                </a:moveTo>
                <a:lnTo>
                  <a:pt x="516220" y="0"/>
                </a:lnTo>
                <a:lnTo>
                  <a:pt x="516220"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4542983" y="9077308"/>
            <a:ext cx="2716317" cy="1358159"/>
          </a:xfrm>
          <a:custGeom>
            <a:avLst/>
            <a:gdLst/>
            <a:ahLst/>
            <a:cxnLst/>
            <a:rect r="r" b="b" t="t" l="l"/>
            <a:pathLst>
              <a:path h="1358159" w="2716317">
                <a:moveTo>
                  <a:pt x="0" y="0"/>
                </a:moveTo>
                <a:lnTo>
                  <a:pt x="2716317" y="0"/>
                </a:lnTo>
                <a:lnTo>
                  <a:pt x="2716317" y="1358159"/>
                </a:lnTo>
                <a:lnTo>
                  <a:pt x="0" y="13581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919023" y="6817961"/>
            <a:ext cx="4520579" cy="4518695"/>
          </a:xfrm>
          <a:custGeom>
            <a:avLst/>
            <a:gdLst/>
            <a:ahLst/>
            <a:cxnLst/>
            <a:rect r="r" b="b" t="t" l="l"/>
            <a:pathLst>
              <a:path h="4518695" w="4520579">
                <a:moveTo>
                  <a:pt x="0" y="0"/>
                </a:moveTo>
                <a:lnTo>
                  <a:pt x="4520579" y="0"/>
                </a:lnTo>
                <a:lnTo>
                  <a:pt x="4520579" y="4518695"/>
                </a:lnTo>
                <a:lnTo>
                  <a:pt x="0" y="4518695"/>
                </a:lnTo>
                <a:lnTo>
                  <a:pt x="0" y="0"/>
                </a:lnTo>
                <a:close/>
              </a:path>
            </a:pathLst>
          </a:custGeom>
          <a:blipFill>
            <a:blip r:embed="rId8"/>
            <a:stretch>
              <a:fillRect l="0" t="0" r="0" b="0"/>
            </a:stretch>
          </a:blipFill>
        </p:spPr>
      </p:sp>
      <p:sp>
        <p:nvSpPr>
          <p:cNvPr name="TextBox 9" id="9"/>
          <p:cNvSpPr txBox="true"/>
          <p:nvPr/>
        </p:nvSpPr>
        <p:spPr>
          <a:xfrm rot="0">
            <a:off x="2586834" y="3933825"/>
            <a:ext cx="13748145" cy="4790440"/>
          </a:xfrm>
          <a:prstGeom prst="rect">
            <a:avLst/>
          </a:prstGeom>
        </p:spPr>
        <p:txBody>
          <a:bodyPr anchor="t" rtlCol="false" tIns="0" lIns="0" bIns="0" rIns="0">
            <a:spAutoFit/>
          </a:bodyPr>
          <a:lstStyle/>
          <a:p>
            <a:pPr algn="just">
              <a:lnSpc>
                <a:spcPts val="4759"/>
              </a:lnSpc>
            </a:pPr>
            <a:r>
              <a:rPr lang="en-US" sz="3399">
                <a:solidFill>
                  <a:srgbClr val="252930"/>
                </a:solidFill>
                <a:latin typeface="Maven Pro"/>
                <a:ea typeface="Maven Pro"/>
                <a:cs typeface="Maven Pro"/>
                <a:sym typeface="Maven Pro"/>
              </a:rPr>
              <a:t>In 2025, the decentralized exchange ecosyst</a:t>
            </a:r>
            <a:r>
              <a:rPr lang="en-US" sz="3399">
                <a:solidFill>
                  <a:srgbClr val="252930"/>
                </a:solidFill>
                <a:latin typeface="Maven Pro"/>
                <a:ea typeface="Maven Pro"/>
                <a:cs typeface="Maven Pro"/>
                <a:sym typeface="Maven Pro"/>
              </a:rPr>
              <a:t>em has become more robust, user friendly and scalable than ever. Developments in multi-chain interoperability, zero-knowledge proofs, and blockchain infrastructure have changed the way DEXs operate. Uniswap, SushiSwap, and PancakeSwap were the first platforms, but newcomers have already increased the bar by supporting cross-chain bridges, built-in fiat onramps, and more sophisticated trading instruments.</a:t>
            </a:r>
          </a:p>
        </p:txBody>
      </p:sp>
      <p:sp>
        <p:nvSpPr>
          <p:cNvPr name="TextBox 10" id="10"/>
          <p:cNvSpPr txBox="true"/>
          <p:nvPr/>
        </p:nvSpPr>
        <p:spPr>
          <a:xfrm rot="0">
            <a:off x="2525507" y="1295400"/>
            <a:ext cx="13870800" cy="2270838"/>
          </a:xfrm>
          <a:prstGeom prst="rect">
            <a:avLst/>
          </a:prstGeom>
        </p:spPr>
        <p:txBody>
          <a:bodyPr anchor="t" rtlCol="false" tIns="0" lIns="0" bIns="0" rIns="0">
            <a:spAutoFit/>
          </a:bodyPr>
          <a:lstStyle/>
          <a:p>
            <a:pPr algn="ctr">
              <a:lnSpc>
                <a:spcPts val="5761"/>
              </a:lnSpc>
            </a:pPr>
            <a:r>
              <a:rPr lang="en-US" b="true" sz="7201">
                <a:solidFill>
                  <a:srgbClr val="252D37"/>
                </a:solidFill>
                <a:latin typeface="Maven Pro Bold"/>
                <a:ea typeface="Maven Pro Bold"/>
                <a:cs typeface="Maven Pro Bold"/>
                <a:sym typeface="Maven Pro Bold"/>
              </a:rPr>
              <a:t>THE E</a:t>
            </a:r>
            <a:r>
              <a:rPr lang="en-US" b="true" sz="7201">
                <a:solidFill>
                  <a:srgbClr val="252D37"/>
                </a:solidFill>
                <a:latin typeface="Maven Pro Bold"/>
                <a:ea typeface="Maven Pro Bold"/>
                <a:cs typeface="Maven Pro Bold"/>
                <a:sym typeface="Maven Pro Bold"/>
              </a:rPr>
              <a:t>VOLVING LANDSCAPE OF DECENTRALIZED EXCHANGES IN 2025</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E3E6E0"/>
        </a:solidFill>
      </p:bgPr>
    </p:bg>
    <p:spTree>
      <p:nvGrpSpPr>
        <p:cNvPr id="1" name=""/>
        <p:cNvGrpSpPr/>
        <p:nvPr/>
      </p:nvGrpSpPr>
      <p:grpSpPr>
        <a:xfrm>
          <a:off x="0" y="0"/>
          <a:ext cx="0" cy="0"/>
          <a:chOff x="0" y="0"/>
          <a:chExt cx="0" cy="0"/>
        </a:xfrm>
      </p:grpSpPr>
      <p:sp>
        <p:nvSpPr>
          <p:cNvPr name="TextBox 2" id="2"/>
          <p:cNvSpPr txBox="true"/>
          <p:nvPr/>
        </p:nvSpPr>
        <p:spPr>
          <a:xfrm rot="0">
            <a:off x="1640936" y="3184526"/>
            <a:ext cx="15006127" cy="5867400"/>
          </a:xfrm>
          <a:prstGeom prst="rect">
            <a:avLst/>
          </a:prstGeom>
        </p:spPr>
        <p:txBody>
          <a:bodyPr anchor="t" rtlCol="false" tIns="0" lIns="0" bIns="0" rIns="0">
            <a:spAutoFit/>
          </a:bodyPr>
          <a:lstStyle/>
          <a:p>
            <a:pPr algn="just">
              <a:lnSpc>
                <a:spcPts val="4200"/>
              </a:lnSpc>
            </a:pPr>
            <a:r>
              <a:rPr lang="en-US" sz="3000">
                <a:solidFill>
                  <a:srgbClr val="252D37"/>
                </a:solidFill>
                <a:latin typeface="Maven Pro"/>
                <a:ea typeface="Maven Pro"/>
                <a:cs typeface="Maven Pro"/>
                <a:sym typeface="Maven Pro"/>
              </a:rPr>
              <a:t>A decent</a:t>
            </a:r>
            <a:r>
              <a:rPr lang="en-US" sz="3000">
                <a:solidFill>
                  <a:srgbClr val="252D37"/>
                </a:solidFill>
                <a:latin typeface="Maven Pro"/>
                <a:ea typeface="Maven Pro"/>
                <a:cs typeface="Maven Pro"/>
                <a:sym typeface="Maven Pro"/>
              </a:rPr>
              <a:t>ralized exchange does not usually have a central entity, and the smart contracts and blockchain networks are used to ensure that people trade with each other. Main elements of a contemporary DEX are the smart contract platform, automated market makers (AMM) or order book mechanism, liquidity pools, a frontend (web or mobile) and wallet integration.</a:t>
            </a:r>
          </a:p>
          <a:p>
            <a:pPr algn="just">
              <a:lnSpc>
                <a:spcPts val="4200"/>
              </a:lnSpc>
            </a:pPr>
            <a:r>
              <a:rPr lang="en-US" sz="3000">
                <a:solidFill>
                  <a:srgbClr val="252D37"/>
                </a:solidFill>
                <a:latin typeface="Maven Pro"/>
                <a:ea typeface="Maven Pro"/>
                <a:cs typeface="Maven Pro"/>
                <a:sym typeface="Maven Pro"/>
              </a:rPr>
              <a:t>The DEX functionality centres around smart contracts, which are used to perform trades, provide liquidity and governance. AMMs, such as Uniswap, rely on liquidity pools and constant product formulas to calculate prices algorithmically instead of relying on order books. Conversely, DEXs nowadays also follow hybrid models that combine the efficiency of AMM with the precision of order books in order to support advanced traders.</a:t>
            </a:r>
          </a:p>
        </p:txBody>
      </p:sp>
      <p:sp>
        <p:nvSpPr>
          <p:cNvPr name="TextBox 3" id="3"/>
          <p:cNvSpPr txBox="true"/>
          <p:nvPr/>
        </p:nvSpPr>
        <p:spPr>
          <a:xfrm rot="0">
            <a:off x="3232538" y="1323975"/>
            <a:ext cx="11226404" cy="1730376"/>
          </a:xfrm>
          <a:prstGeom prst="rect">
            <a:avLst/>
          </a:prstGeom>
        </p:spPr>
        <p:txBody>
          <a:bodyPr anchor="t" rtlCol="false" tIns="0" lIns="0" bIns="0" rIns="0">
            <a:spAutoFit/>
          </a:bodyPr>
          <a:lstStyle/>
          <a:p>
            <a:pPr algn="ctr">
              <a:lnSpc>
                <a:spcPts val="6400"/>
              </a:lnSpc>
            </a:pPr>
            <a:r>
              <a:rPr lang="en-US" b="true" sz="8000">
                <a:solidFill>
                  <a:srgbClr val="252D37"/>
                </a:solidFill>
                <a:latin typeface="Maven Pro Bold"/>
                <a:ea typeface="Maven Pro Bold"/>
                <a:cs typeface="Maven Pro Bold"/>
                <a:sym typeface="Maven Pro Bold"/>
              </a:rPr>
              <a:t>CO</a:t>
            </a:r>
            <a:r>
              <a:rPr lang="en-US" b="true" sz="8000">
                <a:solidFill>
                  <a:srgbClr val="252D37"/>
                </a:solidFill>
                <a:latin typeface="Maven Pro Bold"/>
                <a:ea typeface="Maven Pro Bold"/>
                <a:cs typeface="Maven Pro Bold"/>
                <a:sym typeface="Maven Pro Bold"/>
              </a:rPr>
              <a:t>RE COMPONENTS OF A MODERN DEX</a:t>
            </a:r>
          </a:p>
        </p:txBody>
      </p:sp>
      <p:sp>
        <p:nvSpPr>
          <p:cNvPr name="Freeform 4" id="4"/>
          <p:cNvSpPr/>
          <p:nvPr/>
        </p:nvSpPr>
        <p:spPr>
          <a:xfrm flipH="false" flipV="false" rot="0">
            <a:off x="0" y="8229600"/>
            <a:ext cx="516220" cy="2057400"/>
          </a:xfrm>
          <a:custGeom>
            <a:avLst/>
            <a:gdLst/>
            <a:ahLst/>
            <a:cxnLst/>
            <a:rect r="r" b="b" t="t" l="l"/>
            <a:pathLst>
              <a:path h="2057400" w="516220">
                <a:moveTo>
                  <a:pt x="0" y="0"/>
                </a:moveTo>
                <a:lnTo>
                  <a:pt x="516220" y="0"/>
                </a:lnTo>
                <a:lnTo>
                  <a:pt x="516220" y="2057400"/>
                </a:lnTo>
                <a:lnTo>
                  <a:pt x="0" y="20574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516220" y="9258300"/>
            <a:ext cx="2716317" cy="1358159"/>
          </a:xfrm>
          <a:custGeom>
            <a:avLst/>
            <a:gdLst/>
            <a:ahLst/>
            <a:cxnLst/>
            <a:rect r="r" b="b" t="t" l="l"/>
            <a:pathLst>
              <a:path h="1358159" w="2716317">
                <a:moveTo>
                  <a:pt x="0" y="0"/>
                </a:moveTo>
                <a:lnTo>
                  <a:pt x="2716318" y="0"/>
                </a:lnTo>
                <a:lnTo>
                  <a:pt x="2716318" y="1358159"/>
                </a:lnTo>
                <a:lnTo>
                  <a:pt x="0" y="135815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4354175" y="-123825"/>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6687957" y="226906"/>
            <a:ext cx="1600043" cy="2603620"/>
          </a:xfrm>
          <a:custGeom>
            <a:avLst/>
            <a:gdLst/>
            <a:ahLst/>
            <a:cxnLst/>
            <a:rect r="r" b="b" t="t" l="l"/>
            <a:pathLst>
              <a:path h="2603620" w="1600043">
                <a:moveTo>
                  <a:pt x="0" y="0"/>
                </a:moveTo>
                <a:lnTo>
                  <a:pt x="1600043" y="0"/>
                </a:lnTo>
                <a:lnTo>
                  <a:pt x="1600043" y="2603620"/>
                </a:lnTo>
                <a:lnTo>
                  <a:pt x="0" y="260362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383987" y="-123825"/>
            <a:ext cx="4516732" cy="3942730"/>
          </a:xfrm>
          <a:custGeom>
            <a:avLst/>
            <a:gdLst/>
            <a:ahLst/>
            <a:cxnLst/>
            <a:rect r="r" b="b" t="t" l="l"/>
            <a:pathLst>
              <a:path h="3942730" w="4516732">
                <a:moveTo>
                  <a:pt x="0" y="0"/>
                </a:moveTo>
                <a:lnTo>
                  <a:pt x="4516732" y="0"/>
                </a:lnTo>
                <a:lnTo>
                  <a:pt x="4516732" y="3942730"/>
                </a:lnTo>
                <a:lnTo>
                  <a:pt x="0" y="3942730"/>
                </a:lnTo>
                <a:lnTo>
                  <a:pt x="0" y="0"/>
                </a:lnTo>
                <a:close/>
              </a:path>
            </a:pathLst>
          </a:custGeom>
          <a:blipFill>
            <a:blip r:embed="rId10"/>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E3E6E0"/>
        </a:solidFill>
      </p:bgPr>
    </p:bg>
    <p:spTree>
      <p:nvGrpSpPr>
        <p:cNvPr id="1" name=""/>
        <p:cNvGrpSpPr/>
        <p:nvPr/>
      </p:nvGrpSpPr>
      <p:grpSpPr>
        <a:xfrm>
          <a:off x="0" y="0"/>
          <a:ext cx="0" cy="0"/>
          <a:chOff x="0" y="0"/>
          <a:chExt cx="0" cy="0"/>
        </a:xfrm>
      </p:grpSpPr>
      <p:sp>
        <p:nvSpPr>
          <p:cNvPr name="Freeform 2" id="2"/>
          <p:cNvSpPr/>
          <p:nvPr/>
        </p:nvSpPr>
        <p:spPr>
          <a:xfrm flipH="false" flipV="false" rot="0">
            <a:off x="14354175" y="6524802"/>
            <a:ext cx="3810698" cy="3762198"/>
          </a:xfrm>
          <a:custGeom>
            <a:avLst/>
            <a:gdLst/>
            <a:ahLst/>
            <a:cxnLst/>
            <a:rect r="r" b="b" t="t" l="l"/>
            <a:pathLst>
              <a:path h="3762198" w="3810698">
                <a:moveTo>
                  <a:pt x="0" y="0"/>
                </a:moveTo>
                <a:lnTo>
                  <a:pt x="3810698" y="0"/>
                </a:lnTo>
                <a:lnTo>
                  <a:pt x="3810698" y="3762198"/>
                </a:lnTo>
                <a:lnTo>
                  <a:pt x="0" y="376219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536780" y="3648674"/>
            <a:ext cx="15214441" cy="5052695"/>
          </a:xfrm>
          <a:prstGeom prst="rect">
            <a:avLst/>
          </a:prstGeom>
        </p:spPr>
        <p:txBody>
          <a:bodyPr anchor="t" rtlCol="false" tIns="0" lIns="0" bIns="0" rIns="0">
            <a:spAutoFit/>
          </a:bodyPr>
          <a:lstStyle/>
          <a:p>
            <a:pPr algn="just">
              <a:lnSpc>
                <a:spcPts val="4480"/>
              </a:lnSpc>
            </a:pPr>
            <a:r>
              <a:rPr lang="en-US" sz="3200">
                <a:solidFill>
                  <a:srgbClr val="252930"/>
                </a:solidFill>
                <a:latin typeface="Maven Pro"/>
                <a:ea typeface="Maven Pro"/>
                <a:cs typeface="Maven Pro"/>
                <a:sym typeface="Maven Pro"/>
              </a:rPr>
              <a:t>In 2025, t</a:t>
            </a:r>
            <a:r>
              <a:rPr lang="en-US" sz="3200">
                <a:solidFill>
                  <a:srgbClr val="252930"/>
                </a:solidFill>
                <a:latin typeface="Maven Pro"/>
                <a:ea typeface="Maven Pro"/>
                <a:cs typeface="Maven Pro"/>
                <a:sym typeface="Maven Pro"/>
              </a:rPr>
              <a:t>o develop a DEX, it is necessary to have a good command of not only the mechanics of blockchain but also the experience of users. The most important step that developers take is selecting a proper blockchain to develop on Ethereum is dominant, but most build on faster, low- fee networks such as Arbitrum, Polygon, Avalanche, and Solana. Interoperability is done on some platforms even using layer-0 protocols such as Cosmos or Polkadot.</a:t>
            </a:r>
          </a:p>
          <a:p>
            <a:pPr algn="just">
              <a:lnSpc>
                <a:spcPts val="4480"/>
              </a:lnSpc>
            </a:pPr>
            <a:r>
              <a:rPr lang="en-US" sz="3200">
                <a:solidFill>
                  <a:srgbClr val="252930"/>
                </a:solidFill>
                <a:latin typeface="Maven Pro"/>
                <a:ea typeface="Maven Pro"/>
                <a:cs typeface="Maven Pro"/>
                <a:sym typeface="Maven Pro"/>
              </a:rPr>
              <a:t>After establishing the basis, it is important to choose the appropriate development tools. Smart contracts are most often compiled in Solidity (in chains compatible with EVM) or Rust (on Solana). </a:t>
            </a:r>
          </a:p>
        </p:txBody>
      </p:sp>
      <p:sp>
        <p:nvSpPr>
          <p:cNvPr name="Freeform 4" id="4"/>
          <p:cNvSpPr/>
          <p:nvPr/>
        </p:nvSpPr>
        <p:spPr>
          <a:xfrm flipH="false" flipV="false" rot="0">
            <a:off x="0" y="8229600"/>
            <a:ext cx="516220" cy="2057400"/>
          </a:xfrm>
          <a:custGeom>
            <a:avLst/>
            <a:gdLst/>
            <a:ahLst/>
            <a:cxnLst/>
            <a:rect r="r" b="b" t="t" l="l"/>
            <a:pathLst>
              <a:path h="2057400" w="516220">
                <a:moveTo>
                  <a:pt x="0" y="0"/>
                </a:moveTo>
                <a:lnTo>
                  <a:pt x="516220" y="0"/>
                </a:lnTo>
                <a:lnTo>
                  <a:pt x="516220"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028700" y="9077308"/>
            <a:ext cx="2716317" cy="1358159"/>
          </a:xfrm>
          <a:custGeom>
            <a:avLst/>
            <a:gdLst/>
            <a:ahLst/>
            <a:cxnLst/>
            <a:rect r="r" b="b" t="t" l="l"/>
            <a:pathLst>
              <a:path h="1358159" w="2716317">
                <a:moveTo>
                  <a:pt x="0" y="0"/>
                </a:moveTo>
                <a:lnTo>
                  <a:pt x="2716317" y="0"/>
                </a:lnTo>
                <a:lnTo>
                  <a:pt x="2716317" y="1358159"/>
                </a:lnTo>
                <a:lnTo>
                  <a:pt x="0" y="13581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4354175" y="-123825"/>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4414818" y="1323975"/>
            <a:ext cx="9458364" cy="1730376"/>
          </a:xfrm>
          <a:prstGeom prst="rect">
            <a:avLst/>
          </a:prstGeom>
        </p:spPr>
        <p:txBody>
          <a:bodyPr anchor="t" rtlCol="false" tIns="0" lIns="0" bIns="0" rIns="0">
            <a:spAutoFit/>
          </a:bodyPr>
          <a:lstStyle/>
          <a:p>
            <a:pPr algn="ctr">
              <a:lnSpc>
                <a:spcPts val="6400"/>
              </a:lnSpc>
            </a:pPr>
            <a:r>
              <a:rPr lang="en-US" b="true" sz="8000">
                <a:solidFill>
                  <a:srgbClr val="252930"/>
                </a:solidFill>
                <a:latin typeface="Maven Pro Bold"/>
                <a:ea typeface="Maven Pro Bold"/>
                <a:cs typeface="Maven Pro Bold"/>
                <a:sym typeface="Maven Pro Bold"/>
              </a:rPr>
              <a:t>BUILDING BLOCKS </a:t>
            </a:r>
            <a:r>
              <a:rPr lang="en-US" b="true" sz="8000">
                <a:solidFill>
                  <a:srgbClr val="252930"/>
                </a:solidFill>
                <a:latin typeface="Maven Pro Bold"/>
                <a:ea typeface="Maven Pro Bold"/>
                <a:cs typeface="Maven Pro Bold"/>
                <a:sym typeface="Maven Pro Bold"/>
              </a:rPr>
              <a:t>OF A DEX</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3E6E0"/>
        </a:solidFill>
      </p:bgPr>
    </p:bg>
    <p:spTree>
      <p:nvGrpSpPr>
        <p:cNvPr id="1" name=""/>
        <p:cNvGrpSpPr/>
        <p:nvPr/>
      </p:nvGrpSpPr>
      <p:grpSpPr>
        <a:xfrm>
          <a:off x="0" y="0"/>
          <a:ext cx="0" cy="0"/>
          <a:chOff x="0" y="0"/>
          <a:chExt cx="0" cy="0"/>
        </a:xfrm>
      </p:grpSpPr>
      <p:sp>
        <p:nvSpPr>
          <p:cNvPr name="Freeform 2" id="2"/>
          <p:cNvSpPr/>
          <p:nvPr/>
        </p:nvSpPr>
        <p:spPr>
          <a:xfrm flipH="true" flipV="false" rot="0">
            <a:off x="-211950" y="-104775"/>
            <a:ext cx="4114800" cy="4114800"/>
          </a:xfrm>
          <a:custGeom>
            <a:avLst/>
            <a:gdLst/>
            <a:ahLst/>
            <a:cxnLst/>
            <a:rect r="r" b="b" t="t" l="l"/>
            <a:pathLst>
              <a:path h="4114800" w="4114800">
                <a:moveTo>
                  <a:pt x="4114800" y="0"/>
                </a:moveTo>
                <a:lnTo>
                  <a:pt x="0" y="0"/>
                </a:lnTo>
                <a:lnTo>
                  <a:pt x="0" y="4114800"/>
                </a:lnTo>
                <a:lnTo>
                  <a:pt x="4114800" y="4114800"/>
                </a:lnTo>
                <a:lnTo>
                  <a:pt x="411480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7773650" y="8229600"/>
            <a:ext cx="516220" cy="2057400"/>
          </a:xfrm>
          <a:custGeom>
            <a:avLst/>
            <a:gdLst/>
            <a:ahLst/>
            <a:cxnLst/>
            <a:rect r="r" b="b" t="t" l="l"/>
            <a:pathLst>
              <a:path h="2057400" w="516220">
                <a:moveTo>
                  <a:pt x="0" y="0"/>
                </a:moveTo>
                <a:lnTo>
                  <a:pt x="516220" y="0"/>
                </a:lnTo>
                <a:lnTo>
                  <a:pt x="516220"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4542983" y="9077308"/>
            <a:ext cx="2716317" cy="1358159"/>
          </a:xfrm>
          <a:custGeom>
            <a:avLst/>
            <a:gdLst/>
            <a:ahLst/>
            <a:cxnLst/>
            <a:rect r="r" b="b" t="t" l="l"/>
            <a:pathLst>
              <a:path h="1358159" w="2716317">
                <a:moveTo>
                  <a:pt x="0" y="0"/>
                </a:moveTo>
                <a:lnTo>
                  <a:pt x="2716317" y="0"/>
                </a:lnTo>
                <a:lnTo>
                  <a:pt x="2716317" y="1358159"/>
                </a:lnTo>
                <a:lnTo>
                  <a:pt x="0" y="13581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3948022" y="466241"/>
            <a:ext cx="3475390" cy="3144206"/>
          </a:xfrm>
          <a:custGeom>
            <a:avLst/>
            <a:gdLst/>
            <a:ahLst/>
            <a:cxnLst/>
            <a:rect r="r" b="b" t="t" l="l"/>
            <a:pathLst>
              <a:path h="3144206" w="3475390">
                <a:moveTo>
                  <a:pt x="0" y="0"/>
                </a:moveTo>
                <a:lnTo>
                  <a:pt x="3475391" y="0"/>
                </a:lnTo>
                <a:lnTo>
                  <a:pt x="3475391" y="3144206"/>
                </a:lnTo>
                <a:lnTo>
                  <a:pt x="0" y="314420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6" id="6"/>
          <p:cNvSpPr txBox="true"/>
          <p:nvPr/>
        </p:nvSpPr>
        <p:spPr>
          <a:xfrm rot="0">
            <a:off x="5323669" y="1880071"/>
            <a:ext cx="7640663" cy="1730376"/>
          </a:xfrm>
          <a:prstGeom prst="rect">
            <a:avLst/>
          </a:prstGeom>
        </p:spPr>
        <p:txBody>
          <a:bodyPr anchor="t" rtlCol="false" tIns="0" lIns="0" bIns="0" rIns="0">
            <a:spAutoFit/>
          </a:bodyPr>
          <a:lstStyle/>
          <a:p>
            <a:pPr algn="ctr">
              <a:lnSpc>
                <a:spcPts val="6400"/>
              </a:lnSpc>
            </a:pPr>
            <a:r>
              <a:rPr lang="en-US" b="true" sz="8000">
                <a:solidFill>
                  <a:srgbClr val="252D37"/>
                </a:solidFill>
                <a:latin typeface="Maven Pro Bold"/>
                <a:ea typeface="Maven Pro Bold"/>
                <a:cs typeface="Maven Pro Bold"/>
                <a:sym typeface="Maven Pro Bold"/>
              </a:rPr>
              <a:t>S</a:t>
            </a:r>
            <a:r>
              <a:rPr lang="en-US" b="true" sz="8000">
                <a:solidFill>
                  <a:srgbClr val="252D37"/>
                </a:solidFill>
                <a:latin typeface="Maven Pro Bold"/>
                <a:ea typeface="Maven Pro Bold"/>
                <a:cs typeface="Maven Pro Bold"/>
                <a:sym typeface="Maven Pro Bold"/>
              </a:rPr>
              <a:t>ECURITY AND COMPLIANCE</a:t>
            </a:r>
          </a:p>
        </p:txBody>
      </p:sp>
      <p:sp>
        <p:nvSpPr>
          <p:cNvPr name="TextBox 7" id="7"/>
          <p:cNvSpPr txBox="true"/>
          <p:nvPr/>
        </p:nvSpPr>
        <p:spPr>
          <a:xfrm rot="0">
            <a:off x="1475688" y="4170556"/>
            <a:ext cx="15336625" cy="3366770"/>
          </a:xfrm>
          <a:prstGeom prst="rect">
            <a:avLst/>
          </a:prstGeom>
        </p:spPr>
        <p:txBody>
          <a:bodyPr anchor="t" rtlCol="false" tIns="0" lIns="0" bIns="0" rIns="0">
            <a:spAutoFit/>
          </a:bodyPr>
          <a:lstStyle/>
          <a:p>
            <a:pPr algn="just">
              <a:lnSpc>
                <a:spcPts val="4480"/>
              </a:lnSpc>
            </a:pPr>
            <a:r>
              <a:rPr lang="en-US" sz="3200">
                <a:solidFill>
                  <a:srgbClr val="252D37"/>
                </a:solidFill>
                <a:latin typeface="Maven Pro"/>
                <a:ea typeface="Maven Pro"/>
                <a:cs typeface="Maven Pro"/>
                <a:sym typeface="Maven Pro"/>
              </a:rPr>
              <a:t>One </a:t>
            </a:r>
            <a:r>
              <a:rPr lang="en-US" sz="3200">
                <a:solidFill>
                  <a:srgbClr val="252D37"/>
                </a:solidFill>
                <a:latin typeface="Maven Pro"/>
                <a:ea typeface="Maven Pro"/>
                <a:cs typeface="Maven Pro"/>
                <a:sym typeface="Maven Pro"/>
              </a:rPr>
              <a:t>of the priorities in the development of DEX is security, naturally, following the series of hacks and exploits that have become more common in recent years. The vulnerabilities of smart contracts may result in the loss that can be catastrophic, that is why it is necessary to perform extensive testing, audits, and bug bounties. Development environments such as Hardhat, Truffle or Foundry allow developers to write, test and simulate smart contracts exhaustively prior to deployment.</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E3E6E0"/>
        </a:solidFill>
      </p:bgPr>
    </p:bg>
    <p:spTree>
      <p:nvGrpSpPr>
        <p:cNvPr id="1" name=""/>
        <p:cNvGrpSpPr/>
        <p:nvPr/>
      </p:nvGrpSpPr>
      <p:grpSpPr>
        <a:xfrm>
          <a:off x="0" y="0"/>
          <a:ext cx="0" cy="0"/>
          <a:chOff x="0" y="0"/>
          <a:chExt cx="0" cy="0"/>
        </a:xfrm>
      </p:grpSpPr>
      <p:sp>
        <p:nvSpPr>
          <p:cNvPr name="TextBox 2" id="2"/>
          <p:cNvSpPr txBox="true"/>
          <p:nvPr/>
        </p:nvSpPr>
        <p:spPr>
          <a:xfrm rot="0">
            <a:off x="2810721" y="1632899"/>
            <a:ext cx="12666558" cy="1732072"/>
          </a:xfrm>
          <a:prstGeom prst="rect">
            <a:avLst/>
          </a:prstGeom>
        </p:spPr>
        <p:txBody>
          <a:bodyPr anchor="t" rtlCol="false" tIns="0" lIns="0" bIns="0" rIns="0">
            <a:spAutoFit/>
          </a:bodyPr>
          <a:lstStyle/>
          <a:p>
            <a:pPr algn="ctr">
              <a:lnSpc>
                <a:spcPts val="6426"/>
              </a:lnSpc>
            </a:pPr>
            <a:r>
              <a:rPr lang="en-US" b="true" sz="8033">
                <a:solidFill>
                  <a:srgbClr val="252930"/>
                </a:solidFill>
                <a:latin typeface="Maven Pro Bold"/>
                <a:ea typeface="Maven Pro Bold"/>
                <a:cs typeface="Maven Pro Bold"/>
                <a:sym typeface="Maven Pro Bold"/>
              </a:rPr>
              <a:t>ADVANC</a:t>
            </a:r>
            <a:r>
              <a:rPr lang="en-US" b="true" sz="8033">
                <a:solidFill>
                  <a:srgbClr val="252930"/>
                </a:solidFill>
                <a:latin typeface="Maven Pro Bold"/>
                <a:ea typeface="Maven Pro Bold"/>
                <a:cs typeface="Maven Pro Bold"/>
                <a:sym typeface="Maven Pro Bold"/>
              </a:rPr>
              <a:t>ED FEATURES AND INNOVATIONS</a:t>
            </a:r>
          </a:p>
        </p:txBody>
      </p:sp>
      <p:grpSp>
        <p:nvGrpSpPr>
          <p:cNvPr name="Group 3" id="3"/>
          <p:cNvGrpSpPr/>
          <p:nvPr/>
        </p:nvGrpSpPr>
        <p:grpSpPr>
          <a:xfrm rot="0">
            <a:off x="1028700" y="3364971"/>
            <a:ext cx="15382875" cy="4864629"/>
            <a:chOff x="0" y="0"/>
            <a:chExt cx="4051457" cy="1281219"/>
          </a:xfrm>
        </p:grpSpPr>
        <p:sp>
          <p:nvSpPr>
            <p:cNvPr name="Freeform 4" id="4"/>
            <p:cNvSpPr/>
            <p:nvPr/>
          </p:nvSpPr>
          <p:spPr>
            <a:xfrm flipH="false" flipV="false" rot="0">
              <a:off x="0" y="0"/>
              <a:ext cx="4051457" cy="1281219"/>
            </a:xfrm>
            <a:custGeom>
              <a:avLst/>
              <a:gdLst/>
              <a:ahLst/>
              <a:cxnLst/>
              <a:rect r="r" b="b" t="t" l="l"/>
              <a:pathLst>
                <a:path h="1281219" w="4051457">
                  <a:moveTo>
                    <a:pt x="25667" y="0"/>
                  </a:moveTo>
                  <a:lnTo>
                    <a:pt x="4025790" y="0"/>
                  </a:lnTo>
                  <a:cubicBezTo>
                    <a:pt x="4032597" y="0"/>
                    <a:pt x="4039126" y="2704"/>
                    <a:pt x="4043939" y="7518"/>
                  </a:cubicBezTo>
                  <a:cubicBezTo>
                    <a:pt x="4048753" y="12331"/>
                    <a:pt x="4051457" y="18860"/>
                    <a:pt x="4051457" y="25667"/>
                  </a:cubicBezTo>
                  <a:lnTo>
                    <a:pt x="4051457" y="1255552"/>
                  </a:lnTo>
                  <a:cubicBezTo>
                    <a:pt x="4051457" y="1269727"/>
                    <a:pt x="4039965" y="1281219"/>
                    <a:pt x="4025790" y="1281219"/>
                  </a:cubicBezTo>
                  <a:lnTo>
                    <a:pt x="25667" y="1281219"/>
                  </a:lnTo>
                  <a:cubicBezTo>
                    <a:pt x="18860" y="1281219"/>
                    <a:pt x="12331" y="1278515"/>
                    <a:pt x="7518" y="1273701"/>
                  </a:cubicBezTo>
                  <a:cubicBezTo>
                    <a:pt x="2704" y="1268888"/>
                    <a:pt x="0" y="1262359"/>
                    <a:pt x="0" y="1255552"/>
                  </a:cubicBezTo>
                  <a:lnTo>
                    <a:pt x="0" y="25667"/>
                  </a:lnTo>
                  <a:cubicBezTo>
                    <a:pt x="0" y="18860"/>
                    <a:pt x="2704" y="12331"/>
                    <a:pt x="7518" y="7518"/>
                  </a:cubicBezTo>
                  <a:cubicBezTo>
                    <a:pt x="12331" y="2704"/>
                    <a:pt x="18860" y="0"/>
                    <a:pt x="25667" y="0"/>
                  </a:cubicBezTo>
                  <a:close/>
                </a:path>
              </a:pathLst>
            </a:custGeom>
            <a:solidFill>
              <a:srgbClr val="C0B3A0">
                <a:alpha val="53725"/>
              </a:srgbClr>
            </a:solidFill>
          </p:spPr>
        </p:sp>
        <p:sp>
          <p:nvSpPr>
            <p:cNvPr name="TextBox 5" id="5"/>
            <p:cNvSpPr txBox="true"/>
            <p:nvPr/>
          </p:nvSpPr>
          <p:spPr>
            <a:xfrm>
              <a:off x="0" y="-38100"/>
              <a:ext cx="4051457" cy="1319319"/>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1513699" y="3625586"/>
            <a:ext cx="14412877" cy="4267200"/>
          </a:xfrm>
          <a:prstGeom prst="rect">
            <a:avLst/>
          </a:prstGeom>
        </p:spPr>
        <p:txBody>
          <a:bodyPr anchor="t" rtlCol="false" tIns="0" lIns="0" bIns="0" rIns="0">
            <a:spAutoFit/>
          </a:bodyPr>
          <a:lstStyle/>
          <a:p>
            <a:pPr algn="just">
              <a:lnSpc>
                <a:spcPts val="4200"/>
              </a:lnSpc>
            </a:pPr>
            <a:r>
              <a:rPr lang="en-US" sz="3000">
                <a:solidFill>
                  <a:srgbClr val="252930"/>
                </a:solidFill>
                <a:latin typeface="Maven Pro"/>
                <a:ea typeface="Maven Pro"/>
                <a:cs typeface="Maven Pro"/>
                <a:sym typeface="Maven Pro"/>
              </a:rPr>
              <a:t>In 2025 DEXs a</a:t>
            </a:r>
            <a:r>
              <a:rPr lang="en-US" sz="3000">
                <a:solidFill>
                  <a:srgbClr val="252930"/>
                </a:solidFill>
                <a:latin typeface="Maven Pro"/>
                <a:ea typeface="Maven Pro"/>
                <a:cs typeface="Maven Pro"/>
                <a:sym typeface="Maven Pro"/>
              </a:rPr>
              <a:t>re not simply swap platforms but versatile DeFi ecosystems. Such functions as staking, yield farming, lending, and governance by DAO have become widespread. To compete with centralized exchanges, many platforms introduce limit orders, margin trading, and perpetual contracts.</a:t>
            </a:r>
          </a:p>
          <a:p>
            <a:pPr algn="just">
              <a:lnSpc>
                <a:spcPts val="4200"/>
              </a:lnSpc>
            </a:pPr>
            <a:r>
              <a:rPr lang="en-US" sz="3000">
                <a:solidFill>
                  <a:srgbClr val="252930"/>
                </a:solidFill>
                <a:latin typeface="Maven Pro"/>
                <a:ea typeface="Maven Pro"/>
                <a:cs typeface="Maven Pro"/>
                <a:sym typeface="Maven Pro"/>
              </a:rPr>
              <a:t>One of these features is cross-chain functionality. Swaps between blockchains Such as Thorchain, LayerZero, and Axelar allow protocols to climb liquidity and userbase on other blockchains, seamlessly. The bridge technology is no longer new and allows quicker and safer transfer of assets.</a:t>
            </a:r>
          </a:p>
        </p:txBody>
      </p:sp>
      <p:sp>
        <p:nvSpPr>
          <p:cNvPr name="Freeform 7" id="7"/>
          <p:cNvSpPr/>
          <p:nvPr/>
        </p:nvSpPr>
        <p:spPr>
          <a:xfrm flipH="false" flipV="false" rot="0">
            <a:off x="0" y="8229600"/>
            <a:ext cx="516220" cy="2057400"/>
          </a:xfrm>
          <a:custGeom>
            <a:avLst/>
            <a:gdLst/>
            <a:ahLst/>
            <a:cxnLst/>
            <a:rect r="r" b="b" t="t" l="l"/>
            <a:pathLst>
              <a:path h="2057400" w="516220">
                <a:moveTo>
                  <a:pt x="0" y="0"/>
                </a:moveTo>
                <a:lnTo>
                  <a:pt x="516220" y="0"/>
                </a:lnTo>
                <a:lnTo>
                  <a:pt x="516220" y="2057400"/>
                </a:lnTo>
                <a:lnTo>
                  <a:pt x="0" y="20574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028700" y="9077308"/>
            <a:ext cx="2716317" cy="1358159"/>
          </a:xfrm>
          <a:custGeom>
            <a:avLst/>
            <a:gdLst/>
            <a:ahLst/>
            <a:cxnLst/>
            <a:rect r="r" b="b" t="t" l="l"/>
            <a:pathLst>
              <a:path h="1358159" w="2716317">
                <a:moveTo>
                  <a:pt x="0" y="0"/>
                </a:moveTo>
                <a:lnTo>
                  <a:pt x="2716317" y="0"/>
                </a:lnTo>
                <a:lnTo>
                  <a:pt x="2716317" y="1358159"/>
                </a:lnTo>
                <a:lnTo>
                  <a:pt x="0" y="135815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4354175" y="-123825"/>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516220" y="146339"/>
            <a:ext cx="3090551" cy="2962275"/>
          </a:xfrm>
          <a:custGeom>
            <a:avLst/>
            <a:gdLst/>
            <a:ahLst/>
            <a:cxnLst/>
            <a:rect r="r" b="b" t="t" l="l"/>
            <a:pathLst>
              <a:path h="2962275" w="3090551">
                <a:moveTo>
                  <a:pt x="0" y="0"/>
                </a:moveTo>
                <a:lnTo>
                  <a:pt x="3090551" y="0"/>
                </a:lnTo>
                <a:lnTo>
                  <a:pt x="3090551" y="2962275"/>
                </a:lnTo>
                <a:lnTo>
                  <a:pt x="0" y="296227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E3E6E0"/>
        </a:solidFill>
      </p:bgPr>
    </p:bg>
    <p:spTree>
      <p:nvGrpSpPr>
        <p:cNvPr id="1" name=""/>
        <p:cNvGrpSpPr/>
        <p:nvPr/>
      </p:nvGrpSpPr>
      <p:grpSpPr>
        <a:xfrm>
          <a:off x="0" y="0"/>
          <a:ext cx="0" cy="0"/>
          <a:chOff x="0" y="0"/>
          <a:chExt cx="0" cy="0"/>
        </a:xfrm>
      </p:grpSpPr>
      <p:sp>
        <p:nvSpPr>
          <p:cNvPr name="TextBox 2" id="2"/>
          <p:cNvSpPr txBox="true"/>
          <p:nvPr/>
        </p:nvSpPr>
        <p:spPr>
          <a:xfrm rot="0">
            <a:off x="3010162" y="1668311"/>
            <a:ext cx="12267676" cy="1730376"/>
          </a:xfrm>
          <a:prstGeom prst="rect">
            <a:avLst/>
          </a:prstGeom>
        </p:spPr>
        <p:txBody>
          <a:bodyPr anchor="t" rtlCol="false" tIns="0" lIns="0" bIns="0" rIns="0">
            <a:spAutoFit/>
          </a:bodyPr>
          <a:lstStyle/>
          <a:p>
            <a:pPr algn="ctr">
              <a:lnSpc>
                <a:spcPts val="6400"/>
              </a:lnSpc>
            </a:pPr>
            <a:r>
              <a:rPr lang="en-US" b="true" sz="8000">
                <a:solidFill>
                  <a:srgbClr val="252930"/>
                </a:solidFill>
                <a:latin typeface="Maven Pro Bold"/>
                <a:ea typeface="Maven Pro Bold"/>
                <a:cs typeface="Maven Pro Bold"/>
                <a:sym typeface="Maven Pro Bold"/>
              </a:rPr>
              <a:t>T</a:t>
            </a:r>
            <a:r>
              <a:rPr lang="en-US" b="true" sz="8000">
                <a:solidFill>
                  <a:srgbClr val="252930"/>
                </a:solidFill>
                <a:latin typeface="Maven Pro Bold"/>
                <a:ea typeface="Maven Pro Bold"/>
                <a:cs typeface="Maven Pro Bold"/>
                <a:sym typeface="Maven Pro Bold"/>
              </a:rPr>
              <a:t>ESTING, DEPLOYMENT &amp; OPTIMIZATION</a:t>
            </a:r>
          </a:p>
        </p:txBody>
      </p:sp>
      <p:sp>
        <p:nvSpPr>
          <p:cNvPr name="Freeform 3" id="3"/>
          <p:cNvSpPr/>
          <p:nvPr/>
        </p:nvSpPr>
        <p:spPr>
          <a:xfrm flipH="true" flipV="false" rot="0">
            <a:off x="-211950" y="-104775"/>
            <a:ext cx="4114800" cy="4114800"/>
          </a:xfrm>
          <a:custGeom>
            <a:avLst/>
            <a:gdLst/>
            <a:ahLst/>
            <a:cxnLst/>
            <a:rect r="r" b="b" t="t" l="l"/>
            <a:pathLst>
              <a:path h="4114800" w="4114800">
                <a:moveTo>
                  <a:pt x="4114800" y="0"/>
                </a:moveTo>
                <a:lnTo>
                  <a:pt x="0" y="0"/>
                </a:lnTo>
                <a:lnTo>
                  <a:pt x="0" y="4114800"/>
                </a:lnTo>
                <a:lnTo>
                  <a:pt x="4114800" y="4114800"/>
                </a:lnTo>
                <a:lnTo>
                  <a:pt x="411480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7773650" y="8229600"/>
            <a:ext cx="516220" cy="2057400"/>
          </a:xfrm>
          <a:custGeom>
            <a:avLst/>
            <a:gdLst/>
            <a:ahLst/>
            <a:cxnLst/>
            <a:rect r="r" b="b" t="t" l="l"/>
            <a:pathLst>
              <a:path h="2057400" w="516220">
                <a:moveTo>
                  <a:pt x="0" y="0"/>
                </a:moveTo>
                <a:lnTo>
                  <a:pt x="516220" y="0"/>
                </a:lnTo>
                <a:lnTo>
                  <a:pt x="516220"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5400000">
            <a:off x="15972490" y="9000190"/>
            <a:ext cx="516220" cy="2057400"/>
          </a:xfrm>
          <a:custGeom>
            <a:avLst/>
            <a:gdLst/>
            <a:ahLst/>
            <a:cxnLst/>
            <a:rect r="r" b="b" t="t" l="l"/>
            <a:pathLst>
              <a:path h="2057400" w="516220">
                <a:moveTo>
                  <a:pt x="0" y="0"/>
                </a:moveTo>
                <a:lnTo>
                  <a:pt x="516220" y="0"/>
                </a:lnTo>
                <a:lnTo>
                  <a:pt x="516220" y="2057400"/>
                </a:lnTo>
                <a:lnTo>
                  <a:pt x="0" y="20574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4628226" y="213852"/>
            <a:ext cx="4417365" cy="3796173"/>
          </a:xfrm>
          <a:custGeom>
            <a:avLst/>
            <a:gdLst/>
            <a:ahLst/>
            <a:cxnLst/>
            <a:rect r="r" b="b" t="t" l="l"/>
            <a:pathLst>
              <a:path h="3796173" w="4417365">
                <a:moveTo>
                  <a:pt x="0" y="0"/>
                </a:moveTo>
                <a:lnTo>
                  <a:pt x="4417365" y="0"/>
                </a:lnTo>
                <a:lnTo>
                  <a:pt x="4417365" y="3796173"/>
                </a:lnTo>
                <a:lnTo>
                  <a:pt x="0" y="3796173"/>
                </a:lnTo>
                <a:lnTo>
                  <a:pt x="0" y="0"/>
                </a:lnTo>
                <a:close/>
              </a:path>
            </a:pathLst>
          </a:custGeom>
          <a:blipFill>
            <a:blip r:embed="rId8"/>
            <a:stretch>
              <a:fillRect l="0" t="0" r="0" b="0"/>
            </a:stretch>
          </a:blipFill>
        </p:spPr>
      </p:sp>
      <p:sp>
        <p:nvSpPr>
          <p:cNvPr name="TextBox 7" id="7"/>
          <p:cNvSpPr txBox="true"/>
          <p:nvPr/>
        </p:nvSpPr>
        <p:spPr>
          <a:xfrm rot="0">
            <a:off x="1451091" y="4038728"/>
            <a:ext cx="15385817" cy="4800600"/>
          </a:xfrm>
          <a:prstGeom prst="rect">
            <a:avLst/>
          </a:prstGeom>
        </p:spPr>
        <p:txBody>
          <a:bodyPr anchor="t" rtlCol="false" tIns="0" lIns="0" bIns="0" rIns="0">
            <a:spAutoFit/>
          </a:bodyPr>
          <a:lstStyle/>
          <a:p>
            <a:pPr algn="just">
              <a:lnSpc>
                <a:spcPts val="4200"/>
              </a:lnSpc>
            </a:pPr>
            <a:r>
              <a:rPr lang="en-US" sz="3000">
                <a:solidFill>
                  <a:srgbClr val="252930"/>
                </a:solidFill>
                <a:latin typeface="Maven Pro"/>
                <a:ea typeface="Maven Pro"/>
                <a:cs typeface="Maven Pro"/>
                <a:sym typeface="Maven Pro"/>
              </a:rPr>
              <a:t>Th</a:t>
            </a:r>
            <a:r>
              <a:rPr lang="en-US" sz="3000">
                <a:solidFill>
                  <a:srgbClr val="252930"/>
                </a:solidFill>
                <a:latin typeface="Maven Pro"/>
                <a:ea typeface="Maven Pro"/>
                <a:cs typeface="Maven Pro"/>
                <a:sym typeface="Maven Pro"/>
              </a:rPr>
              <a:t>orough testing is done before the contract is live to ensure integrity and reliability of the platform. Unit tests, integration tests, and simulations are used to test all functions of the DEX by developers. There are services such as Tenderly, MythX, and Foundry that provide real-time test environments and vulnerability scanning.</a:t>
            </a:r>
          </a:p>
          <a:p>
            <a:pPr algn="just">
              <a:lnSpc>
                <a:spcPts val="4200"/>
              </a:lnSpc>
            </a:pPr>
          </a:p>
          <a:p>
            <a:pPr algn="just">
              <a:lnSpc>
                <a:spcPts val="4200"/>
              </a:lnSpc>
            </a:pPr>
            <a:r>
              <a:rPr lang="en-US" sz="3000">
                <a:solidFill>
                  <a:srgbClr val="252930"/>
                </a:solidFill>
                <a:latin typeface="Maven Pro"/>
                <a:ea typeface="Maven Pro"/>
                <a:cs typeface="Maven Pro"/>
                <a:sym typeface="Maven Pro"/>
              </a:rPr>
              <a:t>Testing is followed by deployment: after writing the scripts or using CLI tools, one verifies the contracts on the block explorers. Monitoring after deployment: Services such as Etherscan, Dune Analytics, and home-made dashboards can be used to monitor the activity and spot abnormal behavior in real time.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E3E6E0"/>
        </a:solidFill>
      </p:bgPr>
    </p:bg>
    <p:spTree>
      <p:nvGrpSpPr>
        <p:cNvPr id="1" name=""/>
        <p:cNvGrpSpPr/>
        <p:nvPr/>
      </p:nvGrpSpPr>
      <p:grpSpPr>
        <a:xfrm>
          <a:off x="0" y="0"/>
          <a:ext cx="0" cy="0"/>
          <a:chOff x="0" y="0"/>
          <a:chExt cx="0" cy="0"/>
        </a:xfrm>
      </p:grpSpPr>
      <p:sp>
        <p:nvSpPr>
          <p:cNvPr name="TextBox 2" id="2"/>
          <p:cNvSpPr txBox="true"/>
          <p:nvPr/>
        </p:nvSpPr>
        <p:spPr>
          <a:xfrm rot="0">
            <a:off x="1691833" y="3712298"/>
            <a:ext cx="14904334" cy="5334000"/>
          </a:xfrm>
          <a:prstGeom prst="rect">
            <a:avLst/>
          </a:prstGeom>
        </p:spPr>
        <p:txBody>
          <a:bodyPr anchor="t" rtlCol="false" tIns="0" lIns="0" bIns="0" rIns="0">
            <a:spAutoFit/>
          </a:bodyPr>
          <a:lstStyle/>
          <a:p>
            <a:pPr algn="just">
              <a:lnSpc>
                <a:spcPts val="4200"/>
              </a:lnSpc>
            </a:pPr>
            <a:r>
              <a:rPr lang="en-US" sz="3000">
                <a:solidFill>
                  <a:srgbClr val="252930"/>
                </a:solidFill>
                <a:latin typeface="Maven Pro"/>
                <a:ea typeface="Maven Pro"/>
                <a:cs typeface="Maven Pro"/>
                <a:sym typeface="Maven Pro"/>
              </a:rPr>
              <a:t>In the futu</a:t>
            </a:r>
            <a:r>
              <a:rPr lang="en-US" sz="3000">
                <a:solidFill>
                  <a:srgbClr val="252930"/>
                </a:solidFill>
                <a:latin typeface="Maven Pro"/>
                <a:ea typeface="Maven Pro"/>
                <a:cs typeface="Maven Pro"/>
                <a:sym typeface="Maven Pro"/>
              </a:rPr>
              <a:t>re, the future development of DEX is bound to the future development of Web3 infrastructure. Rollups Layer 2, ZK-proofs and AI inclusion will offer user-centric, smarter and faster platforms. Censorship resistance will be strengthened by decentralized frontends, which are driven by IPFS or Arweave.</a:t>
            </a:r>
          </a:p>
          <a:p>
            <a:pPr algn="just">
              <a:lnSpc>
                <a:spcPts val="4200"/>
              </a:lnSpc>
            </a:pPr>
          </a:p>
          <a:p>
            <a:pPr algn="just">
              <a:lnSpc>
                <a:spcPts val="4200"/>
              </a:lnSpc>
            </a:pPr>
            <a:r>
              <a:rPr lang="en-US" sz="3000">
                <a:solidFill>
                  <a:srgbClr val="252930"/>
                </a:solidFill>
                <a:latin typeface="Maven Pro"/>
                <a:ea typeface="Maven Pro"/>
                <a:cs typeface="Maven Pro"/>
                <a:sym typeface="Maven Pro"/>
              </a:rPr>
              <a:t>The governance by the community will have a more significant role and the DAO structures will be changed to allow making decisions much quicker, upgrade the protocols and also distribute the rewards more fairly. In the meantime, the regulatory certainty will dictate the approach of DEXs to the regulatory compliance and user onboarding across various jurisdictions</a:t>
            </a:r>
          </a:p>
        </p:txBody>
      </p:sp>
      <p:sp>
        <p:nvSpPr>
          <p:cNvPr name="Freeform 3" id="3"/>
          <p:cNvSpPr/>
          <p:nvPr/>
        </p:nvSpPr>
        <p:spPr>
          <a:xfrm flipH="false" flipV="false" rot="0">
            <a:off x="0" y="8229600"/>
            <a:ext cx="516220" cy="2057400"/>
          </a:xfrm>
          <a:custGeom>
            <a:avLst/>
            <a:gdLst/>
            <a:ahLst/>
            <a:cxnLst/>
            <a:rect r="r" b="b" t="t" l="l"/>
            <a:pathLst>
              <a:path h="2057400" w="516220">
                <a:moveTo>
                  <a:pt x="0" y="0"/>
                </a:moveTo>
                <a:lnTo>
                  <a:pt x="516220" y="0"/>
                </a:lnTo>
                <a:lnTo>
                  <a:pt x="516220" y="2057400"/>
                </a:lnTo>
                <a:lnTo>
                  <a:pt x="0" y="20574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4354175" y="-123825"/>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5400000">
            <a:off x="1799290" y="9000190"/>
            <a:ext cx="516220" cy="2057400"/>
          </a:xfrm>
          <a:custGeom>
            <a:avLst/>
            <a:gdLst/>
            <a:ahLst/>
            <a:cxnLst/>
            <a:rect r="r" b="b" t="t" l="l"/>
            <a:pathLst>
              <a:path h="2057400" w="516220">
                <a:moveTo>
                  <a:pt x="0" y="0"/>
                </a:moveTo>
                <a:lnTo>
                  <a:pt x="516220" y="0"/>
                </a:lnTo>
                <a:lnTo>
                  <a:pt x="516220" y="2057400"/>
                </a:lnTo>
                <a:lnTo>
                  <a:pt x="0" y="20574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true" flipV="false" rot="0">
            <a:off x="0" y="-326302"/>
            <a:ext cx="4909197" cy="4114800"/>
          </a:xfrm>
          <a:custGeom>
            <a:avLst/>
            <a:gdLst/>
            <a:ahLst/>
            <a:cxnLst/>
            <a:rect r="r" b="b" t="t" l="l"/>
            <a:pathLst>
              <a:path h="4114800" w="4909197">
                <a:moveTo>
                  <a:pt x="4909197" y="0"/>
                </a:moveTo>
                <a:lnTo>
                  <a:pt x="0" y="0"/>
                </a:lnTo>
                <a:lnTo>
                  <a:pt x="0" y="4114800"/>
                </a:lnTo>
                <a:lnTo>
                  <a:pt x="4909197" y="4114800"/>
                </a:lnTo>
                <a:lnTo>
                  <a:pt x="4909197"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4118493" y="1677976"/>
            <a:ext cx="10051014" cy="1730376"/>
          </a:xfrm>
          <a:prstGeom prst="rect">
            <a:avLst/>
          </a:prstGeom>
        </p:spPr>
        <p:txBody>
          <a:bodyPr anchor="t" rtlCol="false" tIns="0" lIns="0" bIns="0" rIns="0">
            <a:spAutoFit/>
          </a:bodyPr>
          <a:lstStyle/>
          <a:p>
            <a:pPr algn="ctr">
              <a:lnSpc>
                <a:spcPts val="6400"/>
              </a:lnSpc>
            </a:pPr>
            <a:r>
              <a:rPr lang="en-US" b="true" sz="8000">
                <a:solidFill>
                  <a:srgbClr val="252930"/>
                </a:solidFill>
                <a:latin typeface="Maven Pro Bold"/>
                <a:ea typeface="Maven Pro Bold"/>
                <a:cs typeface="Maven Pro Bold"/>
                <a:sym typeface="Maven Pro Bold"/>
              </a:rPr>
              <a:t>FUTUR</a:t>
            </a:r>
            <a:r>
              <a:rPr lang="en-US" b="true" sz="8000">
                <a:solidFill>
                  <a:srgbClr val="252930"/>
                </a:solidFill>
                <a:latin typeface="Maven Pro Bold"/>
                <a:ea typeface="Maven Pro Bold"/>
                <a:cs typeface="Maven Pro Bold"/>
                <a:sym typeface="Maven Pro Bold"/>
              </a:rPr>
              <a:t>E OF DEX DEVELOPMENT</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E3E6E0"/>
        </a:solidFill>
      </p:bgPr>
    </p:bg>
    <p:spTree>
      <p:nvGrpSpPr>
        <p:cNvPr id="1" name=""/>
        <p:cNvGrpSpPr/>
        <p:nvPr/>
      </p:nvGrpSpPr>
      <p:grpSpPr>
        <a:xfrm>
          <a:off x="0" y="0"/>
          <a:ext cx="0" cy="0"/>
          <a:chOff x="0" y="0"/>
          <a:chExt cx="0" cy="0"/>
        </a:xfrm>
      </p:grpSpPr>
      <p:grpSp>
        <p:nvGrpSpPr>
          <p:cNvPr name="Group 2" id="2"/>
          <p:cNvGrpSpPr/>
          <p:nvPr/>
        </p:nvGrpSpPr>
        <p:grpSpPr>
          <a:xfrm rot="0">
            <a:off x="1455916" y="3466630"/>
            <a:ext cx="15376168" cy="4960576"/>
            <a:chOff x="0" y="0"/>
            <a:chExt cx="20501558" cy="6614101"/>
          </a:xfrm>
        </p:grpSpPr>
        <p:grpSp>
          <p:nvGrpSpPr>
            <p:cNvPr name="Group 3" id="3"/>
            <p:cNvGrpSpPr/>
            <p:nvPr/>
          </p:nvGrpSpPr>
          <p:grpSpPr>
            <a:xfrm rot="0">
              <a:off x="0" y="0"/>
              <a:ext cx="20501558" cy="6129833"/>
              <a:chOff x="0" y="0"/>
              <a:chExt cx="4049690" cy="1210831"/>
            </a:xfrm>
          </p:grpSpPr>
          <p:sp>
            <p:nvSpPr>
              <p:cNvPr name="Freeform 4" id="4"/>
              <p:cNvSpPr/>
              <p:nvPr/>
            </p:nvSpPr>
            <p:spPr>
              <a:xfrm flipH="false" flipV="false" rot="0">
                <a:off x="0" y="0"/>
                <a:ext cx="4049690" cy="1210831"/>
              </a:xfrm>
              <a:custGeom>
                <a:avLst/>
                <a:gdLst/>
                <a:ahLst/>
                <a:cxnLst/>
                <a:rect r="r" b="b" t="t" l="l"/>
                <a:pathLst>
                  <a:path h="1210831" w="4049690">
                    <a:moveTo>
                      <a:pt x="25679" y="0"/>
                    </a:moveTo>
                    <a:lnTo>
                      <a:pt x="4024012" y="0"/>
                    </a:lnTo>
                    <a:cubicBezTo>
                      <a:pt x="4030822" y="0"/>
                      <a:pt x="4037354" y="2705"/>
                      <a:pt x="4042169" y="7521"/>
                    </a:cubicBezTo>
                    <a:cubicBezTo>
                      <a:pt x="4046985" y="12337"/>
                      <a:pt x="4049690" y="18868"/>
                      <a:pt x="4049690" y="25679"/>
                    </a:cubicBezTo>
                    <a:lnTo>
                      <a:pt x="4049690" y="1185153"/>
                    </a:lnTo>
                    <a:cubicBezTo>
                      <a:pt x="4049690" y="1191963"/>
                      <a:pt x="4046985" y="1198494"/>
                      <a:pt x="4042169" y="1203310"/>
                    </a:cubicBezTo>
                    <a:cubicBezTo>
                      <a:pt x="4037354" y="1208126"/>
                      <a:pt x="4030822" y="1210831"/>
                      <a:pt x="4024012" y="1210831"/>
                    </a:cubicBezTo>
                    <a:lnTo>
                      <a:pt x="25679" y="1210831"/>
                    </a:lnTo>
                    <a:cubicBezTo>
                      <a:pt x="18868" y="1210831"/>
                      <a:pt x="12337" y="1208126"/>
                      <a:pt x="7521" y="1203310"/>
                    </a:cubicBezTo>
                    <a:cubicBezTo>
                      <a:pt x="2705" y="1198494"/>
                      <a:pt x="0" y="1191963"/>
                      <a:pt x="0" y="1185153"/>
                    </a:cubicBezTo>
                    <a:lnTo>
                      <a:pt x="0" y="25679"/>
                    </a:lnTo>
                    <a:cubicBezTo>
                      <a:pt x="0" y="18868"/>
                      <a:pt x="2705" y="12337"/>
                      <a:pt x="7521" y="7521"/>
                    </a:cubicBezTo>
                    <a:cubicBezTo>
                      <a:pt x="12337" y="2705"/>
                      <a:pt x="18868" y="0"/>
                      <a:pt x="25679" y="0"/>
                    </a:cubicBezTo>
                    <a:close/>
                  </a:path>
                </a:pathLst>
              </a:custGeom>
              <a:solidFill>
                <a:srgbClr val="C0B3A0">
                  <a:alpha val="53725"/>
                </a:srgbClr>
              </a:solidFill>
            </p:spPr>
          </p:sp>
          <p:sp>
            <p:nvSpPr>
              <p:cNvPr name="TextBox 5" id="5"/>
              <p:cNvSpPr txBox="true"/>
              <p:nvPr/>
            </p:nvSpPr>
            <p:spPr>
              <a:xfrm>
                <a:off x="0" y="-38100"/>
                <a:ext cx="4049690" cy="1248931"/>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659977" y="164406"/>
              <a:ext cx="18658740" cy="6449695"/>
            </a:xfrm>
            <a:prstGeom prst="rect">
              <a:avLst/>
            </a:prstGeom>
          </p:spPr>
          <p:txBody>
            <a:bodyPr anchor="t" rtlCol="false" tIns="0" lIns="0" bIns="0" rIns="0">
              <a:spAutoFit/>
            </a:bodyPr>
            <a:lstStyle/>
            <a:p>
              <a:pPr algn="just">
                <a:lnSpc>
                  <a:spcPts val="3884"/>
                </a:lnSpc>
              </a:pPr>
              <a:r>
                <a:rPr lang="en-US" sz="2775">
                  <a:solidFill>
                    <a:srgbClr val="252D37"/>
                  </a:solidFill>
                  <a:latin typeface="Maven Pro"/>
                  <a:ea typeface="Maven Pro"/>
                  <a:cs typeface="Maven Pro"/>
                  <a:sym typeface="Maven Pro"/>
                </a:rPr>
                <a:t>Decent</a:t>
              </a:r>
              <a:r>
                <a:rPr lang="en-US" sz="2775">
                  <a:solidFill>
                    <a:srgbClr val="252D37"/>
                  </a:solidFill>
                  <a:latin typeface="Maven Pro"/>
                  <a:ea typeface="Maven Pro"/>
                  <a:cs typeface="Maven Pro"/>
                  <a:sym typeface="Maven Pro"/>
                </a:rPr>
                <a:t>ralized exchanges have long since outgrown their experimental origins and are taking the lead in marching towards a more open and independent financial system. In 2025, the development of DEX combines the technical intricacy with innovative ease of use, regulatory vision, and state-of-the-art security. You are a developer, entrepreneur or just a crypto enthusiast, you need to learn the dynamics of DEX development to be able to take part in the next wave of decentralized finance. The future of global finance will be formulated by people who are forward-looking, agile, and profoundly decentralization-respecting builders as the ecosystem continues to mature.</a:t>
              </a:r>
            </a:p>
            <a:p>
              <a:pPr algn="just">
                <a:lnSpc>
                  <a:spcPts val="3884"/>
                </a:lnSpc>
              </a:pPr>
            </a:p>
          </p:txBody>
        </p:sp>
      </p:grpSp>
      <p:sp>
        <p:nvSpPr>
          <p:cNvPr name="Freeform 7" id="7"/>
          <p:cNvSpPr/>
          <p:nvPr/>
        </p:nvSpPr>
        <p:spPr>
          <a:xfrm flipH="true" flipV="false" rot="0">
            <a:off x="-211950" y="-104775"/>
            <a:ext cx="4114800" cy="4114800"/>
          </a:xfrm>
          <a:custGeom>
            <a:avLst/>
            <a:gdLst/>
            <a:ahLst/>
            <a:cxnLst/>
            <a:rect r="r" b="b" t="t" l="l"/>
            <a:pathLst>
              <a:path h="4114800" w="4114800">
                <a:moveTo>
                  <a:pt x="4114800" y="0"/>
                </a:moveTo>
                <a:lnTo>
                  <a:pt x="0" y="0"/>
                </a:lnTo>
                <a:lnTo>
                  <a:pt x="0" y="4114800"/>
                </a:lnTo>
                <a:lnTo>
                  <a:pt x="4114800" y="4114800"/>
                </a:lnTo>
                <a:lnTo>
                  <a:pt x="411480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7773650" y="8229600"/>
            <a:ext cx="516220" cy="2057400"/>
          </a:xfrm>
          <a:custGeom>
            <a:avLst/>
            <a:gdLst/>
            <a:ahLst/>
            <a:cxnLst/>
            <a:rect r="r" b="b" t="t" l="l"/>
            <a:pathLst>
              <a:path h="2057400" w="516220">
                <a:moveTo>
                  <a:pt x="0" y="0"/>
                </a:moveTo>
                <a:lnTo>
                  <a:pt x="516220" y="0"/>
                </a:lnTo>
                <a:lnTo>
                  <a:pt x="516220"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4542983" y="9077308"/>
            <a:ext cx="2716317" cy="1358159"/>
          </a:xfrm>
          <a:custGeom>
            <a:avLst/>
            <a:gdLst/>
            <a:ahLst/>
            <a:cxnLst/>
            <a:rect r="r" b="b" t="t" l="l"/>
            <a:pathLst>
              <a:path h="1358159" w="2716317">
                <a:moveTo>
                  <a:pt x="0" y="0"/>
                </a:moveTo>
                <a:lnTo>
                  <a:pt x="2716317" y="0"/>
                </a:lnTo>
                <a:lnTo>
                  <a:pt x="2716317" y="1358159"/>
                </a:lnTo>
                <a:lnTo>
                  <a:pt x="0" y="13581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13106432" y="-300436"/>
            <a:ext cx="3801917" cy="3767066"/>
          </a:xfrm>
          <a:custGeom>
            <a:avLst/>
            <a:gdLst/>
            <a:ahLst/>
            <a:cxnLst/>
            <a:rect r="r" b="b" t="t" l="l"/>
            <a:pathLst>
              <a:path h="3767066" w="3801917">
                <a:moveTo>
                  <a:pt x="0" y="0"/>
                </a:moveTo>
                <a:lnTo>
                  <a:pt x="3801917" y="0"/>
                </a:lnTo>
                <a:lnTo>
                  <a:pt x="3801917" y="3767066"/>
                </a:lnTo>
                <a:lnTo>
                  <a:pt x="0" y="3767066"/>
                </a:lnTo>
                <a:lnTo>
                  <a:pt x="0" y="0"/>
                </a:lnTo>
                <a:close/>
              </a:path>
            </a:pathLst>
          </a:custGeom>
          <a:blipFill>
            <a:blip r:embed="rId8"/>
            <a:stretch>
              <a:fillRect l="0" t="0" r="0" b="0"/>
            </a:stretch>
          </a:blipFill>
        </p:spPr>
      </p:sp>
      <p:sp>
        <p:nvSpPr>
          <p:cNvPr name="TextBox 11" id="11"/>
          <p:cNvSpPr txBox="true"/>
          <p:nvPr/>
        </p:nvSpPr>
        <p:spPr>
          <a:xfrm rot="0">
            <a:off x="5145692" y="1899121"/>
            <a:ext cx="8865010" cy="917406"/>
          </a:xfrm>
          <a:prstGeom prst="rect">
            <a:avLst/>
          </a:prstGeom>
        </p:spPr>
        <p:txBody>
          <a:bodyPr anchor="t" rtlCol="false" tIns="0" lIns="0" bIns="0" rIns="0">
            <a:spAutoFit/>
          </a:bodyPr>
          <a:lstStyle/>
          <a:p>
            <a:pPr algn="ctr">
              <a:lnSpc>
                <a:spcPts val="6497"/>
              </a:lnSpc>
            </a:pPr>
            <a:r>
              <a:rPr lang="en-US" b="true" sz="8121">
                <a:solidFill>
                  <a:srgbClr val="252D37"/>
                </a:solidFill>
                <a:latin typeface="Maven Pro Bold"/>
                <a:ea typeface="Maven Pro Bold"/>
                <a:cs typeface="Maven Pro Bold"/>
                <a:sym typeface="Maven Pro Bold"/>
              </a:rPr>
              <a:t>CONCLUSION</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E3E6E0"/>
        </a:solidFill>
      </p:bgPr>
    </p:bg>
    <p:spTree>
      <p:nvGrpSpPr>
        <p:cNvPr id="1" name=""/>
        <p:cNvGrpSpPr/>
        <p:nvPr/>
      </p:nvGrpSpPr>
      <p:grpSpPr>
        <a:xfrm>
          <a:off x="0" y="0"/>
          <a:ext cx="0" cy="0"/>
          <a:chOff x="0" y="0"/>
          <a:chExt cx="0" cy="0"/>
        </a:xfrm>
      </p:grpSpPr>
      <p:sp>
        <p:nvSpPr>
          <p:cNvPr name="Freeform 2" id="2"/>
          <p:cNvSpPr/>
          <p:nvPr/>
        </p:nvSpPr>
        <p:spPr>
          <a:xfrm flipH="false" flipV="false" rot="0">
            <a:off x="0" y="6974593"/>
            <a:ext cx="809919" cy="3227938"/>
          </a:xfrm>
          <a:custGeom>
            <a:avLst/>
            <a:gdLst/>
            <a:ahLst/>
            <a:cxnLst/>
            <a:rect r="r" b="b" t="t" l="l"/>
            <a:pathLst>
              <a:path h="3227938" w="809919">
                <a:moveTo>
                  <a:pt x="0" y="0"/>
                </a:moveTo>
                <a:lnTo>
                  <a:pt x="809919" y="0"/>
                </a:lnTo>
                <a:lnTo>
                  <a:pt x="809919" y="3227938"/>
                </a:lnTo>
                <a:lnTo>
                  <a:pt x="0" y="322793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13969" y="8304597"/>
            <a:ext cx="4261740" cy="2130870"/>
          </a:xfrm>
          <a:custGeom>
            <a:avLst/>
            <a:gdLst/>
            <a:ahLst/>
            <a:cxnLst/>
            <a:rect r="r" b="b" t="t" l="l"/>
            <a:pathLst>
              <a:path h="2130870" w="4261740">
                <a:moveTo>
                  <a:pt x="0" y="0"/>
                </a:moveTo>
                <a:lnTo>
                  <a:pt x="4261740" y="0"/>
                </a:lnTo>
                <a:lnTo>
                  <a:pt x="4261740" y="2130870"/>
                </a:lnTo>
                <a:lnTo>
                  <a:pt x="0" y="21308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0800000">
            <a:off x="17582856" y="118636"/>
            <a:ext cx="809919" cy="3227938"/>
          </a:xfrm>
          <a:custGeom>
            <a:avLst/>
            <a:gdLst/>
            <a:ahLst/>
            <a:cxnLst/>
            <a:rect r="r" b="b" t="t" l="l"/>
            <a:pathLst>
              <a:path h="3227938" w="809919">
                <a:moveTo>
                  <a:pt x="0" y="0"/>
                </a:moveTo>
                <a:lnTo>
                  <a:pt x="809919" y="0"/>
                </a:lnTo>
                <a:lnTo>
                  <a:pt x="809919" y="3227938"/>
                </a:lnTo>
                <a:lnTo>
                  <a:pt x="0" y="322793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10800000">
            <a:off x="12517066" y="-114300"/>
            <a:ext cx="4261740" cy="2130870"/>
          </a:xfrm>
          <a:custGeom>
            <a:avLst/>
            <a:gdLst/>
            <a:ahLst/>
            <a:cxnLst/>
            <a:rect r="r" b="b" t="t" l="l"/>
            <a:pathLst>
              <a:path h="2130870" w="4261740">
                <a:moveTo>
                  <a:pt x="0" y="0"/>
                </a:moveTo>
                <a:lnTo>
                  <a:pt x="4261740" y="0"/>
                </a:lnTo>
                <a:lnTo>
                  <a:pt x="4261740" y="2130870"/>
                </a:lnTo>
                <a:lnTo>
                  <a:pt x="0" y="21308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3508160" y="728836"/>
            <a:ext cx="12692065" cy="5235477"/>
          </a:xfrm>
          <a:custGeom>
            <a:avLst/>
            <a:gdLst/>
            <a:ahLst/>
            <a:cxnLst/>
            <a:rect r="r" b="b" t="t" l="l"/>
            <a:pathLst>
              <a:path h="5235477" w="12692065">
                <a:moveTo>
                  <a:pt x="0" y="0"/>
                </a:moveTo>
                <a:lnTo>
                  <a:pt x="12692065" y="0"/>
                </a:lnTo>
                <a:lnTo>
                  <a:pt x="12692065" y="5235477"/>
                </a:lnTo>
                <a:lnTo>
                  <a:pt x="0" y="5235477"/>
                </a:lnTo>
                <a:lnTo>
                  <a:pt x="0" y="0"/>
                </a:lnTo>
                <a:close/>
              </a:path>
            </a:pathLst>
          </a:custGeom>
          <a:blipFill>
            <a:blip r:embed="rId6"/>
            <a:stretch>
              <a:fillRect l="0" t="0" r="0" b="0"/>
            </a:stretch>
          </a:blipFill>
        </p:spPr>
      </p:sp>
      <p:sp>
        <p:nvSpPr>
          <p:cNvPr name="TextBox 7" id="7"/>
          <p:cNvSpPr txBox="true"/>
          <p:nvPr/>
        </p:nvSpPr>
        <p:spPr>
          <a:xfrm rot="0">
            <a:off x="4437629" y="6184358"/>
            <a:ext cx="9800119" cy="790235"/>
          </a:xfrm>
          <a:prstGeom prst="rect">
            <a:avLst/>
          </a:prstGeom>
        </p:spPr>
        <p:txBody>
          <a:bodyPr anchor="t" rtlCol="false" tIns="0" lIns="0" bIns="0" rIns="0">
            <a:spAutoFit/>
          </a:bodyPr>
          <a:lstStyle/>
          <a:p>
            <a:pPr algn="ctr">
              <a:lnSpc>
                <a:spcPts val="5926"/>
              </a:lnSpc>
            </a:pPr>
            <a:r>
              <a:rPr lang="en-US" sz="5926">
                <a:solidFill>
                  <a:srgbClr val="252D37"/>
                </a:solidFill>
                <a:latin typeface="Maven Pro"/>
                <a:ea typeface="Maven Pro"/>
                <a:cs typeface="Maven Pro"/>
                <a:sym typeface="Maven Pro"/>
              </a:rPr>
              <a:t>For your attention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DAGqNkKOl6Y</dc:identifier>
  <dcterms:modified xsi:type="dcterms:W3CDTF">2011-08-01T06:04:30Z</dcterms:modified>
  <cp:revision>1</cp:revision>
  <dc:title>Ivory Black Simple Geometric Research Project Presentation</dc:title>
</cp:coreProperties>
</file>