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Alexandria Bold" charset="1" panose="00000000000000000000"/>
      <p:regular r:id="rId17"/>
    </p:embeddedFont>
    <p:embeddedFont>
      <p:font typeface="Garet" charset="1" panose="00000000000000000000"/>
      <p:regular r:id="rId18"/>
    </p:embeddedFont>
    <p:embeddedFont>
      <p:font typeface="Garet Bold" charset="1" panose="00000000000000000000"/>
      <p:regular r:id="rId19"/>
    </p:embeddedFont>
    <p:embeddedFont>
      <p:font typeface="Alexandria" charset="1" panose="00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blockchainx.tech/crypto-trading-bot-development-companies/" TargetMode="External" Type="http://schemas.openxmlformats.org/officeDocument/2006/relationships/hyperlink"/><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5400000">
            <a:off x="13890343" y="5516388"/>
            <a:ext cx="4840370" cy="6758253"/>
          </a:xfrm>
          <a:custGeom>
            <a:avLst/>
            <a:gdLst/>
            <a:ahLst/>
            <a:cxnLst/>
            <a:rect r="r" b="b" t="t" l="l"/>
            <a:pathLst>
              <a:path h="6758253" w="4840370">
                <a:moveTo>
                  <a:pt x="4840371" y="6758253"/>
                </a:moveTo>
                <a:lnTo>
                  <a:pt x="0" y="6758253"/>
                </a:lnTo>
                <a:lnTo>
                  <a:pt x="0" y="0"/>
                </a:lnTo>
                <a:lnTo>
                  <a:pt x="4840371" y="0"/>
                </a:lnTo>
                <a:lnTo>
                  <a:pt x="4840371" y="675825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false" rot="-212327">
            <a:off x="-1633813" y="4706943"/>
            <a:ext cx="7684967" cy="7684967"/>
          </a:xfrm>
          <a:custGeom>
            <a:avLst/>
            <a:gdLst/>
            <a:ahLst/>
            <a:cxnLst/>
            <a:rect r="r" b="b" t="t" l="l"/>
            <a:pathLst>
              <a:path h="7684967" w="7684967">
                <a:moveTo>
                  <a:pt x="7684968" y="0"/>
                </a:moveTo>
                <a:lnTo>
                  <a:pt x="0" y="0"/>
                </a:lnTo>
                <a:lnTo>
                  <a:pt x="0" y="7684968"/>
                </a:lnTo>
                <a:lnTo>
                  <a:pt x="7684968" y="7684968"/>
                </a:lnTo>
                <a:lnTo>
                  <a:pt x="76849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2020970" y="4706943"/>
            <a:ext cx="7684967" cy="7684967"/>
          </a:xfrm>
          <a:custGeom>
            <a:avLst/>
            <a:gdLst/>
            <a:ahLst/>
            <a:cxnLst/>
            <a:rect r="r" b="b" t="t" l="l"/>
            <a:pathLst>
              <a:path h="7684967" w="7684967">
                <a:moveTo>
                  <a:pt x="7684968" y="0"/>
                </a:moveTo>
                <a:lnTo>
                  <a:pt x="0" y="0"/>
                </a:lnTo>
                <a:lnTo>
                  <a:pt x="0" y="7684968"/>
                </a:lnTo>
                <a:lnTo>
                  <a:pt x="7684968" y="7684968"/>
                </a:lnTo>
                <a:lnTo>
                  <a:pt x="768496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true" rot="-176744">
            <a:off x="12281842" y="-3234705"/>
            <a:ext cx="6992792" cy="6992792"/>
          </a:xfrm>
          <a:custGeom>
            <a:avLst/>
            <a:gdLst/>
            <a:ahLst/>
            <a:cxnLst/>
            <a:rect r="r" b="b" t="t" l="l"/>
            <a:pathLst>
              <a:path h="6992792" w="6992792">
                <a:moveTo>
                  <a:pt x="0" y="6992792"/>
                </a:moveTo>
                <a:lnTo>
                  <a:pt x="6992792" y="6992792"/>
                </a:lnTo>
                <a:lnTo>
                  <a:pt x="6992792" y="0"/>
                </a:lnTo>
                <a:lnTo>
                  <a:pt x="0" y="0"/>
                </a:lnTo>
                <a:lnTo>
                  <a:pt x="0" y="699279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true" rot="0">
            <a:off x="12348517" y="-3496396"/>
            <a:ext cx="6992792" cy="6992792"/>
          </a:xfrm>
          <a:custGeom>
            <a:avLst/>
            <a:gdLst/>
            <a:ahLst/>
            <a:cxnLst/>
            <a:rect r="r" b="b" t="t" l="l"/>
            <a:pathLst>
              <a:path h="6992792" w="6992792">
                <a:moveTo>
                  <a:pt x="0" y="6992792"/>
                </a:moveTo>
                <a:lnTo>
                  <a:pt x="6992792" y="6992792"/>
                </a:lnTo>
                <a:lnTo>
                  <a:pt x="6992792" y="0"/>
                </a:lnTo>
                <a:lnTo>
                  <a:pt x="0" y="0"/>
                </a:lnTo>
                <a:lnTo>
                  <a:pt x="0" y="699279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280221" y="2469452"/>
            <a:ext cx="15727557" cy="3347085"/>
          </a:xfrm>
          <a:prstGeom prst="rect">
            <a:avLst/>
          </a:prstGeom>
        </p:spPr>
        <p:txBody>
          <a:bodyPr anchor="t" rtlCol="false" tIns="0" lIns="0" bIns="0" rIns="0">
            <a:spAutoFit/>
          </a:bodyPr>
          <a:lstStyle/>
          <a:p>
            <a:pPr algn="ctr">
              <a:lnSpc>
                <a:spcPts val="13439"/>
              </a:lnSpc>
            </a:pPr>
            <a:r>
              <a:rPr lang="en-US" b="true" sz="9600">
                <a:solidFill>
                  <a:srgbClr val="3F3D3E"/>
                </a:solidFill>
                <a:latin typeface="Alexandria Bold"/>
                <a:ea typeface="Alexandria Bold"/>
                <a:cs typeface="Alexandria Bold"/>
                <a:sym typeface="Alexandria Bold"/>
              </a:rPr>
              <a:t>THE RISE OF AUTOMATED TRADING:</a:t>
            </a:r>
          </a:p>
        </p:txBody>
      </p:sp>
      <p:sp>
        <p:nvSpPr>
          <p:cNvPr name="TextBox 9" id="9"/>
          <p:cNvSpPr txBox="true"/>
          <p:nvPr/>
        </p:nvSpPr>
        <p:spPr>
          <a:xfrm rot="0">
            <a:off x="4019940" y="6041546"/>
            <a:ext cx="10936792" cy="772317"/>
          </a:xfrm>
          <a:prstGeom prst="rect">
            <a:avLst/>
          </a:prstGeom>
        </p:spPr>
        <p:txBody>
          <a:bodyPr anchor="t" rtlCol="false" tIns="0" lIns="0" bIns="0" rIns="0">
            <a:spAutoFit/>
          </a:bodyPr>
          <a:lstStyle/>
          <a:p>
            <a:pPr algn="ctr">
              <a:lnSpc>
                <a:spcPts val="6256"/>
              </a:lnSpc>
              <a:spcBef>
                <a:spcPct val="0"/>
              </a:spcBef>
            </a:pPr>
            <a:r>
              <a:rPr lang="en-US" sz="4468">
                <a:solidFill>
                  <a:srgbClr val="545454"/>
                </a:solidFill>
                <a:latin typeface="Garet"/>
                <a:ea typeface="Garet"/>
                <a:cs typeface="Garet"/>
                <a:sym typeface="Garet"/>
              </a:rPr>
              <a:t>Inside the Top Crypto Bot Providers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55230" y="2680397"/>
            <a:ext cx="16230600" cy="6424930"/>
          </a:xfrm>
          <a:prstGeom prst="rect">
            <a:avLst/>
          </a:prstGeom>
        </p:spPr>
        <p:txBody>
          <a:bodyPr anchor="t" rtlCol="false" tIns="0" lIns="0" bIns="0" rIns="0">
            <a:spAutoFit/>
          </a:bodyPr>
          <a:lstStyle/>
          <a:p>
            <a:pPr algn="just">
              <a:lnSpc>
                <a:spcPts val="3919"/>
              </a:lnSpc>
              <a:spcBef>
                <a:spcPct val="0"/>
              </a:spcBef>
            </a:pPr>
            <a:r>
              <a:rPr lang="en-US" sz="2799">
                <a:solidFill>
                  <a:srgbClr val="545454"/>
                </a:solidFill>
                <a:latin typeface="Garet"/>
                <a:ea typeface="Garet"/>
                <a:cs typeface="Garet"/>
                <a:sym typeface="Garet"/>
              </a:rPr>
              <a:t>In the last 10 years, the cryptocurrency space has undergone several revolutionary changes, and one of the more notable innovations has been the development of automated trading. Crypto markets are open 24/7, and conventional traders simply cannot keep pace with the volatility of the markets or fully seize every trading opportunity. This is where crypto trading bots have provided vital insight, timely execution, a consistent approach, efficiency, and data-driven decisions. Crypto trading bots have now gone from being just a tool for advanced traders to becoming an important part of the modern-day crypto ecosystem. Behind this evolution are </a:t>
            </a:r>
            <a:r>
              <a:rPr lang="en-US" sz="2799" u="sng">
                <a:solidFill>
                  <a:srgbClr val="545454"/>
                </a:solidFill>
                <a:latin typeface="Garet"/>
                <a:ea typeface="Garet"/>
                <a:cs typeface="Garet"/>
                <a:sym typeface="Garet"/>
                <a:hlinkClick r:id="rId4" tooltip="https://www.blockchainx.tech/crypto-trading-bot-development-companies/"/>
              </a:rPr>
              <a:t>crypto trading bot development companies</a:t>
            </a:r>
            <a:r>
              <a:rPr lang="en-US" sz="2799">
                <a:solidFill>
                  <a:srgbClr val="545454"/>
                </a:solidFill>
                <a:latin typeface="Garet"/>
                <a:ea typeface="Garet"/>
                <a:cs typeface="Garet"/>
                <a:sym typeface="Garet"/>
              </a:rPr>
              <a:t>, which have played a crucial role in building, refining, and popularizing these tools. In this blog, we will talk about the rise and adoption of automated trading, how crypto bots execute trades, and provide a snapshot of some companies in the crypto bot evolution.</a:t>
            </a:r>
          </a:p>
          <a:p>
            <a:pPr algn="just">
              <a:lnSpc>
                <a:spcPts val="3919"/>
              </a:lnSpc>
              <a:spcBef>
                <a:spcPct val="0"/>
              </a:spcBef>
            </a:pPr>
          </a:p>
        </p:txBody>
      </p:sp>
      <p:sp>
        <p:nvSpPr>
          <p:cNvPr name="Freeform 4" id="4"/>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AutoShape 5" id="5"/>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Freeform 6" id="6"/>
          <p:cNvSpPr/>
          <p:nvPr/>
        </p:nvSpPr>
        <p:spPr>
          <a:xfrm flipH="false" flipV="false" rot="0">
            <a:off x="13969530" y="358308"/>
            <a:ext cx="1503528" cy="2026815"/>
          </a:xfrm>
          <a:custGeom>
            <a:avLst/>
            <a:gdLst/>
            <a:ahLst/>
            <a:cxnLst/>
            <a:rect r="r" b="b" t="t" l="l"/>
            <a:pathLst>
              <a:path h="2026815" w="1503528">
                <a:moveTo>
                  <a:pt x="0" y="0"/>
                </a:moveTo>
                <a:lnTo>
                  <a:pt x="1503528" y="0"/>
                </a:lnTo>
                <a:lnTo>
                  <a:pt x="1503528" y="2026814"/>
                </a:lnTo>
                <a:lnTo>
                  <a:pt x="0" y="202681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4541415" y="876300"/>
            <a:ext cx="9205169" cy="1368424"/>
          </a:xfrm>
          <a:prstGeom prst="rect">
            <a:avLst/>
          </a:prstGeom>
        </p:spPr>
        <p:txBody>
          <a:bodyPr anchor="t" rtlCol="false" tIns="0" lIns="0" bIns="0" rIns="0">
            <a:spAutoFit/>
          </a:bodyPr>
          <a:lstStyle/>
          <a:p>
            <a:pPr algn="ctr">
              <a:lnSpc>
                <a:spcPts val="11200"/>
              </a:lnSpc>
            </a:pPr>
            <a:r>
              <a:rPr lang="en-US" b="true" sz="8000">
                <a:solidFill>
                  <a:srgbClr val="3F3D3E"/>
                </a:solidFill>
                <a:latin typeface="Alexandria Bold"/>
                <a:ea typeface="Alexandria Bold"/>
                <a:cs typeface="Alexandria Bold"/>
                <a:sym typeface="Alexandria Bold"/>
              </a:rPr>
              <a:t>INTRODUCTION</a:t>
            </a:r>
          </a:p>
        </p:txBody>
      </p:sp>
      <p:sp>
        <p:nvSpPr>
          <p:cNvPr name="TextBox 8" id="8"/>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3865051"/>
            <a:ext cx="16027299" cy="3948430"/>
          </a:xfrm>
          <a:prstGeom prst="rect">
            <a:avLst/>
          </a:prstGeom>
        </p:spPr>
        <p:txBody>
          <a:bodyPr anchor="t" rtlCol="false" tIns="0" lIns="0" bIns="0" rIns="0">
            <a:spAutoFit/>
          </a:bodyPr>
          <a:lstStyle/>
          <a:p>
            <a:pPr algn="just">
              <a:lnSpc>
                <a:spcPts val="3919"/>
              </a:lnSpc>
              <a:spcBef>
                <a:spcPct val="0"/>
              </a:spcBef>
            </a:pPr>
            <a:r>
              <a:rPr lang="en-US" sz="2799">
                <a:solidFill>
                  <a:srgbClr val="545454"/>
                </a:solidFill>
                <a:latin typeface="Garet"/>
                <a:ea typeface="Garet"/>
                <a:cs typeface="Garet"/>
                <a:sym typeface="Garet"/>
              </a:rPr>
              <a:t>There are many reasons behind the meteoric rise in the uptake of crypto trading bots. The most significant reason is that unlike traditional equity markets, the cryptocurrency market never closes for trading. The 24 hour per day nature allows continuous trading opportunities throughout the day, and night. This has created a situation for individual traders where it is impossible to keep pace with the activity of the space. Automated trading bots can operate and monitor trading strategies on a continuous basis. Secondly, bots remove emotional trading. One of the most common problems for human traders is emotional decision-making on price fluctuations.</a:t>
            </a:r>
          </a:p>
        </p:txBody>
      </p:sp>
      <p:sp>
        <p:nvSpPr>
          <p:cNvPr name="TextBox 4" id="4"/>
          <p:cNvSpPr txBox="true"/>
          <p:nvPr/>
        </p:nvSpPr>
        <p:spPr>
          <a:xfrm rot="0">
            <a:off x="3314719" y="876300"/>
            <a:ext cx="11658562" cy="2787649"/>
          </a:xfrm>
          <a:prstGeom prst="rect">
            <a:avLst/>
          </a:prstGeom>
        </p:spPr>
        <p:txBody>
          <a:bodyPr anchor="t" rtlCol="false" tIns="0" lIns="0" bIns="0" rIns="0">
            <a:spAutoFit/>
          </a:bodyPr>
          <a:lstStyle/>
          <a:p>
            <a:pPr algn="ctr">
              <a:lnSpc>
                <a:spcPts val="11200"/>
              </a:lnSpc>
            </a:pPr>
            <a:r>
              <a:rPr lang="en-US" b="true" sz="8000">
                <a:solidFill>
                  <a:srgbClr val="3F3D3E"/>
                </a:solidFill>
                <a:latin typeface="Alexandria Bold"/>
                <a:ea typeface="Alexandria Bold"/>
                <a:cs typeface="Alexandria Bold"/>
                <a:sym typeface="Alexandria Bold"/>
              </a:rPr>
              <a:t>WHY CRYPTO BOTS ARE ON THE RISE</a:t>
            </a:r>
          </a:p>
        </p:txBody>
      </p:sp>
      <p:sp>
        <p:nvSpPr>
          <p:cNvPr name="Freeform 5" id="5"/>
          <p:cNvSpPr/>
          <p:nvPr/>
        </p:nvSpPr>
        <p:spPr>
          <a:xfrm flipH="false" flipV="false" rot="-574333">
            <a:off x="-1029392"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02</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12494" y="876300"/>
            <a:ext cx="13401762" cy="2840292"/>
          </a:xfrm>
          <a:prstGeom prst="rect">
            <a:avLst/>
          </a:prstGeom>
        </p:spPr>
        <p:txBody>
          <a:bodyPr anchor="t" rtlCol="false" tIns="0" lIns="0" bIns="0" rIns="0">
            <a:spAutoFit/>
          </a:bodyPr>
          <a:lstStyle/>
          <a:p>
            <a:pPr algn="ctr">
              <a:lnSpc>
                <a:spcPts val="11448"/>
              </a:lnSpc>
            </a:pPr>
            <a:r>
              <a:rPr lang="en-US" b="true" sz="8177">
                <a:solidFill>
                  <a:srgbClr val="3F3D3E"/>
                </a:solidFill>
                <a:latin typeface="Alexandria Bold"/>
                <a:ea typeface="Alexandria Bold"/>
                <a:cs typeface="Alexandria Bold"/>
                <a:sym typeface="Alexandria Bold"/>
              </a:rPr>
              <a:t>HOW CRYPTO TRADING BOTS WORK?</a:t>
            </a:r>
          </a:p>
        </p:txBody>
      </p:sp>
      <p:sp>
        <p:nvSpPr>
          <p:cNvPr name="TextBox 4" id="4"/>
          <p:cNvSpPr txBox="true"/>
          <p:nvPr/>
        </p:nvSpPr>
        <p:spPr>
          <a:xfrm rot="0">
            <a:off x="1028700" y="3998992"/>
            <a:ext cx="16230600" cy="1471930"/>
          </a:xfrm>
          <a:prstGeom prst="rect">
            <a:avLst/>
          </a:prstGeom>
        </p:spPr>
        <p:txBody>
          <a:bodyPr anchor="t" rtlCol="false" tIns="0" lIns="0" bIns="0" rIns="0">
            <a:spAutoFit/>
          </a:bodyPr>
          <a:lstStyle/>
          <a:p>
            <a:pPr algn="l">
              <a:lnSpc>
                <a:spcPts val="3919"/>
              </a:lnSpc>
              <a:spcBef>
                <a:spcPct val="0"/>
              </a:spcBef>
            </a:pPr>
            <a:r>
              <a:rPr lang="en-US" sz="2799">
                <a:solidFill>
                  <a:srgbClr val="545454"/>
                </a:solidFill>
                <a:latin typeface="Garet"/>
                <a:ea typeface="Garet"/>
                <a:cs typeface="Garet"/>
                <a:sym typeface="Garet"/>
              </a:rPr>
              <a:t>The Crypto Trading Bots are essentially a method of software programs that buy and sell orders for users based on a defined method of strategies. They do this by connecting to a user's crypto exchange account through AP key</a:t>
            </a:r>
          </a:p>
        </p:txBody>
      </p:sp>
      <p:sp>
        <p:nvSpPr>
          <p:cNvPr name="Freeform 5" id="5"/>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03</a:t>
            </a:r>
          </a:p>
        </p:txBody>
      </p:sp>
      <p:sp>
        <p:nvSpPr>
          <p:cNvPr name="TextBox 8" id="8"/>
          <p:cNvSpPr txBox="true"/>
          <p:nvPr/>
        </p:nvSpPr>
        <p:spPr>
          <a:xfrm rot="0">
            <a:off x="1028700" y="5756672"/>
            <a:ext cx="16230600" cy="1471930"/>
          </a:xfrm>
          <a:prstGeom prst="rect">
            <a:avLst/>
          </a:prstGeom>
        </p:spPr>
        <p:txBody>
          <a:bodyPr anchor="t" rtlCol="false" tIns="0" lIns="0" bIns="0" rIns="0">
            <a:spAutoFit/>
          </a:bodyPr>
          <a:lstStyle/>
          <a:p>
            <a:pPr algn="l">
              <a:lnSpc>
                <a:spcPts val="3919"/>
              </a:lnSpc>
              <a:spcBef>
                <a:spcPct val="0"/>
              </a:spcBef>
            </a:pPr>
            <a:r>
              <a:rPr lang="en-US" sz="2799">
                <a:solidFill>
                  <a:srgbClr val="545454"/>
                </a:solidFill>
                <a:latin typeface="Garet"/>
                <a:ea typeface="Garet"/>
                <a:cs typeface="Garet"/>
                <a:sym typeface="Garet"/>
              </a:rPr>
              <a:t>Bots come in all shapes and sizes. Different types of bots have been created to achieve different purposes. For example, there are arbitrage bots, which exploit price differences across multiple exchanges.</a:t>
            </a:r>
          </a:p>
        </p:txBody>
      </p:sp>
      <p:sp>
        <p:nvSpPr>
          <p:cNvPr name="TextBox 9" id="9"/>
          <p:cNvSpPr txBox="true"/>
          <p:nvPr/>
        </p:nvSpPr>
        <p:spPr>
          <a:xfrm rot="0">
            <a:off x="1028700" y="7514352"/>
            <a:ext cx="16230600" cy="976630"/>
          </a:xfrm>
          <a:prstGeom prst="rect">
            <a:avLst/>
          </a:prstGeom>
        </p:spPr>
        <p:txBody>
          <a:bodyPr anchor="t" rtlCol="false" tIns="0" lIns="0" bIns="0" rIns="0">
            <a:spAutoFit/>
          </a:bodyPr>
          <a:lstStyle/>
          <a:p>
            <a:pPr algn="l">
              <a:lnSpc>
                <a:spcPts val="3919"/>
              </a:lnSpc>
              <a:spcBef>
                <a:spcPct val="0"/>
              </a:spcBef>
            </a:pPr>
            <a:r>
              <a:rPr lang="en-US" sz="2799">
                <a:solidFill>
                  <a:srgbClr val="545454"/>
                </a:solidFill>
                <a:latin typeface="Garet"/>
                <a:ea typeface="Garet"/>
                <a:cs typeface="Garet"/>
                <a:sym typeface="Garet"/>
              </a:rPr>
              <a:t>Now there are advanced trading bots that include AI and machine learning that allow these bots to adapt strategies based on changing market behavior.</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5228908"/>
            <a:ext cx="4298384" cy="1028700"/>
          </a:xfrm>
          <a:prstGeom prst="rect">
            <a:avLst/>
          </a:prstGeom>
        </p:spPr>
        <p:txBody>
          <a:bodyPr anchor="t" rtlCol="false" tIns="0" lIns="0" bIns="0" rIns="0">
            <a:spAutoFit/>
          </a:bodyPr>
          <a:lstStyle/>
          <a:p>
            <a:pPr algn="ctr">
              <a:lnSpc>
                <a:spcPts val="8400"/>
              </a:lnSpc>
            </a:pPr>
            <a:r>
              <a:rPr lang="en-US" sz="6000">
                <a:solidFill>
                  <a:srgbClr val="3F3D3E"/>
                </a:solidFill>
                <a:latin typeface="Alexandria"/>
                <a:ea typeface="Alexandria"/>
                <a:cs typeface="Alexandria"/>
                <a:sym typeface="Alexandria"/>
              </a:rPr>
              <a:t>3COMMAS</a:t>
            </a:r>
          </a:p>
        </p:txBody>
      </p:sp>
      <p:sp>
        <p:nvSpPr>
          <p:cNvPr name="TextBox 4" id="4"/>
          <p:cNvSpPr txBox="true"/>
          <p:nvPr/>
        </p:nvSpPr>
        <p:spPr>
          <a:xfrm rot="0">
            <a:off x="1028700" y="6300470"/>
            <a:ext cx="16230600" cy="2957830"/>
          </a:xfrm>
          <a:prstGeom prst="rect">
            <a:avLst/>
          </a:prstGeom>
        </p:spPr>
        <p:txBody>
          <a:bodyPr anchor="t" rtlCol="false" tIns="0" lIns="0" bIns="0" rIns="0">
            <a:spAutoFit/>
          </a:bodyPr>
          <a:lstStyle/>
          <a:p>
            <a:pPr algn="just">
              <a:lnSpc>
                <a:spcPts val="3919"/>
              </a:lnSpc>
            </a:pPr>
            <a:r>
              <a:rPr lang="en-US" sz="2799">
                <a:solidFill>
                  <a:srgbClr val="545454"/>
                </a:solidFill>
                <a:latin typeface="Garet"/>
                <a:ea typeface="Garet"/>
                <a:cs typeface="Garet"/>
                <a:sym typeface="Garet"/>
              </a:rPr>
              <a:t>3Commas are the famous names in the share market world. 3Commas have developed smart trading terminals, automated trading bots and management tools for easily keeping track of your different crypto portfolios. Their bots support multiple types of strategies and can work on many different exchanges. 3Commas features an easy to use interface and powerful customization tools that appeal to both novice and advanced traders.</a:t>
            </a:r>
          </a:p>
        </p:txBody>
      </p:sp>
      <p:sp>
        <p:nvSpPr>
          <p:cNvPr name="Freeform 5" id="5"/>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04</a:t>
            </a:r>
          </a:p>
        </p:txBody>
      </p:sp>
      <p:sp>
        <p:nvSpPr>
          <p:cNvPr name="TextBox 8" id="8"/>
          <p:cNvSpPr txBox="true"/>
          <p:nvPr/>
        </p:nvSpPr>
        <p:spPr>
          <a:xfrm rot="0">
            <a:off x="973725" y="876300"/>
            <a:ext cx="16285575" cy="2787649"/>
          </a:xfrm>
          <a:prstGeom prst="rect">
            <a:avLst/>
          </a:prstGeom>
        </p:spPr>
        <p:txBody>
          <a:bodyPr anchor="t" rtlCol="false" tIns="0" lIns="0" bIns="0" rIns="0">
            <a:spAutoFit/>
          </a:bodyPr>
          <a:lstStyle/>
          <a:p>
            <a:pPr algn="ctr">
              <a:lnSpc>
                <a:spcPts val="11200"/>
              </a:lnSpc>
            </a:pPr>
            <a:r>
              <a:rPr lang="en-US" b="true" sz="8000">
                <a:solidFill>
                  <a:srgbClr val="3F3D3E"/>
                </a:solidFill>
                <a:latin typeface="Alexandria Bold"/>
                <a:ea typeface="Alexandria Bold"/>
                <a:cs typeface="Alexandria Bold"/>
                <a:sym typeface="Alexandria Bold"/>
              </a:rPr>
              <a:t>TOP CRYPTO BOT PROVIDERS YOU SHOULD KNOW</a:t>
            </a:r>
          </a:p>
        </p:txBody>
      </p:sp>
      <p:sp>
        <p:nvSpPr>
          <p:cNvPr name="TextBox 9" id="9"/>
          <p:cNvSpPr txBox="true"/>
          <p:nvPr/>
        </p:nvSpPr>
        <p:spPr>
          <a:xfrm rot="0">
            <a:off x="1028700" y="3771265"/>
            <a:ext cx="16230600" cy="1471930"/>
          </a:xfrm>
          <a:prstGeom prst="rect">
            <a:avLst/>
          </a:prstGeom>
        </p:spPr>
        <p:txBody>
          <a:bodyPr anchor="t" rtlCol="false" tIns="0" lIns="0" bIns="0" rIns="0">
            <a:spAutoFit/>
          </a:bodyPr>
          <a:lstStyle/>
          <a:p>
            <a:pPr algn="just">
              <a:lnSpc>
                <a:spcPts val="3919"/>
              </a:lnSpc>
            </a:pPr>
            <a:r>
              <a:rPr lang="en-US" sz="2799">
                <a:solidFill>
                  <a:srgbClr val="545454"/>
                </a:solidFill>
                <a:latin typeface="Garet"/>
                <a:ea typeface="Garet"/>
                <a:cs typeface="Garet"/>
                <a:sym typeface="Garet"/>
              </a:rPr>
              <a:t>There are a few companies that have emerged as leaders in the crypto bot marketplace. Each one is different with different features and tools designed for different kinds of traders.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923925"/>
            <a:ext cx="3136250" cy="1009650"/>
          </a:xfrm>
          <a:prstGeom prst="rect">
            <a:avLst/>
          </a:prstGeom>
        </p:spPr>
        <p:txBody>
          <a:bodyPr anchor="t" rtlCol="false" tIns="0" lIns="0" bIns="0" rIns="0">
            <a:spAutoFit/>
          </a:bodyPr>
          <a:lstStyle/>
          <a:p>
            <a:pPr algn="ctr">
              <a:lnSpc>
                <a:spcPts val="8399"/>
              </a:lnSpc>
            </a:pPr>
            <a:r>
              <a:rPr lang="en-US" sz="5999">
                <a:solidFill>
                  <a:srgbClr val="3F3D3E"/>
                </a:solidFill>
                <a:latin typeface="Alexandria"/>
                <a:ea typeface="Alexandria"/>
                <a:cs typeface="Alexandria"/>
                <a:sym typeface="Alexandria"/>
              </a:rPr>
              <a:t>PIONEX</a:t>
            </a:r>
          </a:p>
        </p:txBody>
      </p:sp>
      <p:sp>
        <p:nvSpPr>
          <p:cNvPr name="TextBox 4" id="4"/>
          <p:cNvSpPr txBox="true"/>
          <p:nvPr/>
        </p:nvSpPr>
        <p:spPr>
          <a:xfrm rot="0">
            <a:off x="1028700" y="2278698"/>
            <a:ext cx="16230600" cy="2462530"/>
          </a:xfrm>
          <a:prstGeom prst="rect">
            <a:avLst/>
          </a:prstGeom>
        </p:spPr>
        <p:txBody>
          <a:bodyPr anchor="t" rtlCol="false" tIns="0" lIns="0" bIns="0" rIns="0">
            <a:spAutoFit/>
          </a:bodyPr>
          <a:lstStyle/>
          <a:p>
            <a:pPr algn="l">
              <a:lnSpc>
                <a:spcPts val="3919"/>
              </a:lnSpc>
            </a:pPr>
            <a:r>
              <a:rPr lang="en-US" sz="2799">
                <a:solidFill>
                  <a:srgbClr val="545454"/>
                </a:solidFill>
                <a:latin typeface="Garet"/>
                <a:ea typeface="Garet"/>
                <a:cs typeface="Garet"/>
                <a:sym typeface="Garet"/>
              </a:rPr>
              <a:t>Pionex makes itself unique, as it combines a crypto exchange and bot provider. It contains 16+ free trading bots (including, grid trading bots, DCA (dollar cost averaging) bots, Arbitrage bots and more), built into the exchange platform. Since it is configured as a crypto exchange, this means no third-party API integration is required; making it more secure and convenient for the user.</a:t>
            </a:r>
          </a:p>
        </p:txBody>
      </p:sp>
      <p:sp>
        <p:nvSpPr>
          <p:cNvPr name="Freeform 5" id="5"/>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05</a:t>
            </a:r>
          </a:p>
        </p:txBody>
      </p:sp>
      <p:sp>
        <p:nvSpPr>
          <p:cNvPr name="TextBox 8" id="8"/>
          <p:cNvSpPr txBox="true"/>
          <p:nvPr/>
        </p:nvSpPr>
        <p:spPr>
          <a:xfrm rot="0">
            <a:off x="1028700" y="5038725"/>
            <a:ext cx="3351460" cy="1009650"/>
          </a:xfrm>
          <a:prstGeom prst="rect">
            <a:avLst/>
          </a:prstGeom>
        </p:spPr>
        <p:txBody>
          <a:bodyPr anchor="t" rtlCol="false" tIns="0" lIns="0" bIns="0" rIns="0">
            <a:spAutoFit/>
          </a:bodyPr>
          <a:lstStyle/>
          <a:p>
            <a:pPr algn="ctr">
              <a:lnSpc>
                <a:spcPts val="8399"/>
              </a:lnSpc>
            </a:pPr>
            <a:r>
              <a:rPr lang="en-US" sz="5999">
                <a:solidFill>
                  <a:srgbClr val="3F3D3E"/>
                </a:solidFill>
                <a:latin typeface="Alexandria"/>
                <a:ea typeface="Alexandria"/>
                <a:cs typeface="Alexandria"/>
                <a:sym typeface="Alexandria"/>
              </a:rPr>
              <a:t>BITSGAP</a:t>
            </a:r>
          </a:p>
        </p:txBody>
      </p:sp>
      <p:sp>
        <p:nvSpPr>
          <p:cNvPr name="TextBox 9" id="9"/>
          <p:cNvSpPr txBox="true"/>
          <p:nvPr/>
        </p:nvSpPr>
        <p:spPr>
          <a:xfrm rot="0">
            <a:off x="1028700" y="6494056"/>
            <a:ext cx="16230600" cy="1967230"/>
          </a:xfrm>
          <a:prstGeom prst="rect">
            <a:avLst/>
          </a:prstGeom>
        </p:spPr>
        <p:txBody>
          <a:bodyPr anchor="t" rtlCol="false" tIns="0" lIns="0" bIns="0" rIns="0">
            <a:spAutoFit/>
          </a:bodyPr>
          <a:lstStyle/>
          <a:p>
            <a:pPr algn="l">
              <a:lnSpc>
                <a:spcPts val="3919"/>
              </a:lnSpc>
            </a:pPr>
            <a:r>
              <a:rPr lang="en-US" sz="2799">
                <a:solidFill>
                  <a:srgbClr val="545454"/>
                </a:solidFill>
                <a:latin typeface="Garet"/>
                <a:ea typeface="Garet"/>
                <a:cs typeface="Garet"/>
                <a:sym typeface="Garet"/>
              </a:rPr>
              <a:t>Bitsgap has a focus on an easy to use interface and offering many different trading tools. Bitsgap allows the user to manage accounts on several exchanges within one platform. The grid trading bot is particularly popular as it gives traders exposure to market volatility.</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923925"/>
            <a:ext cx="6536567" cy="1009650"/>
          </a:xfrm>
          <a:prstGeom prst="rect">
            <a:avLst/>
          </a:prstGeom>
        </p:spPr>
        <p:txBody>
          <a:bodyPr anchor="t" rtlCol="false" tIns="0" lIns="0" bIns="0" rIns="0">
            <a:spAutoFit/>
          </a:bodyPr>
          <a:lstStyle/>
          <a:p>
            <a:pPr algn="ctr">
              <a:lnSpc>
                <a:spcPts val="8399"/>
              </a:lnSpc>
            </a:pPr>
            <a:r>
              <a:rPr lang="en-US" b="true" sz="5999">
                <a:solidFill>
                  <a:srgbClr val="3F3D3E"/>
                </a:solidFill>
                <a:latin typeface="Alexandria Bold"/>
                <a:ea typeface="Alexandria Bold"/>
                <a:cs typeface="Alexandria Bold"/>
                <a:sym typeface="Alexandria Bold"/>
              </a:rPr>
              <a:t>CRYPTOHOPPER</a:t>
            </a:r>
          </a:p>
        </p:txBody>
      </p:sp>
      <p:sp>
        <p:nvSpPr>
          <p:cNvPr name="TextBox 4" id="4"/>
          <p:cNvSpPr txBox="true"/>
          <p:nvPr/>
        </p:nvSpPr>
        <p:spPr>
          <a:xfrm rot="0">
            <a:off x="1028700" y="2277379"/>
            <a:ext cx="16230600" cy="1967230"/>
          </a:xfrm>
          <a:prstGeom prst="rect">
            <a:avLst/>
          </a:prstGeom>
        </p:spPr>
        <p:txBody>
          <a:bodyPr anchor="t" rtlCol="false" tIns="0" lIns="0" bIns="0" rIns="0">
            <a:spAutoFit/>
          </a:bodyPr>
          <a:lstStyle/>
          <a:p>
            <a:pPr algn="l">
              <a:lnSpc>
                <a:spcPts val="3919"/>
              </a:lnSpc>
            </a:pPr>
            <a:r>
              <a:rPr lang="en-US" sz="2799">
                <a:solidFill>
                  <a:srgbClr val="545454"/>
                </a:solidFill>
                <a:latin typeface="Garet"/>
                <a:ea typeface="Garet"/>
                <a:cs typeface="Garet"/>
                <a:sym typeface="Garet"/>
              </a:rPr>
              <a:t>Cryptohopper, focuses a lot on automation and strategy marketplace offers. Cryptohopper is good for users looking to buy or sell pre-programmed strategies. It offers paper trading, technical analysis tools and a community element to help bring new users closer to the professional world.</a:t>
            </a:r>
          </a:p>
        </p:txBody>
      </p:sp>
      <p:sp>
        <p:nvSpPr>
          <p:cNvPr name="Freeform 5" id="5"/>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06</a:t>
            </a:r>
          </a:p>
        </p:txBody>
      </p:sp>
      <p:sp>
        <p:nvSpPr>
          <p:cNvPr name="TextBox 8" id="8"/>
          <p:cNvSpPr txBox="true"/>
          <p:nvPr/>
        </p:nvSpPr>
        <p:spPr>
          <a:xfrm rot="0">
            <a:off x="1028700" y="4586287"/>
            <a:ext cx="5309870" cy="1009650"/>
          </a:xfrm>
          <a:prstGeom prst="rect">
            <a:avLst/>
          </a:prstGeom>
        </p:spPr>
        <p:txBody>
          <a:bodyPr anchor="t" rtlCol="false" tIns="0" lIns="0" bIns="0" rIns="0">
            <a:spAutoFit/>
          </a:bodyPr>
          <a:lstStyle/>
          <a:p>
            <a:pPr algn="ctr">
              <a:lnSpc>
                <a:spcPts val="8399"/>
              </a:lnSpc>
            </a:pPr>
            <a:r>
              <a:rPr lang="en-US" b="true" sz="5999">
                <a:solidFill>
                  <a:srgbClr val="3F3D3E"/>
                </a:solidFill>
                <a:latin typeface="Alexandria Bold"/>
                <a:ea typeface="Alexandria Bold"/>
                <a:cs typeface="Alexandria Bold"/>
                <a:sym typeface="Alexandria Bold"/>
              </a:rPr>
              <a:t>HAASONLINE</a:t>
            </a:r>
          </a:p>
        </p:txBody>
      </p:sp>
      <p:sp>
        <p:nvSpPr>
          <p:cNvPr name="TextBox 9" id="9"/>
          <p:cNvSpPr txBox="true"/>
          <p:nvPr/>
        </p:nvSpPr>
        <p:spPr>
          <a:xfrm rot="0">
            <a:off x="1028700" y="5986463"/>
            <a:ext cx="16230600" cy="1967230"/>
          </a:xfrm>
          <a:prstGeom prst="rect">
            <a:avLst/>
          </a:prstGeom>
        </p:spPr>
        <p:txBody>
          <a:bodyPr anchor="t" rtlCol="false" tIns="0" lIns="0" bIns="0" rIns="0">
            <a:spAutoFit/>
          </a:bodyPr>
          <a:lstStyle/>
          <a:p>
            <a:pPr algn="l">
              <a:lnSpc>
                <a:spcPts val="3919"/>
              </a:lnSpc>
            </a:pPr>
            <a:r>
              <a:rPr lang="en-US" sz="2799">
                <a:solidFill>
                  <a:srgbClr val="545454"/>
                </a:solidFill>
                <a:latin typeface="Garet"/>
                <a:ea typeface="Garet"/>
                <a:cs typeface="Garet"/>
                <a:sym typeface="Garet"/>
              </a:rPr>
              <a:t>HaasOnline is aimed at more experts in trading. The HaasOnline platform offers a highly customizable trading bot and supports scripting, back testing and using complex technical indicators. While the learning curve is steeper, the options available as a user of HaasOnline is unparalleled for those that know how to use it.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65775" y="876300"/>
            <a:ext cx="16156449" cy="1368424"/>
          </a:xfrm>
          <a:prstGeom prst="rect">
            <a:avLst/>
          </a:prstGeom>
        </p:spPr>
        <p:txBody>
          <a:bodyPr anchor="t" rtlCol="false" tIns="0" lIns="0" bIns="0" rIns="0">
            <a:spAutoFit/>
          </a:bodyPr>
          <a:lstStyle/>
          <a:p>
            <a:pPr algn="ctr">
              <a:lnSpc>
                <a:spcPts val="11200"/>
              </a:lnSpc>
            </a:pPr>
            <a:r>
              <a:rPr lang="en-US" b="true" sz="8000">
                <a:solidFill>
                  <a:srgbClr val="3F3D3E"/>
                </a:solidFill>
                <a:latin typeface="Alexandria Bold"/>
                <a:ea typeface="Alexandria Bold"/>
                <a:cs typeface="Alexandria Bold"/>
                <a:sym typeface="Alexandria Bold"/>
              </a:rPr>
              <a:t>SECURITY AND REGULATION</a:t>
            </a:r>
          </a:p>
        </p:txBody>
      </p:sp>
      <p:sp>
        <p:nvSpPr>
          <p:cNvPr name="TextBox 4" id="4"/>
          <p:cNvSpPr txBox="true"/>
          <p:nvPr/>
        </p:nvSpPr>
        <p:spPr>
          <a:xfrm rot="0">
            <a:off x="1028700" y="2828814"/>
            <a:ext cx="16230600" cy="2957830"/>
          </a:xfrm>
          <a:prstGeom prst="rect">
            <a:avLst/>
          </a:prstGeom>
        </p:spPr>
        <p:txBody>
          <a:bodyPr anchor="t" rtlCol="false" tIns="0" lIns="0" bIns="0" rIns="0">
            <a:spAutoFit/>
          </a:bodyPr>
          <a:lstStyle/>
          <a:p>
            <a:pPr algn="just">
              <a:lnSpc>
                <a:spcPts val="3919"/>
              </a:lnSpc>
              <a:spcBef>
                <a:spcPct val="0"/>
              </a:spcBef>
            </a:pPr>
            <a:r>
              <a:rPr lang="en-US" sz="2799">
                <a:solidFill>
                  <a:srgbClr val="545454"/>
                </a:solidFill>
                <a:latin typeface="Garet"/>
                <a:ea typeface="Garet"/>
                <a:cs typeface="Garet"/>
                <a:sym typeface="Garet"/>
              </a:rPr>
              <a:t>Security is naturally a huge concern for users of crypto trading bots since they access your exchange accounts via API and perform trading on your behalf. It's always good to look for providers that implement API key permissions that can create various limits such as only trading and not allowing for withdrawal permissions. Users should also always engage two factor authentication (2FA) and dodge API key sharing with untrusted parties.</a:t>
            </a:r>
          </a:p>
        </p:txBody>
      </p:sp>
      <p:sp>
        <p:nvSpPr>
          <p:cNvPr name="Freeform 5" id="5"/>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07</a:t>
            </a:r>
          </a:p>
        </p:txBody>
      </p:sp>
      <p:sp>
        <p:nvSpPr>
          <p:cNvPr name="TextBox 8" id="8"/>
          <p:cNvSpPr txBox="true"/>
          <p:nvPr/>
        </p:nvSpPr>
        <p:spPr>
          <a:xfrm rot="0">
            <a:off x="1028700" y="6367669"/>
            <a:ext cx="16193525" cy="1471930"/>
          </a:xfrm>
          <a:prstGeom prst="rect">
            <a:avLst/>
          </a:prstGeom>
        </p:spPr>
        <p:txBody>
          <a:bodyPr anchor="t" rtlCol="false" tIns="0" lIns="0" bIns="0" rIns="0">
            <a:spAutoFit/>
          </a:bodyPr>
          <a:lstStyle/>
          <a:p>
            <a:pPr algn="just">
              <a:lnSpc>
                <a:spcPts val="3919"/>
              </a:lnSpc>
              <a:spcBef>
                <a:spcPct val="0"/>
              </a:spcBef>
            </a:pPr>
            <a:r>
              <a:rPr lang="en-US" sz="2799">
                <a:solidFill>
                  <a:srgbClr val="545454"/>
                </a:solidFill>
                <a:latin typeface="Garet"/>
                <a:ea typeface="Garet"/>
                <a:cs typeface="Garet"/>
                <a:sym typeface="Garet"/>
              </a:rPr>
              <a:t>As for regulation, the regulatory space is still slowly advancing. The majority of crypto bot providers are operating in a grey area right now, where they can form their formal regulatory status to work in a line of legal practices depending on the jurisdiction.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876300"/>
            <a:ext cx="16230600" cy="2787649"/>
          </a:xfrm>
          <a:prstGeom prst="rect">
            <a:avLst/>
          </a:prstGeom>
        </p:spPr>
        <p:txBody>
          <a:bodyPr anchor="t" rtlCol="false" tIns="0" lIns="0" bIns="0" rIns="0">
            <a:spAutoFit/>
          </a:bodyPr>
          <a:lstStyle/>
          <a:p>
            <a:pPr algn="ctr">
              <a:lnSpc>
                <a:spcPts val="11200"/>
              </a:lnSpc>
            </a:pPr>
            <a:r>
              <a:rPr lang="en-US" b="true" sz="8000">
                <a:solidFill>
                  <a:srgbClr val="3F3D3E"/>
                </a:solidFill>
                <a:latin typeface="Alexandria Bold"/>
                <a:ea typeface="Alexandria Bold"/>
                <a:cs typeface="Alexandria Bold"/>
                <a:sym typeface="Alexandria Bold"/>
              </a:rPr>
              <a:t>THE FUTURE OF AUTOMATED CRYPTO TRADING</a:t>
            </a:r>
          </a:p>
        </p:txBody>
      </p:sp>
      <p:sp>
        <p:nvSpPr>
          <p:cNvPr name="TextBox 4" id="4"/>
          <p:cNvSpPr txBox="true"/>
          <p:nvPr/>
        </p:nvSpPr>
        <p:spPr>
          <a:xfrm rot="0">
            <a:off x="1028700" y="3742048"/>
            <a:ext cx="16230600" cy="2462530"/>
          </a:xfrm>
          <a:prstGeom prst="rect">
            <a:avLst/>
          </a:prstGeom>
        </p:spPr>
        <p:txBody>
          <a:bodyPr anchor="t" rtlCol="false" tIns="0" lIns="0" bIns="0" rIns="0">
            <a:spAutoFit/>
          </a:bodyPr>
          <a:lstStyle/>
          <a:p>
            <a:pPr algn="l">
              <a:lnSpc>
                <a:spcPts val="3919"/>
              </a:lnSpc>
            </a:pPr>
            <a:r>
              <a:rPr lang="en-US" sz="2799">
                <a:solidFill>
                  <a:srgbClr val="545454"/>
                </a:solidFill>
                <a:latin typeface="Garet"/>
                <a:ea typeface="Garet"/>
                <a:cs typeface="Garet"/>
                <a:sym typeface="Garet"/>
              </a:rPr>
              <a:t>Future of crypto trading is undeniably heading toward more automation with the improved use of artificial intelligence alongside real-time data analysis. As trading bots become more advanced, it is likely we will see the rise of predictive modelling, sentiment analysis from social media, and even full-scale robo-advisory services for personal portfolios.</a:t>
            </a:r>
          </a:p>
        </p:txBody>
      </p:sp>
      <p:sp>
        <p:nvSpPr>
          <p:cNvPr name="Freeform 5" id="5"/>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08</a:t>
            </a:r>
          </a:p>
        </p:txBody>
      </p:sp>
      <p:sp>
        <p:nvSpPr>
          <p:cNvPr name="TextBox 8" id="8"/>
          <p:cNvSpPr txBox="true"/>
          <p:nvPr/>
        </p:nvSpPr>
        <p:spPr>
          <a:xfrm rot="0">
            <a:off x="1028700" y="6544628"/>
            <a:ext cx="16230600" cy="1471930"/>
          </a:xfrm>
          <a:prstGeom prst="rect">
            <a:avLst/>
          </a:prstGeom>
        </p:spPr>
        <p:txBody>
          <a:bodyPr anchor="t" rtlCol="false" tIns="0" lIns="0" bIns="0" rIns="0">
            <a:spAutoFit/>
          </a:bodyPr>
          <a:lstStyle/>
          <a:p>
            <a:pPr algn="l">
              <a:lnSpc>
                <a:spcPts val="3919"/>
              </a:lnSpc>
            </a:pPr>
            <a:r>
              <a:rPr lang="en-US" sz="2799">
                <a:solidFill>
                  <a:srgbClr val="545454"/>
                </a:solidFill>
                <a:latin typeface="Garet"/>
                <a:ea typeface="Garet"/>
                <a:cs typeface="Garet"/>
                <a:sym typeface="Garet"/>
              </a:rPr>
              <a:t>Institutional adoption is expected to increase as algorithmic trading is being utilized by hedge funds and asset managers, retail traders will also experience this trickle-down effect with bots being more sophisticated and powerful accessible to everyday people.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595944" y="876300"/>
            <a:ext cx="7096112" cy="1368424"/>
          </a:xfrm>
          <a:prstGeom prst="rect">
            <a:avLst/>
          </a:prstGeom>
        </p:spPr>
        <p:txBody>
          <a:bodyPr anchor="t" rtlCol="false" tIns="0" lIns="0" bIns="0" rIns="0">
            <a:spAutoFit/>
          </a:bodyPr>
          <a:lstStyle/>
          <a:p>
            <a:pPr algn="ctr">
              <a:lnSpc>
                <a:spcPts val="11200"/>
              </a:lnSpc>
            </a:pPr>
            <a:r>
              <a:rPr lang="en-US" b="true" sz="8000">
                <a:solidFill>
                  <a:srgbClr val="3F3D3E"/>
                </a:solidFill>
                <a:latin typeface="Alexandria Bold"/>
                <a:ea typeface="Alexandria Bold"/>
                <a:cs typeface="Alexandria Bold"/>
                <a:sym typeface="Alexandria Bold"/>
              </a:rPr>
              <a:t>CONCLUSION</a:t>
            </a:r>
          </a:p>
        </p:txBody>
      </p:sp>
      <p:sp>
        <p:nvSpPr>
          <p:cNvPr name="TextBox 4" id="4"/>
          <p:cNvSpPr txBox="true"/>
          <p:nvPr/>
        </p:nvSpPr>
        <p:spPr>
          <a:xfrm rot="0">
            <a:off x="1028700" y="2536183"/>
            <a:ext cx="16230600" cy="5434330"/>
          </a:xfrm>
          <a:prstGeom prst="rect">
            <a:avLst/>
          </a:prstGeom>
        </p:spPr>
        <p:txBody>
          <a:bodyPr anchor="t" rtlCol="false" tIns="0" lIns="0" bIns="0" rIns="0">
            <a:spAutoFit/>
          </a:bodyPr>
          <a:lstStyle/>
          <a:p>
            <a:pPr algn="l">
              <a:lnSpc>
                <a:spcPts val="3919"/>
              </a:lnSpc>
              <a:spcBef>
                <a:spcPct val="0"/>
              </a:spcBef>
            </a:pPr>
            <a:r>
              <a:rPr lang="en-US" sz="2799">
                <a:solidFill>
                  <a:srgbClr val="545454"/>
                </a:solidFill>
                <a:latin typeface="Garet"/>
                <a:ea typeface="Garet"/>
                <a:cs typeface="Garet"/>
                <a:sym typeface="Garet"/>
              </a:rPr>
              <a:t>Automated trading is past being a niche concept in the crypto world—it's already a viable strategy for traders at every level. From simple bots that employ immediate execution of an active strategy to full-fledged complex platforms offering AI-driven insights, there are hundreds of options for traders in the wandering universe of crypto trading bot providers, and there will only be more. Understanding how bots work, considering top providers, and considering security and regulation, is the key to leveraging this technology to your advantage as you navigate the volatile and ever-fluctuating crypto markets. It doesn't matter whether you are a beginner just curious about automation or an experienced trader capable of manually generating meaningful viability; the rise of bots in the crypto world offers all kinds of potential—if used correctly.</a:t>
            </a:r>
          </a:p>
        </p:txBody>
      </p:sp>
      <p:sp>
        <p:nvSpPr>
          <p:cNvPr name="Freeform 5" id="5"/>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7" id="7"/>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09</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98671" y="-1743170"/>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668325" y="4041844"/>
            <a:ext cx="12951349" cy="1974712"/>
          </a:xfrm>
          <a:prstGeom prst="rect">
            <a:avLst/>
          </a:prstGeom>
        </p:spPr>
        <p:txBody>
          <a:bodyPr anchor="t" rtlCol="false" tIns="0" lIns="0" bIns="0" rIns="0">
            <a:spAutoFit/>
          </a:bodyPr>
          <a:lstStyle/>
          <a:p>
            <a:pPr algn="ctr">
              <a:lnSpc>
                <a:spcPts val="16107"/>
              </a:lnSpc>
            </a:pPr>
            <a:r>
              <a:rPr lang="en-US" b="true" sz="11505">
                <a:solidFill>
                  <a:srgbClr val="3F3D3E"/>
                </a:solidFill>
                <a:latin typeface="Alexandria Bold"/>
                <a:ea typeface="Alexandria Bold"/>
                <a:cs typeface="Alexandria Bold"/>
                <a:sym typeface="Alexandria Bold"/>
              </a:rPr>
              <a:t>THANK YOU</a:t>
            </a:r>
          </a:p>
        </p:txBody>
      </p:sp>
      <p:sp>
        <p:nvSpPr>
          <p:cNvPr name="Freeform 4" id="4"/>
          <p:cNvSpPr/>
          <p:nvPr/>
        </p:nvSpPr>
        <p:spPr>
          <a:xfrm flipH="false" flipV="false" rot="-574333">
            <a:off x="-598671" y="5498906"/>
            <a:ext cx="4840370" cy="6758253"/>
          </a:xfrm>
          <a:custGeom>
            <a:avLst/>
            <a:gdLst/>
            <a:ahLst/>
            <a:cxnLst/>
            <a:rect r="r" b="b" t="t" l="l"/>
            <a:pathLst>
              <a:path h="6758253" w="4840370">
                <a:moveTo>
                  <a:pt x="0" y="0"/>
                </a:moveTo>
                <a:lnTo>
                  <a:pt x="4840370" y="0"/>
                </a:lnTo>
                <a:lnTo>
                  <a:pt x="4840370" y="6758253"/>
                </a:lnTo>
                <a:lnTo>
                  <a:pt x="0" y="67582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541415" y="9464180"/>
            <a:ext cx="11672841" cy="0"/>
          </a:xfrm>
          <a:prstGeom prst="line">
            <a:avLst/>
          </a:prstGeom>
          <a:ln cap="flat" w="9525">
            <a:solidFill>
              <a:srgbClr val="545454"/>
            </a:solidFill>
            <a:prstDash val="solid"/>
            <a:headEnd type="none" len="sm" w="sm"/>
            <a:tailEnd type="none" len="sm" w="sm"/>
          </a:ln>
        </p:spPr>
      </p:sp>
      <p:sp>
        <p:nvSpPr>
          <p:cNvPr name="TextBox 6" id="6"/>
          <p:cNvSpPr txBox="true"/>
          <p:nvPr/>
        </p:nvSpPr>
        <p:spPr>
          <a:xfrm rot="0">
            <a:off x="16214256" y="9019603"/>
            <a:ext cx="1271574" cy="803430"/>
          </a:xfrm>
          <a:prstGeom prst="rect">
            <a:avLst/>
          </a:prstGeom>
        </p:spPr>
        <p:txBody>
          <a:bodyPr anchor="t" rtlCol="false" tIns="0" lIns="0" bIns="0" rIns="0">
            <a:spAutoFit/>
          </a:bodyPr>
          <a:lstStyle/>
          <a:p>
            <a:pPr algn="ctr">
              <a:lnSpc>
                <a:spcPts val="6641"/>
              </a:lnSpc>
              <a:spcBef>
                <a:spcPct val="0"/>
              </a:spcBef>
            </a:pPr>
            <a:r>
              <a:rPr lang="en-US" b="true" sz="4743">
                <a:solidFill>
                  <a:srgbClr val="545454"/>
                </a:solidFill>
                <a:latin typeface="Garet Bold"/>
                <a:ea typeface="Garet Bold"/>
                <a:cs typeface="Garet Bold"/>
                <a:sym typeface="Garet Bold"/>
              </a:rPr>
              <a:t>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DAGpLzkr7As</dc:identifier>
  <dcterms:modified xsi:type="dcterms:W3CDTF">2011-08-01T06:04:30Z</dcterms:modified>
  <cp:revision>1</cp:revision>
  <dc:title>The Rise of Automated Trading: Inside the Top Crypto Bot Providers</dc:title>
</cp:coreProperties>
</file>