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11"/>
    <p:restoredTop sz="94610"/>
  </p:normalViewPr>
  <p:slideViewPr>
    <p:cSldViewPr snapToGrid="0" snapToObjects="1">
      <p:cViewPr varScale="1">
        <p:scale>
          <a:sx n="61" d="100"/>
          <a:sy n="61" d="100"/>
        </p:scale>
        <p:origin x="-564" y="-84"/>
      </p:cViewPr>
      <p:guideLst>
        <p:guide orient="horz" pos="2592"/>
        <p:guide pos="4608"/>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7</a:t>
            </a:fld>
            <a:endParaRPr lang="en-US"/>
          </a:p>
        </p:txBody>
      </p:sp>
    </p:spTree>
    <p:extLst>
      <p:ext uri="{BB962C8B-B14F-4D97-AF65-F5344CB8AC3E}">
        <p14:creationId xmlns:p14="http://schemas.microsoft.com/office/powerpoint/2010/main" xmlns=""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AEE4BD"/>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AEE4BD"/>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AEE4BD"/>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AEE4BD"/>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AEE4BD"/>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AEE4BD"/>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AEE4BD"/>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calmingcornerspa.com"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hyperlink" Target="https://calmingcornerspa.com/" TargetMode="External"/><Relationship Id="rId4" Type="http://schemas.openxmlformats.org/officeDocument/2006/relationships/hyperlink" Target="mailto:calmingcornerspa@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371960" y="2241947"/>
            <a:ext cx="8524068" cy="1860233"/>
          </a:xfrm>
          <a:prstGeom prst="rect">
            <a:avLst/>
          </a:prstGeom>
          <a:noFill/>
          <a:ln/>
        </p:spPr>
        <p:txBody>
          <a:bodyPr wrap="square" lIns="0" tIns="0" rIns="0" bIns="0" rtlCol="0" anchor="t"/>
          <a:lstStyle/>
          <a:p>
            <a:pPr marL="0" indent="0" algn="ctr">
              <a:lnSpc>
                <a:spcPts val="4850"/>
              </a:lnSpc>
              <a:buNone/>
            </a:pPr>
            <a:r>
              <a:rPr lang="en-US" sz="4400" b="1" dirty="0">
                <a:solidFill>
                  <a:srgbClr val="000000"/>
                </a:solidFill>
                <a:latin typeface="Arial" pitchFamily="34" charset="0"/>
                <a:ea typeface="Inter Bold" pitchFamily="34" charset="-122"/>
                <a:cs typeface="Arial" pitchFamily="34" charset="0"/>
              </a:rPr>
              <a:t>Revitalize Your Body with Deep Tissue Massage in Sammamish</a:t>
            </a:r>
            <a:endParaRPr lang="en-US" sz="4400" dirty="0">
              <a:latin typeface="Arial" pitchFamily="34" charset="0"/>
              <a:cs typeface="Arial" pitchFamily="34" charset="0"/>
            </a:endParaRPr>
          </a:p>
        </p:txBody>
      </p:sp>
      <p:sp>
        <p:nvSpPr>
          <p:cNvPr id="4" name="Text 1"/>
          <p:cNvSpPr/>
          <p:nvPr/>
        </p:nvSpPr>
        <p:spPr>
          <a:xfrm>
            <a:off x="793790" y="4399836"/>
            <a:ext cx="7556421" cy="1587698"/>
          </a:xfrm>
          <a:prstGeom prst="rect">
            <a:avLst/>
          </a:prstGeom>
          <a:noFill/>
          <a:ln/>
        </p:spPr>
        <p:txBody>
          <a:bodyPr wrap="square" lIns="0" tIns="0" rIns="0" bIns="0" rtlCol="0" anchor="t"/>
          <a:lstStyle/>
          <a:p>
            <a:pPr marL="0" indent="0" algn="l">
              <a:lnSpc>
                <a:spcPts val="2500"/>
              </a:lnSpc>
              <a:buNone/>
            </a:pPr>
            <a:r>
              <a:rPr lang="en-US" sz="2000" dirty="0">
                <a:solidFill>
                  <a:srgbClr val="272525"/>
                </a:solidFill>
                <a:latin typeface="Arial" pitchFamily="34" charset="0"/>
                <a:ea typeface="Inter" pitchFamily="34" charset="-122"/>
                <a:cs typeface="Arial" pitchFamily="34" charset="0"/>
              </a:rPr>
              <a:t>For residents of Sammamish looking to ease chronic muscle pain and reclaim physical balance, a new wellness solution awaits. Calming Corner Spa now offers advanced deep tissue massage Sammamish services designed to target deep layers of muscle and connective tissue—ideal for those dealing with postural tension, repetitive strain, or stress-related discomfort.</a:t>
            </a:r>
            <a:endParaRPr lang="en-US" sz="2000"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2971205"/>
            <a:ext cx="11516797" cy="620078"/>
          </a:xfrm>
          <a:prstGeom prst="rect">
            <a:avLst/>
          </a:prstGeom>
          <a:noFill/>
          <a:ln/>
        </p:spPr>
        <p:txBody>
          <a:bodyPr wrap="none" lIns="0" tIns="0" rIns="0" bIns="0" rtlCol="0" anchor="t"/>
          <a:lstStyle/>
          <a:p>
            <a:pPr marL="0" indent="0" algn="l">
              <a:lnSpc>
                <a:spcPts val="4850"/>
              </a:lnSpc>
              <a:buNone/>
            </a:pPr>
            <a:r>
              <a:rPr lang="en-US" sz="4000" b="1" dirty="0">
                <a:solidFill>
                  <a:srgbClr val="000000"/>
                </a:solidFill>
                <a:latin typeface="Inter Bold" pitchFamily="34" charset="0"/>
                <a:ea typeface="Inter Bold" pitchFamily="34" charset="-122"/>
                <a:cs typeface="Inter Bold" pitchFamily="34" charset="-120"/>
              </a:rPr>
              <a:t>A Holistic Approach to Recovery and Relaxation</a:t>
            </a:r>
            <a:endParaRPr lang="en-US" sz="4000" dirty="0"/>
          </a:p>
        </p:txBody>
      </p:sp>
      <p:sp>
        <p:nvSpPr>
          <p:cNvPr id="3" name="Text 1"/>
          <p:cNvSpPr/>
          <p:nvPr/>
        </p:nvSpPr>
        <p:spPr>
          <a:xfrm>
            <a:off x="793790" y="3988117"/>
            <a:ext cx="13042821" cy="1270159"/>
          </a:xfrm>
          <a:prstGeom prst="rect">
            <a:avLst/>
          </a:prstGeom>
          <a:noFill/>
          <a:ln/>
        </p:spPr>
        <p:txBody>
          <a:bodyPr wrap="square" lIns="0" tIns="0" rIns="0" bIns="0" rtlCol="0" anchor="t"/>
          <a:lstStyle/>
          <a:p>
            <a:pPr marL="0" indent="0" algn="l">
              <a:lnSpc>
                <a:spcPts val="2500"/>
              </a:lnSpc>
              <a:buNone/>
            </a:pPr>
            <a:r>
              <a:rPr lang="en-US" sz="2000" dirty="0">
                <a:solidFill>
                  <a:srgbClr val="272525"/>
                </a:solidFill>
                <a:latin typeface="Inter" pitchFamily="34" charset="0"/>
                <a:ea typeface="Inter" pitchFamily="34" charset="-122"/>
                <a:cs typeface="Inter" pitchFamily="34" charset="-120"/>
              </a:rPr>
              <a:t>We understand how physical tension can disrupt your entire sense of well-being. That’s why our skilled massage therapists go beyond traditional techniques. Every session focuses on reducing inflammation, improving mobility, and releasing tight knots using slow, firm pressure. Whether you're an athlete, desk-bound professional, or simply in need of physical release, this treatment is crafted with precision to restore both body and mind.</a:t>
            </a:r>
            <a:endParaRPr lang="en-US" sz="2000" dirty="0"/>
          </a:p>
        </p:txBody>
      </p:sp>
      <p:pic>
        <p:nvPicPr>
          <p:cNvPr id="1026" name="Picture 2"/>
          <p:cNvPicPr>
            <a:picLocks noChangeAspect="1" noChangeArrowheads="1"/>
          </p:cNvPicPr>
          <p:nvPr/>
        </p:nvPicPr>
        <p:blipFill>
          <a:blip r:embed="rId3"/>
          <a:srcRect/>
          <a:stretch>
            <a:fillRect/>
          </a:stretch>
        </p:blipFill>
        <p:spPr bwMode="auto">
          <a:xfrm>
            <a:off x="12677614" y="7719933"/>
            <a:ext cx="1906037" cy="447675"/>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971205"/>
            <a:ext cx="10446425" cy="620078"/>
          </a:xfrm>
          <a:prstGeom prst="rect">
            <a:avLst/>
          </a:prstGeom>
          <a:noFill/>
          <a:ln/>
        </p:spPr>
        <p:txBody>
          <a:bodyPr wrap="none" lIns="0" tIns="0" rIns="0" bIns="0" rtlCol="0" anchor="t"/>
          <a:lstStyle/>
          <a:p>
            <a:pPr marL="0" indent="0" algn="l">
              <a:lnSpc>
                <a:spcPts val="4850"/>
              </a:lnSpc>
              <a:buNone/>
            </a:pPr>
            <a:r>
              <a:rPr lang="en-US" sz="4000" b="1" dirty="0">
                <a:solidFill>
                  <a:srgbClr val="000000"/>
                </a:solidFill>
                <a:latin typeface="Inter Bold" pitchFamily="34" charset="0"/>
                <a:ea typeface="Inter Bold" pitchFamily="34" charset="-122"/>
                <a:cs typeface="Inter Bold" pitchFamily="34" charset="-120"/>
              </a:rPr>
              <a:t>Customized Treatment in a Tranquil Setting</a:t>
            </a:r>
            <a:endParaRPr lang="en-US" sz="4000" dirty="0"/>
          </a:p>
        </p:txBody>
      </p:sp>
      <p:sp>
        <p:nvSpPr>
          <p:cNvPr id="3" name="Text 1"/>
          <p:cNvSpPr/>
          <p:nvPr/>
        </p:nvSpPr>
        <p:spPr>
          <a:xfrm>
            <a:off x="793790" y="3988117"/>
            <a:ext cx="13042821" cy="1270159"/>
          </a:xfrm>
          <a:prstGeom prst="rect">
            <a:avLst/>
          </a:prstGeom>
          <a:noFill/>
          <a:ln/>
        </p:spPr>
        <p:txBody>
          <a:bodyPr wrap="square" lIns="0" tIns="0" rIns="0" bIns="0" rtlCol="0" anchor="t"/>
          <a:lstStyle/>
          <a:p>
            <a:pPr marL="0" indent="0" algn="l">
              <a:lnSpc>
                <a:spcPts val="2500"/>
              </a:lnSpc>
              <a:buNone/>
            </a:pPr>
            <a:r>
              <a:rPr lang="en-US" sz="2000" dirty="0" smtClean="0">
                <a:solidFill>
                  <a:srgbClr val="272525"/>
                </a:solidFill>
                <a:latin typeface="Arial" pitchFamily="34" charset="0"/>
                <a:ea typeface="Inter" pitchFamily="34" charset="-122"/>
                <a:cs typeface="Arial" pitchFamily="34" charset="0"/>
              </a:rPr>
              <a:t>At our spa, we believe true healing begins in a peaceful environment. From the moment you walk in, you’ll be welcomed into a calming space where comfort and privacy are prioritized. We listen carefully to your needs, customizing the massage experience to align with your body’s condition and your personal goals. Our team uses refined techniques to address long-held tension patterns and support long-term physical wellness.</a:t>
            </a:r>
            <a:endParaRPr lang="en-US" sz="2000" dirty="0">
              <a:latin typeface="Arial" pitchFamily="34" charset="0"/>
              <a:cs typeface="Arial" pitchFamily="34" charset="0"/>
            </a:endParaRPr>
          </a:p>
        </p:txBody>
      </p:sp>
      <p:pic>
        <p:nvPicPr>
          <p:cNvPr id="4" name="Picture 2"/>
          <p:cNvPicPr>
            <a:picLocks noChangeAspect="1" noChangeArrowheads="1"/>
          </p:cNvPicPr>
          <p:nvPr/>
        </p:nvPicPr>
        <p:blipFill>
          <a:blip r:embed="rId3"/>
          <a:srcRect/>
          <a:stretch>
            <a:fillRect/>
          </a:stretch>
        </p:blipFill>
        <p:spPr bwMode="auto">
          <a:xfrm>
            <a:off x="12677614" y="7719933"/>
            <a:ext cx="1906037" cy="44767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787485"/>
            <a:ext cx="12248317" cy="620078"/>
          </a:xfrm>
          <a:prstGeom prst="rect">
            <a:avLst/>
          </a:prstGeom>
          <a:noFill/>
          <a:ln/>
        </p:spPr>
        <p:txBody>
          <a:bodyPr wrap="none" lIns="0" tIns="0" rIns="0" bIns="0" rtlCol="0" anchor="t"/>
          <a:lstStyle/>
          <a:p>
            <a:pPr marL="0" indent="0" algn="l">
              <a:lnSpc>
                <a:spcPts val="4850"/>
              </a:lnSpc>
              <a:buNone/>
            </a:pPr>
            <a:r>
              <a:rPr lang="en-US" sz="4000" b="1" dirty="0">
                <a:solidFill>
                  <a:srgbClr val="000000"/>
                </a:solidFill>
                <a:latin typeface="Inter Bold" pitchFamily="34" charset="0"/>
                <a:ea typeface="Inter Bold" pitchFamily="34" charset="-122"/>
                <a:cs typeface="Inter Bold" pitchFamily="34" charset="-120"/>
              </a:rPr>
              <a:t>Why Choose Calming Corner Spa for Muscle Relief</a:t>
            </a:r>
            <a:endParaRPr lang="en-US" sz="4000" dirty="0"/>
          </a:p>
        </p:txBody>
      </p:sp>
      <p:pic>
        <p:nvPicPr>
          <p:cNvPr id="3" name="Image 0" descr="preencoded.png"/>
          <p:cNvPicPr>
            <a:picLocks noChangeAspect="1"/>
          </p:cNvPicPr>
          <p:nvPr/>
        </p:nvPicPr>
        <p:blipFill>
          <a:blip r:embed="rId3"/>
          <a:stretch>
            <a:fillRect/>
          </a:stretch>
        </p:blipFill>
        <p:spPr>
          <a:xfrm>
            <a:off x="793790" y="2928461"/>
            <a:ext cx="6279356" cy="3290292"/>
          </a:xfrm>
          <a:prstGeom prst="rect">
            <a:avLst/>
          </a:prstGeom>
        </p:spPr>
      </p:pic>
      <p:sp>
        <p:nvSpPr>
          <p:cNvPr id="4" name="Text 1"/>
          <p:cNvSpPr/>
          <p:nvPr/>
        </p:nvSpPr>
        <p:spPr>
          <a:xfrm>
            <a:off x="7564874" y="2883813"/>
            <a:ext cx="6279356" cy="1905238"/>
          </a:xfrm>
          <a:prstGeom prst="rect">
            <a:avLst/>
          </a:prstGeom>
          <a:noFill/>
          <a:ln/>
        </p:spPr>
        <p:txBody>
          <a:bodyPr wrap="square" lIns="0" tIns="0" rIns="0" bIns="0" rtlCol="0" anchor="t"/>
          <a:lstStyle/>
          <a:p>
            <a:pPr marL="0" indent="0" algn="l">
              <a:lnSpc>
                <a:spcPts val="2500"/>
              </a:lnSpc>
              <a:buNone/>
            </a:pPr>
            <a:r>
              <a:rPr lang="en-US" sz="2000" dirty="0">
                <a:solidFill>
                  <a:srgbClr val="272525"/>
                </a:solidFill>
                <a:latin typeface="Inter" pitchFamily="34" charset="0"/>
                <a:ea typeface="Inter" pitchFamily="34" charset="-122"/>
                <a:cs typeface="Inter" pitchFamily="34" charset="-120"/>
              </a:rPr>
              <a:t>We’re committed to more than just surface-level relaxation. Our therapists are trained in advanced modalities that deliver therapeutic results. Each deep tissue massage Sammamish session is backed by anatomical knowledge and thoughtful care—helping to alleviate stiffness, improve circulation, and enhance flexibility.</a:t>
            </a:r>
            <a:endParaRPr lang="en-US" sz="2000" dirty="0"/>
          </a:p>
        </p:txBody>
      </p:sp>
      <p:pic>
        <p:nvPicPr>
          <p:cNvPr id="5" name="Picture 2"/>
          <p:cNvPicPr>
            <a:picLocks noChangeAspect="1" noChangeArrowheads="1"/>
          </p:cNvPicPr>
          <p:nvPr/>
        </p:nvPicPr>
        <p:blipFill>
          <a:blip r:embed="rId4"/>
          <a:srcRect/>
          <a:stretch>
            <a:fillRect/>
          </a:stretch>
        </p:blipFill>
        <p:spPr bwMode="auto">
          <a:xfrm>
            <a:off x="12677614" y="7719933"/>
            <a:ext cx="1906037" cy="44767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710815"/>
            <a:ext cx="7556421" cy="1240155"/>
          </a:xfrm>
          <a:prstGeom prst="rect">
            <a:avLst/>
          </a:prstGeom>
          <a:noFill/>
          <a:ln/>
        </p:spPr>
        <p:txBody>
          <a:bodyPr wrap="square" lIns="0" tIns="0" rIns="0" bIns="0" rtlCol="0" anchor="t"/>
          <a:lstStyle/>
          <a:p>
            <a:pPr marL="0" indent="0" algn="l">
              <a:lnSpc>
                <a:spcPts val="4850"/>
              </a:lnSpc>
              <a:buNone/>
            </a:pPr>
            <a:r>
              <a:rPr lang="en-US" sz="4000" b="1" dirty="0">
                <a:solidFill>
                  <a:srgbClr val="000000"/>
                </a:solidFill>
                <a:latin typeface="Inter Bold" pitchFamily="34" charset="0"/>
                <a:ea typeface="Inter Bold" pitchFamily="34" charset="-122"/>
                <a:cs typeface="Inter Bold" pitchFamily="34" charset="-120"/>
              </a:rPr>
              <a:t>Restore Deep Comfort with Targeted Therapy</a:t>
            </a:r>
            <a:endParaRPr lang="en-US" sz="4000" dirty="0"/>
          </a:p>
        </p:txBody>
      </p:sp>
      <p:sp>
        <p:nvSpPr>
          <p:cNvPr id="4" name="Text 1"/>
          <p:cNvSpPr/>
          <p:nvPr/>
        </p:nvSpPr>
        <p:spPr>
          <a:xfrm>
            <a:off x="6280190" y="4248626"/>
            <a:ext cx="7556421" cy="1270159"/>
          </a:xfrm>
          <a:prstGeom prst="rect">
            <a:avLst/>
          </a:prstGeom>
          <a:noFill/>
          <a:ln/>
        </p:spPr>
        <p:txBody>
          <a:bodyPr wrap="square" lIns="0" tIns="0" rIns="0" bIns="0" rtlCol="0" anchor="t"/>
          <a:lstStyle/>
          <a:p>
            <a:pPr marL="0" indent="0" algn="l">
              <a:lnSpc>
                <a:spcPts val="2500"/>
              </a:lnSpc>
              <a:buNone/>
            </a:pPr>
            <a:r>
              <a:rPr lang="en-US" sz="2000" dirty="0">
                <a:solidFill>
                  <a:srgbClr val="272525"/>
                </a:solidFill>
                <a:latin typeface="Arial" pitchFamily="34" charset="0"/>
                <a:ea typeface="Inter" pitchFamily="34" charset="-122"/>
                <a:cs typeface="Arial" pitchFamily="34" charset="0"/>
              </a:rPr>
              <a:t>When everyday stress builds up or chronic aches start to interfere with your routine, a focused massage can make a world of difference. Our deep tissue massage service is designed to work beneath the surface—easing muscle tension, improving posture, and enhancing blood flow.</a:t>
            </a:r>
            <a:endParaRPr lang="en-US" sz="2000" dirty="0">
              <a:latin typeface="Arial" pitchFamily="34" charset="0"/>
              <a:cs typeface="Arial" pitchFamily="34" charset="0"/>
            </a:endParaRPr>
          </a:p>
        </p:txBody>
      </p:sp>
      <p:pic>
        <p:nvPicPr>
          <p:cNvPr id="5" name="Picture 2"/>
          <p:cNvPicPr>
            <a:picLocks noChangeAspect="1" noChangeArrowheads="1"/>
          </p:cNvPicPr>
          <p:nvPr/>
        </p:nvPicPr>
        <p:blipFill>
          <a:blip r:embed="rId4"/>
          <a:srcRect/>
          <a:stretch>
            <a:fillRect/>
          </a:stretch>
        </p:blipFill>
        <p:spPr bwMode="auto">
          <a:xfrm>
            <a:off x="12677614" y="7719933"/>
            <a:ext cx="1906037" cy="44767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3691916" y="4261247"/>
            <a:ext cx="6443543" cy="620078"/>
          </a:xfrm>
          <a:prstGeom prst="rect">
            <a:avLst/>
          </a:prstGeom>
          <a:noFill/>
          <a:ln/>
        </p:spPr>
        <p:txBody>
          <a:bodyPr wrap="none" lIns="0" tIns="0" rIns="0" bIns="0" rtlCol="0" anchor="t"/>
          <a:lstStyle/>
          <a:p>
            <a:pPr marL="0" indent="0" algn="ctr">
              <a:lnSpc>
                <a:spcPts val="4850"/>
              </a:lnSpc>
              <a:buNone/>
            </a:pPr>
            <a:r>
              <a:rPr lang="en-US" sz="4000" b="1" dirty="0">
                <a:solidFill>
                  <a:srgbClr val="000000"/>
                </a:solidFill>
                <a:latin typeface="Inter Bold" pitchFamily="34" charset="0"/>
                <a:ea typeface="Inter Bold" pitchFamily="34" charset="-122"/>
                <a:cs typeface="Inter Bold" pitchFamily="34" charset="-120"/>
              </a:rPr>
              <a:t>About Calming Corner Spa</a:t>
            </a:r>
            <a:endParaRPr lang="en-US" sz="4000" dirty="0"/>
          </a:p>
        </p:txBody>
      </p:sp>
      <p:sp>
        <p:nvSpPr>
          <p:cNvPr id="4" name="Text 1"/>
          <p:cNvSpPr/>
          <p:nvPr/>
        </p:nvSpPr>
        <p:spPr>
          <a:xfrm>
            <a:off x="793790" y="5178981"/>
            <a:ext cx="13042821" cy="1270159"/>
          </a:xfrm>
          <a:prstGeom prst="rect">
            <a:avLst/>
          </a:prstGeom>
          <a:noFill/>
          <a:ln/>
        </p:spPr>
        <p:txBody>
          <a:bodyPr wrap="square" lIns="0" tIns="0" rIns="0" bIns="0" rtlCol="0" anchor="t"/>
          <a:lstStyle/>
          <a:p>
            <a:pPr marL="0" indent="0" algn="l">
              <a:lnSpc>
                <a:spcPts val="2500"/>
              </a:lnSpc>
              <a:buNone/>
            </a:pPr>
            <a:r>
              <a:rPr lang="en-US" sz="2000" dirty="0">
                <a:solidFill>
                  <a:srgbClr val="272525"/>
                </a:solidFill>
                <a:latin typeface="Inter" pitchFamily="34" charset="0"/>
                <a:ea typeface="Inter" pitchFamily="34" charset="-122"/>
                <a:cs typeface="Inter" pitchFamily="34" charset="-120"/>
              </a:rPr>
              <a:t>Located in the heart of Sammamish, Calming Corner Spa is your local destination for body and mind restoration. We offer a curated selection of wellness treatments, including therapeutic massages, facials, and holistic care. Our goal is to help you feel renewed from the inside out. With a team of passionate professionals and a warm, welcoming atmosphere, we are here to support your journey toward balance and relaxation. Visit website our website: </a:t>
            </a:r>
            <a:r>
              <a:rPr lang="en-US" sz="2000" u="sng" dirty="0">
                <a:solidFill>
                  <a:srgbClr val="4950BC"/>
                </a:solidFill>
                <a:latin typeface="Inter" pitchFamily="34" charset="0"/>
                <a:ea typeface="Inter" pitchFamily="34" charset="-122"/>
                <a:cs typeface="Inter" pitchFamily="34" charset="-120"/>
                <a:hlinkClick r:id="rId4">
                  <a:extLst>
                    <a:ext uri="{A12FA001-AC4F-418D-AE19-62706E023703}">
                      <ahyp:hlinkClr xmlns:ahyp="http://schemas.microsoft.com/office/drawing/2018/hyperlinkcolor" xmlns="" val="tx"/>
                    </a:ext>
                  </a:extLst>
                </a:hlinkClick>
              </a:rPr>
              <a:t>www.calmingcornerspa.com​</a:t>
            </a:r>
            <a:endParaRPr lang="en-US" sz="2000" dirty="0"/>
          </a:p>
        </p:txBody>
      </p:sp>
      <p:pic>
        <p:nvPicPr>
          <p:cNvPr id="5" name="Picture 2"/>
          <p:cNvPicPr>
            <a:picLocks noChangeAspect="1" noChangeArrowheads="1"/>
          </p:cNvPicPr>
          <p:nvPr/>
        </p:nvPicPr>
        <p:blipFill>
          <a:blip r:embed="rId5"/>
          <a:srcRect/>
          <a:stretch>
            <a:fillRect/>
          </a:stretch>
        </p:blipFill>
        <p:spPr bwMode="auto">
          <a:xfrm>
            <a:off x="12677614" y="7719933"/>
            <a:ext cx="1906037" cy="447675"/>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4834295" y="4082653"/>
            <a:ext cx="4961811" cy="620078"/>
          </a:xfrm>
          <a:prstGeom prst="rect">
            <a:avLst/>
          </a:prstGeom>
          <a:noFill/>
          <a:ln/>
        </p:spPr>
        <p:txBody>
          <a:bodyPr wrap="none" lIns="0" tIns="0" rIns="0" bIns="0" rtlCol="0" anchor="t"/>
          <a:lstStyle/>
          <a:p>
            <a:pPr marL="0" indent="0" algn="ctr">
              <a:lnSpc>
                <a:spcPts val="4850"/>
              </a:lnSpc>
              <a:buNone/>
            </a:pPr>
            <a:r>
              <a:rPr lang="en-US" sz="4000" b="1" dirty="0">
                <a:solidFill>
                  <a:srgbClr val="000000"/>
                </a:solidFill>
                <a:latin typeface="Inter Bold" pitchFamily="34" charset="0"/>
                <a:ea typeface="Inter Bold" pitchFamily="34" charset="-122"/>
                <a:cs typeface="Inter Bold" pitchFamily="34" charset="-120"/>
              </a:rPr>
              <a:t>Media Contacts</a:t>
            </a:r>
            <a:endParaRPr lang="en-US" sz="4000" dirty="0"/>
          </a:p>
        </p:txBody>
      </p:sp>
      <p:sp>
        <p:nvSpPr>
          <p:cNvPr id="4" name="Text 1"/>
          <p:cNvSpPr/>
          <p:nvPr/>
        </p:nvSpPr>
        <p:spPr>
          <a:xfrm>
            <a:off x="793790" y="5000387"/>
            <a:ext cx="13042821" cy="317540"/>
          </a:xfrm>
          <a:prstGeom prst="rect">
            <a:avLst/>
          </a:prstGeom>
          <a:noFill/>
          <a:ln/>
        </p:spPr>
        <p:txBody>
          <a:bodyPr wrap="none" lIns="0" tIns="0" rIns="0" bIns="0" rtlCol="0" anchor="t"/>
          <a:lstStyle/>
          <a:p>
            <a:pPr marL="0" indent="0" algn="ctr">
              <a:lnSpc>
                <a:spcPts val="2500"/>
              </a:lnSpc>
              <a:buNone/>
            </a:pPr>
            <a:r>
              <a:rPr lang="en-US" sz="2000" dirty="0">
                <a:solidFill>
                  <a:srgbClr val="272525"/>
                </a:solidFill>
                <a:latin typeface="Inter" pitchFamily="34" charset="0"/>
                <a:ea typeface="Inter" pitchFamily="34" charset="-122"/>
                <a:cs typeface="Inter" pitchFamily="34" charset="-120"/>
              </a:rPr>
              <a:t>8353 160th Ave NE, Redmond, WA 98052 </a:t>
            </a:r>
            <a:endParaRPr lang="en-US" sz="2000" dirty="0"/>
          </a:p>
        </p:txBody>
      </p:sp>
      <p:sp>
        <p:nvSpPr>
          <p:cNvPr id="5" name="Text 2"/>
          <p:cNvSpPr/>
          <p:nvPr/>
        </p:nvSpPr>
        <p:spPr>
          <a:xfrm>
            <a:off x="793790" y="5541169"/>
            <a:ext cx="13042821" cy="317540"/>
          </a:xfrm>
          <a:prstGeom prst="rect">
            <a:avLst/>
          </a:prstGeom>
          <a:noFill/>
          <a:ln/>
        </p:spPr>
        <p:txBody>
          <a:bodyPr wrap="none" lIns="0" tIns="0" rIns="0" bIns="0" rtlCol="0" anchor="t"/>
          <a:lstStyle/>
          <a:p>
            <a:pPr marL="0" indent="0" algn="ctr">
              <a:lnSpc>
                <a:spcPts val="2500"/>
              </a:lnSpc>
              <a:buNone/>
            </a:pPr>
            <a:r>
              <a:rPr lang="en-US" sz="2000" b="1" dirty="0">
                <a:solidFill>
                  <a:srgbClr val="272525"/>
                </a:solidFill>
                <a:latin typeface="Inter" pitchFamily="34" charset="0"/>
                <a:ea typeface="Inter" pitchFamily="34" charset="-122"/>
                <a:cs typeface="Inter" pitchFamily="34" charset="-120"/>
              </a:rPr>
              <a:t>Email Address:</a:t>
            </a:r>
            <a:r>
              <a:rPr lang="en-US" sz="2000" dirty="0">
                <a:solidFill>
                  <a:srgbClr val="272525"/>
                </a:solidFill>
                <a:latin typeface="Inter" pitchFamily="34" charset="0"/>
                <a:ea typeface="Inter" pitchFamily="34" charset="-122"/>
                <a:cs typeface="Inter" pitchFamily="34" charset="-120"/>
              </a:rPr>
              <a:t> </a:t>
            </a:r>
            <a:r>
              <a:rPr lang="en-US" sz="2000" u="sng" dirty="0">
                <a:solidFill>
                  <a:srgbClr val="4950BC"/>
                </a:solidFill>
                <a:latin typeface="Inter" pitchFamily="34" charset="0"/>
                <a:ea typeface="Inter" pitchFamily="34" charset="-122"/>
                <a:cs typeface="Inter" pitchFamily="34" charset="-120"/>
                <a:hlinkClick r:id="rId4">
                  <a:extLst>
                    <a:ext uri="{A12FA001-AC4F-418D-AE19-62706E023703}">
                      <ahyp:hlinkClr xmlns:ahyp="http://schemas.microsoft.com/office/drawing/2018/hyperlinkcolor" xmlns="" val="tx"/>
                    </a:ext>
                  </a:extLst>
                </a:hlinkClick>
              </a:rPr>
              <a:t>calmingcornerspa@gmail.com</a:t>
            </a:r>
            <a:endParaRPr lang="en-US" sz="2000" dirty="0"/>
          </a:p>
        </p:txBody>
      </p:sp>
      <p:pic>
        <p:nvPicPr>
          <p:cNvPr id="6" name="Image 1" descr="preencoded.png">
            <a:hlinkClick r:id="rId5"/>
          </p:cNvPr>
          <p:cNvPicPr>
            <a:picLocks noChangeAspect="1"/>
          </p:cNvPicPr>
          <p:nvPr/>
        </p:nvPicPr>
        <p:blipFill>
          <a:blip r:embed="rId6"/>
          <a:stretch>
            <a:fillRect/>
          </a:stretch>
        </p:blipFill>
        <p:spPr>
          <a:xfrm>
            <a:off x="4546997" y="6081951"/>
            <a:ext cx="2506028" cy="545783"/>
          </a:xfrm>
          <a:prstGeom prst="rect">
            <a:avLst/>
          </a:prstGeom>
        </p:spPr>
      </p:pic>
      <p:pic>
        <p:nvPicPr>
          <p:cNvPr id="7" name="Image 2" descr="preencoded.png"/>
          <p:cNvPicPr>
            <a:picLocks noChangeAspect="1"/>
          </p:cNvPicPr>
          <p:nvPr/>
        </p:nvPicPr>
        <p:blipFill>
          <a:blip r:embed="rId7"/>
          <a:stretch>
            <a:fillRect/>
          </a:stretch>
        </p:blipFill>
        <p:spPr>
          <a:xfrm>
            <a:off x="7152203" y="6081951"/>
            <a:ext cx="2931081" cy="545783"/>
          </a:xfrm>
          <a:prstGeom prst="rect">
            <a:avLst/>
          </a:prstGeom>
        </p:spPr>
      </p:pic>
      <p:pic>
        <p:nvPicPr>
          <p:cNvPr id="8" name="Picture 2"/>
          <p:cNvPicPr>
            <a:picLocks noChangeAspect="1" noChangeArrowheads="1"/>
          </p:cNvPicPr>
          <p:nvPr/>
        </p:nvPicPr>
        <p:blipFill>
          <a:blip r:embed="rId8"/>
          <a:srcRect/>
          <a:stretch>
            <a:fillRect/>
          </a:stretch>
        </p:blipFill>
        <p:spPr bwMode="auto">
          <a:xfrm>
            <a:off x="12677614" y="7719933"/>
            <a:ext cx="1906037" cy="44767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442</Words>
  <Application>Microsoft Office PowerPoint</Application>
  <PresentationFormat>Custom</PresentationFormat>
  <Paragraphs>22</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tbs</dc:creator>
  <cp:lastModifiedBy>tbs</cp:lastModifiedBy>
  <cp:revision>3</cp:revision>
  <dcterms:created xsi:type="dcterms:W3CDTF">2025-06-30T07:09:36Z</dcterms:created>
  <dcterms:modified xsi:type="dcterms:W3CDTF">2025-06-30T07:14:20Z</dcterms:modified>
</cp:coreProperties>
</file>