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Bricolage Grotesque Bold" charset="1" panose="020B0605040402000204"/>
      <p:regular r:id="rId10"/>
    </p:embeddedFont>
    <p:embeddedFont>
      <p:font typeface="Alice" charset="1" panose="00000500000000000000"/>
      <p:regular r:id="rId11"/>
    </p:embeddedFont>
    <p:embeddedFont>
      <p:font typeface="Alice Bold" charset="1" panose="0000050000000000000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https://www.imperial.wedding/indian-marriage-bureau-in-uk"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DDA97C">
                <a:alpha val="100000"/>
              </a:srgbClr>
            </a:gs>
            <a:gs pos="100000">
              <a:srgbClr val="D42B2B">
                <a:alpha val="100000"/>
              </a:srgbClr>
            </a:gs>
          </a:gsLst>
          <a:path path="circle">
            <a:fillToRect l="50000" r="50000" t="50000" b="50000"/>
          </a:path>
        </a:gradFill>
      </p:bgPr>
    </p:bg>
    <p:spTree>
      <p:nvGrpSpPr>
        <p:cNvPr id="1" name=""/>
        <p:cNvGrpSpPr/>
        <p:nvPr/>
      </p:nvGrpSpPr>
      <p:grpSpPr>
        <a:xfrm>
          <a:off x="0" y="0"/>
          <a:ext cx="0" cy="0"/>
          <a:chOff x="0" y="0"/>
          <a:chExt cx="0" cy="0"/>
        </a:xfrm>
      </p:grpSpPr>
      <p:sp>
        <p:nvSpPr>
          <p:cNvPr name="Freeform 2" id="2"/>
          <p:cNvSpPr/>
          <p:nvPr/>
        </p:nvSpPr>
        <p:spPr>
          <a:xfrm flipH="false" flipV="false" rot="0">
            <a:off x="-5544558" y="6820910"/>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3" id="3"/>
          <p:cNvSpPr/>
          <p:nvPr/>
        </p:nvSpPr>
        <p:spPr>
          <a:xfrm flipH="false" flipV="false" rot="0">
            <a:off x="10723122" y="7025820"/>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4" id="4"/>
          <p:cNvSpPr/>
          <p:nvPr/>
        </p:nvSpPr>
        <p:spPr>
          <a:xfrm flipH="false" flipV="false" rot="0">
            <a:off x="-6396036" y="-5415963"/>
            <a:ext cx="14501498" cy="8229600"/>
          </a:xfrm>
          <a:custGeom>
            <a:avLst/>
            <a:gdLst/>
            <a:ahLst/>
            <a:cxnLst/>
            <a:rect r="r" b="b" t="t" l="l"/>
            <a:pathLst>
              <a:path h="8229600" w="14501498">
                <a:moveTo>
                  <a:pt x="0" y="0"/>
                </a:moveTo>
                <a:lnTo>
                  <a:pt x="14501497" y="0"/>
                </a:lnTo>
                <a:lnTo>
                  <a:pt x="14501497" y="8229600"/>
                </a:lnTo>
                <a:lnTo>
                  <a:pt x="0" y="8229600"/>
                </a:lnTo>
                <a:lnTo>
                  <a:pt x="0" y="0"/>
                </a:lnTo>
                <a:close/>
              </a:path>
            </a:pathLst>
          </a:custGeom>
          <a:blipFill>
            <a:blip r:embed="rId2"/>
            <a:stretch>
              <a:fillRect l="0" t="0" r="0" b="0"/>
            </a:stretch>
          </a:blipFill>
        </p:spPr>
      </p:sp>
      <p:sp>
        <p:nvSpPr>
          <p:cNvPr name="Freeform 5" id="5"/>
          <p:cNvSpPr/>
          <p:nvPr/>
        </p:nvSpPr>
        <p:spPr>
          <a:xfrm flipH="false" flipV="false" rot="0">
            <a:off x="12489253" y="-4381774"/>
            <a:ext cx="12020796" cy="6821802"/>
          </a:xfrm>
          <a:custGeom>
            <a:avLst/>
            <a:gdLst/>
            <a:ahLst/>
            <a:cxnLst/>
            <a:rect r="r" b="b" t="t" l="l"/>
            <a:pathLst>
              <a:path h="6821802" w="12020796">
                <a:moveTo>
                  <a:pt x="0" y="0"/>
                </a:moveTo>
                <a:lnTo>
                  <a:pt x="12020796" y="0"/>
                </a:lnTo>
                <a:lnTo>
                  <a:pt x="12020796" y="6821802"/>
                </a:lnTo>
                <a:lnTo>
                  <a:pt x="0" y="6821802"/>
                </a:lnTo>
                <a:lnTo>
                  <a:pt x="0" y="0"/>
                </a:lnTo>
                <a:close/>
              </a:path>
            </a:pathLst>
          </a:custGeom>
          <a:blipFill>
            <a:blip r:embed="rId2"/>
            <a:stretch>
              <a:fillRect l="0" t="0" r="0" b="0"/>
            </a:stretch>
          </a:blipFill>
        </p:spPr>
      </p:sp>
      <p:sp>
        <p:nvSpPr>
          <p:cNvPr name="Freeform 6" id="6"/>
          <p:cNvSpPr/>
          <p:nvPr/>
        </p:nvSpPr>
        <p:spPr>
          <a:xfrm flipH="false" flipV="false" rot="0">
            <a:off x="854712" y="656862"/>
            <a:ext cx="1669374" cy="743676"/>
          </a:xfrm>
          <a:custGeom>
            <a:avLst/>
            <a:gdLst/>
            <a:ahLst/>
            <a:cxnLst/>
            <a:rect r="r" b="b" t="t" l="l"/>
            <a:pathLst>
              <a:path h="743676" w="1669374">
                <a:moveTo>
                  <a:pt x="0" y="0"/>
                </a:moveTo>
                <a:lnTo>
                  <a:pt x="1669375" y="0"/>
                </a:lnTo>
                <a:lnTo>
                  <a:pt x="1669375" y="743676"/>
                </a:lnTo>
                <a:lnTo>
                  <a:pt x="0" y="743676"/>
                </a:lnTo>
                <a:lnTo>
                  <a:pt x="0" y="0"/>
                </a:lnTo>
                <a:close/>
              </a:path>
            </a:pathLst>
          </a:custGeom>
          <a:blipFill>
            <a:blip r:embed="rId3"/>
            <a:stretch>
              <a:fillRect l="-2583" t="0" r="-2583" b="0"/>
            </a:stretch>
          </a:blipFill>
        </p:spPr>
      </p:sp>
      <p:sp>
        <p:nvSpPr>
          <p:cNvPr name="Freeform 7" id="7"/>
          <p:cNvSpPr/>
          <p:nvPr/>
        </p:nvSpPr>
        <p:spPr>
          <a:xfrm flipH="false" flipV="false" rot="0">
            <a:off x="0" y="3029946"/>
            <a:ext cx="18288000" cy="6206117"/>
          </a:xfrm>
          <a:custGeom>
            <a:avLst/>
            <a:gdLst/>
            <a:ahLst/>
            <a:cxnLst/>
            <a:rect r="r" b="b" t="t" l="l"/>
            <a:pathLst>
              <a:path h="6206117" w="18288000">
                <a:moveTo>
                  <a:pt x="0" y="0"/>
                </a:moveTo>
                <a:lnTo>
                  <a:pt x="18288000" y="0"/>
                </a:lnTo>
                <a:lnTo>
                  <a:pt x="18288000" y="6206118"/>
                </a:lnTo>
                <a:lnTo>
                  <a:pt x="0" y="6206118"/>
                </a:lnTo>
                <a:lnTo>
                  <a:pt x="0" y="0"/>
                </a:lnTo>
                <a:close/>
              </a:path>
            </a:pathLst>
          </a:custGeom>
          <a:blipFill>
            <a:blip r:embed="rId4"/>
            <a:stretch>
              <a:fillRect l="0" t="-42349" r="0" b="-53610"/>
            </a:stretch>
          </a:blipFill>
        </p:spPr>
      </p:sp>
      <p:sp>
        <p:nvSpPr>
          <p:cNvPr name="TextBox 8" id="8"/>
          <p:cNvSpPr txBox="true"/>
          <p:nvPr/>
        </p:nvSpPr>
        <p:spPr>
          <a:xfrm rot="0">
            <a:off x="5385048" y="1835767"/>
            <a:ext cx="7840936" cy="531235"/>
          </a:xfrm>
          <a:prstGeom prst="rect">
            <a:avLst/>
          </a:prstGeom>
        </p:spPr>
        <p:txBody>
          <a:bodyPr anchor="t" rtlCol="false" tIns="0" lIns="0" bIns="0" rIns="0">
            <a:spAutoFit/>
          </a:bodyPr>
          <a:lstStyle/>
          <a:p>
            <a:pPr algn="ctr">
              <a:lnSpc>
                <a:spcPts val="4319"/>
              </a:lnSpc>
              <a:spcBef>
                <a:spcPct val="0"/>
              </a:spcBef>
            </a:pPr>
            <a:r>
              <a:rPr lang="en-US" b="true" sz="3085" u="sng">
                <a:solidFill>
                  <a:srgbClr val="690903"/>
                </a:solidFill>
                <a:latin typeface="Bricolage Grotesque Bold"/>
                <a:ea typeface="Bricolage Grotesque Bold"/>
                <a:cs typeface="Bricolage Grotesque Bold"/>
                <a:sym typeface="Bricolage Grotesque Bold"/>
                <a:hlinkClick r:id="rId5" tooltip="https://www.imperial.wedding/indian-marriage-bureau-in-uk"/>
              </a:rPr>
              <a:t>Indian Marriage Bureau in UK</a:t>
            </a:r>
          </a:p>
        </p:txBody>
      </p:sp>
      <p:sp>
        <p:nvSpPr>
          <p:cNvPr name="TextBox 9" id="9"/>
          <p:cNvSpPr txBox="true"/>
          <p:nvPr/>
        </p:nvSpPr>
        <p:spPr>
          <a:xfrm rot="0">
            <a:off x="4645117" y="9474189"/>
            <a:ext cx="9320797" cy="349249"/>
          </a:xfrm>
          <a:prstGeom prst="rect">
            <a:avLst/>
          </a:prstGeom>
        </p:spPr>
        <p:txBody>
          <a:bodyPr anchor="t" rtlCol="false" tIns="0" lIns="0" bIns="0" rIns="0">
            <a:spAutoFit/>
          </a:bodyPr>
          <a:lstStyle/>
          <a:p>
            <a:pPr algn="ctr">
              <a:lnSpc>
                <a:spcPts val="2800"/>
              </a:lnSpc>
            </a:pPr>
            <a:r>
              <a:rPr lang="en-US" sz="2000">
                <a:solidFill>
                  <a:srgbClr val="690903"/>
                </a:solidFill>
                <a:latin typeface="Alice"/>
                <a:ea typeface="Alice"/>
                <a:cs typeface="Alice"/>
                <a:sym typeface="Alice"/>
              </a:rPr>
              <a:t>Visit - https://www.imperial.wedding/indian-marriage-bureau-in-uk</a:t>
            </a:r>
          </a:p>
        </p:txBody>
      </p:sp>
      <p:sp>
        <p:nvSpPr>
          <p:cNvPr name="TextBox 10" id="10"/>
          <p:cNvSpPr txBox="true"/>
          <p:nvPr/>
        </p:nvSpPr>
        <p:spPr>
          <a:xfrm rot="0">
            <a:off x="4085189" y="515614"/>
            <a:ext cx="10440653" cy="1094728"/>
          </a:xfrm>
          <a:prstGeom prst="rect">
            <a:avLst/>
          </a:prstGeom>
        </p:spPr>
        <p:txBody>
          <a:bodyPr anchor="t" rtlCol="false" tIns="0" lIns="0" bIns="0" rIns="0">
            <a:spAutoFit/>
          </a:bodyPr>
          <a:lstStyle/>
          <a:p>
            <a:pPr algn="ctr">
              <a:lnSpc>
                <a:spcPts val="8960"/>
              </a:lnSpc>
            </a:pPr>
            <a:r>
              <a:rPr lang="en-US" sz="6400" b="true">
                <a:solidFill>
                  <a:srgbClr val="970A12"/>
                </a:solidFill>
                <a:latin typeface="Bricolage Grotesque Bold"/>
                <a:ea typeface="Bricolage Grotesque Bold"/>
                <a:cs typeface="Bricolage Grotesque Bold"/>
                <a:sym typeface="Bricolage Grotesque Bold"/>
              </a:rPr>
              <a:t>Imperial Wedding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DDA97C">
                <a:alpha val="100000"/>
              </a:srgbClr>
            </a:gs>
            <a:gs pos="100000">
              <a:srgbClr val="D42B2B">
                <a:alpha val="100000"/>
              </a:srgbClr>
            </a:gs>
          </a:gsLst>
          <a:path path="circle">
            <a:fillToRect l="50000" r="50000" t="50000" b="50000"/>
          </a:path>
        </a:gradFill>
      </p:bgPr>
    </p:bg>
    <p:spTree>
      <p:nvGrpSpPr>
        <p:cNvPr id="1" name=""/>
        <p:cNvGrpSpPr/>
        <p:nvPr/>
      </p:nvGrpSpPr>
      <p:grpSpPr>
        <a:xfrm>
          <a:off x="0" y="0"/>
          <a:ext cx="0" cy="0"/>
          <a:chOff x="0" y="0"/>
          <a:chExt cx="0" cy="0"/>
        </a:xfrm>
      </p:grpSpPr>
      <p:sp>
        <p:nvSpPr>
          <p:cNvPr name="Freeform 2" id="2"/>
          <p:cNvSpPr/>
          <p:nvPr/>
        </p:nvSpPr>
        <p:spPr>
          <a:xfrm flipH="false" flipV="false" rot="0">
            <a:off x="-6248627" y="7366808"/>
            <a:ext cx="12497254" cy="7092192"/>
          </a:xfrm>
          <a:custGeom>
            <a:avLst/>
            <a:gdLst/>
            <a:ahLst/>
            <a:cxnLst/>
            <a:rect r="r" b="b" t="t" l="l"/>
            <a:pathLst>
              <a:path h="7092192" w="12497254">
                <a:moveTo>
                  <a:pt x="0" y="0"/>
                </a:moveTo>
                <a:lnTo>
                  <a:pt x="12497254" y="0"/>
                </a:lnTo>
                <a:lnTo>
                  <a:pt x="12497254" y="7092191"/>
                </a:lnTo>
                <a:lnTo>
                  <a:pt x="0" y="7092191"/>
                </a:lnTo>
                <a:lnTo>
                  <a:pt x="0" y="0"/>
                </a:lnTo>
                <a:close/>
              </a:path>
            </a:pathLst>
          </a:custGeom>
          <a:blipFill>
            <a:blip r:embed="rId2"/>
            <a:stretch>
              <a:fillRect l="0" t="0" r="0" b="0"/>
            </a:stretch>
          </a:blipFill>
        </p:spPr>
      </p:sp>
      <p:sp>
        <p:nvSpPr>
          <p:cNvPr name="Freeform 3" id="3"/>
          <p:cNvSpPr/>
          <p:nvPr/>
        </p:nvSpPr>
        <p:spPr>
          <a:xfrm flipH="false" flipV="false" rot="0">
            <a:off x="12120189" y="6952765"/>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4" id="4"/>
          <p:cNvSpPr/>
          <p:nvPr/>
        </p:nvSpPr>
        <p:spPr>
          <a:xfrm flipH="false" flipV="false" rot="0">
            <a:off x="-6790199" y="-5415963"/>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5" id="5"/>
          <p:cNvSpPr/>
          <p:nvPr/>
        </p:nvSpPr>
        <p:spPr>
          <a:xfrm flipH="false" flipV="false" rot="0">
            <a:off x="10502670" y="-5415963"/>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6" id="6"/>
          <p:cNvSpPr/>
          <p:nvPr/>
        </p:nvSpPr>
        <p:spPr>
          <a:xfrm flipH="false" flipV="false" rot="0">
            <a:off x="8618131" y="111545"/>
            <a:ext cx="1443456" cy="611437"/>
          </a:xfrm>
          <a:custGeom>
            <a:avLst/>
            <a:gdLst/>
            <a:ahLst/>
            <a:cxnLst/>
            <a:rect r="r" b="b" t="t" l="l"/>
            <a:pathLst>
              <a:path h="611437" w="1443456">
                <a:moveTo>
                  <a:pt x="0" y="0"/>
                </a:moveTo>
                <a:lnTo>
                  <a:pt x="1443456" y="0"/>
                </a:lnTo>
                <a:lnTo>
                  <a:pt x="1443456" y="611437"/>
                </a:lnTo>
                <a:lnTo>
                  <a:pt x="0" y="611437"/>
                </a:lnTo>
                <a:lnTo>
                  <a:pt x="0" y="0"/>
                </a:lnTo>
                <a:close/>
              </a:path>
            </a:pathLst>
          </a:custGeom>
          <a:blipFill>
            <a:blip r:embed="rId3"/>
            <a:stretch>
              <a:fillRect l="0" t="0" r="0" b="0"/>
            </a:stretch>
          </a:blipFill>
        </p:spPr>
      </p:sp>
      <p:sp>
        <p:nvSpPr>
          <p:cNvPr name="TextBox 7" id="7"/>
          <p:cNvSpPr txBox="true"/>
          <p:nvPr/>
        </p:nvSpPr>
        <p:spPr>
          <a:xfrm rot="0">
            <a:off x="8123493" y="1744705"/>
            <a:ext cx="10164507" cy="7045960"/>
          </a:xfrm>
          <a:prstGeom prst="rect">
            <a:avLst/>
          </a:prstGeom>
        </p:spPr>
        <p:txBody>
          <a:bodyPr anchor="t" rtlCol="false" tIns="0" lIns="0" bIns="0" rIns="0">
            <a:spAutoFit/>
          </a:bodyPr>
          <a:lstStyle/>
          <a:p>
            <a:pPr algn="l">
              <a:lnSpc>
                <a:spcPts val="4340"/>
              </a:lnSpc>
            </a:pPr>
            <a:r>
              <a:rPr lang="en-US" sz="3100">
                <a:solidFill>
                  <a:srgbClr val="690903"/>
                </a:solidFill>
                <a:latin typeface="Alice"/>
                <a:ea typeface="Alice"/>
                <a:cs typeface="Alice"/>
                <a:sym typeface="Alice"/>
              </a:rPr>
              <a:t>Imperial Wedding provides elite matrimonial services across India with 100% verified profiles, dedicated relationship managers, and over 30,000 successful matches—ensuring personalized, discreet matchmaking for high-status individuals. </a:t>
            </a:r>
          </a:p>
          <a:p>
            <a:pPr algn="l">
              <a:lnSpc>
                <a:spcPts val="4340"/>
              </a:lnSpc>
            </a:pPr>
          </a:p>
          <a:p>
            <a:pPr algn="l">
              <a:lnSpc>
                <a:spcPts val="4340"/>
              </a:lnSpc>
            </a:pPr>
            <a:r>
              <a:rPr lang="en-US" sz="3100">
                <a:solidFill>
                  <a:srgbClr val="690903"/>
                </a:solidFill>
                <a:latin typeface="Alice"/>
                <a:ea typeface="Alice"/>
                <a:cs typeface="Alice"/>
                <a:sym typeface="Alice"/>
              </a:rPr>
              <a:t>Imperial Wedding’s Indian Marriage Bureau in the UK specializes in premium matchmaking for Indian communities like Aggarwal, Baniya, Punjabi, Jain, and Marwari. They offer verified profiles, dedicated support, and tailored assistance—creating culturally aligned, enduring partnerships.</a:t>
            </a:r>
          </a:p>
          <a:p>
            <a:pPr algn="l">
              <a:lnSpc>
                <a:spcPts val="4340"/>
              </a:lnSpc>
            </a:pPr>
          </a:p>
        </p:txBody>
      </p:sp>
      <p:grpSp>
        <p:nvGrpSpPr>
          <p:cNvPr name="Group 8" id="8"/>
          <p:cNvGrpSpPr/>
          <p:nvPr/>
        </p:nvGrpSpPr>
        <p:grpSpPr>
          <a:xfrm rot="0">
            <a:off x="0" y="1811380"/>
            <a:ext cx="7711299" cy="7711299"/>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0" y="0"/>
                  </a:moveTo>
                  <a:lnTo>
                    <a:pt x="0" y="6350000"/>
                  </a:lnTo>
                  <a:cubicBezTo>
                    <a:pt x="3506470" y="6350000"/>
                    <a:pt x="6350000" y="3506470"/>
                    <a:pt x="6350000" y="0"/>
                  </a:cubicBezTo>
                  <a:lnTo>
                    <a:pt x="0" y="0"/>
                  </a:lnTo>
                  <a:close/>
                </a:path>
              </a:pathLst>
            </a:custGeom>
            <a:blipFill>
              <a:blip r:embed="rId4"/>
              <a:stretch>
                <a:fillRect l="-25136" t="0" r="-25136"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DDA97C">
                <a:alpha val="100000"/>
              </a:srgbClr>
            </a:gs>
            <a:gs pos="100000">
              <a:srgbClr val="D42B2B">
                <a:alpha val="100000"/>
              </a:srgbClr>
            </a:gs>
          </a:gsLst>
          <a:path path="circle">
            <a:fillToRect l="50000" r="50000" t="50000" b="50000"/>
          </a:path>
        </a:gradFill>
      </p:bgPr>
    </p:bg>
    <p:spTree>
      <p:nvGrpSpPr>
        <p:cNvPr id="1" name=""/>
        <p:cNvGrpSpPr/>
        <p:nvPr/>
      </p:nvGrpSpPr>
      <p:grpSpPr>
        <a:xfrm>
          <a:off x="0" y="0"/>
          <a:ext cx="0" cy="0"/>
          <a:chOff x="0" y="0"/>
          <a:chExt cx="0" cy="0"/>
        </a:xfrm>
      </p:grpSpPr>
      <p:sp>
        <p:nvSpPr>
          <p:cNvPr name="Freeform 2" id="2"/>
          <p:cNvSpPr/>
          <p:nvPr/>
        </p:nvSpPr>
        <p:spPr>
          <a:xfrm flipH="false" flipV="false" rot="0">
            <a:off x="-6248627" y="7366808"/>
            <a:ext cx="12497254" cy="7092192"/>
          </a:xfrm>
          <a:custGeom>
            <a:avLst/>
            <a:gdLst/>
            <a:ahLst/>
            <a:cxnLst/>
            <a:rect r="r" b="b" t="t" l="l"/>
            <a:pathLst>
              <a:path h="7092192" w="12497254">
                <a:moveTo>
                  <a:pt x="0" y="0"/>
                </a:moveTo>
                <a:lnTo>
                  <a:pt x="12497254" y="0"/>
                </a:lnTo>
                <a:lnTo>
                  <a:pt x="12497254" y="7092191"/>
                </a:lnTo>
                <a:lnTo>
                  <a:pt x="0" y="7092191"/>
                </a:lnTo>
                <a:lnTo>
                  <a:pt x="0" y="0"/>
                </a:lnTo>
                <a:close/>
              </a:path>
            </a:pathLst>
          </a:custGeom>
          <a:blipFill>
            <a:blip r:embed="rId2"/>
            <a:stretch>
              <a:fillRect l="0" t="0" r="0" b="0"/>
            </a:stretch>
          </a:blipFill>
        </p:spPr>
      </p:sp>
      <p:sp>
        <p:nvSpPr>
          <p:cNvPr name="Freeform 3" id="3"/>
          <p:cNvSpPr/>
          <p:nvPr/>
        </p:nvSpPr>
        <p:spPr>
          <a:xfrm flipH="false" flipV="false" rot="0">
            <a:off x="12120189" y="6952765"/>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4" id="4"/>
          <p:cNvSpPr/>
          <p:nvPr/>
        </p:nvSpPr>
        <p:spPr>
          <a:xfrm flipH="false" flipV="false" rot="0">
            <a:off x="-6790199" y="-5415963"/>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5" id="5"/>
          <p:cNvSpPr/>
          <p:nvPr/>
        </p:nvSpPr>
        <p:spPr>
          <a:xfrm flipH="false" flipV="false" rot="0">
            <a:off x="10502670" y="-5415963"/>
            <a:ext cx="14501498" cy="8229600"/>
          </a:xfrm>
          <a:custGeom>
            <a:avLst/>
            <a:gdLst/>
            <a:ahLst/>
            <a:cxnLst/>
            <a:rect r="r" b="b" t="t" l="l"/>
            <a:pathLst>
              <a:path h="8229600" w="14501498">
                <a:moveTo>
                  <a:pt x="0" y="0"/>
                </a:moveTo>
                <a:lnTo>
                  <a:pt x="14501498" y="0"/>
                </a:lnTo>
                <a:lnTo>
                  <a:pt x="14501498" y="8229600"/>
                </a:lnTo>
                <a:lnTo>
                  <a:pt x="0" y="8229600"/>
                </a:lnTo>
                <a:lnTo>
                  <a:pt x="0" y="0"/>
                </a:lnTo>
                <a:close/>
              </a:path>
            </a:pathLst>
          </a:custGeom>
          <a:blipFill>
            <a:blip r:embed="rId2"/>
            <a:stretch>
              <a:fillRect l="0" t="0" r="0" b="0"/>
            </a:stretch>
          </a:blipFill>
        </p:spPr>
      </p:sp>
      <p:sp>
        <p:nvSpPr>
          <p:cNvPr name="Freeform 6" id="6"/>
          <p:cNvSpPr/>
          <p:nvPr/>
        </p:nvSpPr>
        <p:spPr>
          <a:xfrm flipH="false" flipV="false" rot="0">
            <a:off x="8618131" y="111545"/>
            <a:ext cx="1443456" cy="611437"/>
          </a:xfrm>
          <a:custGeom>
            <a:avLst/>
            <a:gdLst/>
            <a:ahLst/>
            <a:cxnLst/>
            <a:rect r="r" b="b" t="t" l="l"/>
            <a:pathLst>
              <a:path h="611437" w="1443456">
                <a:moveTo>
                  <a:pt x="0" y="0"/>
                </a:moveTo>
                <a:lnTo>
                  <a:pt x="1443456" y="0"/>
                </a:lnTo>
                <a:lnTo>
                  <a:pt x="1443456" y="611437"/>
                </a:lnTo>
                <a:lnTo>
                  <a:pt x="0" y="611437"/>
                </a:lnTo>
                <a:lnTo>
                  <a:pt x="0" y="0"/>
                </a:lnTo>
                <a:close/>
              </a:path>
            </a:pathLst>
          </a:custGeom>
          <a:blipFill>
            <a:blip r:embed="rId3"/>
            <a:stretch>
              <a:fillRect l="0" t="0" r="0" b="0"/>
            </a:stretch>
          </a:blipFill>
        </p:spPr>
      </p:sp>
      <p:grpSp>
        <p:nvGrpSpPr>
          <p:cNvPr name="Group 7" id="7"/>
          <p:cNvGrpSpPr/>
          <p:nvPr/>
        </p:nvGrpSpPr>
        <p:grpSpPr>
          <a:xfrm rot="0">
            <a:off x="666414" y="377871"/>
            <a:ext cx="8673445" cy="9531258"/>
            <a:chOff x="0" y="0"/>
            <a:chExt cx="5778500" cy="6350000"/>
          </a:xfrm>
        </p:grpSpPr>
        <p:sp>
          <p:nvSpPr>
            <p:cNvPr name="Freeform 8" id="8"/>
            <p:cNvSpPr/>
            <p:nvPr/>
          </p:nvSpPr>
          <p:spPr>
            <a:xfrm flipH="false" flipV="false" rot="0">
              <a:off x="0" y="0"/>
              <a:ext cx="5778500" cy="6350000"/>
            </a:xfrm>
            <a:custGeom>
              <a:avLst/>
              <a:gdLst/>
              <a:ahLst/>
              <a:cxnLst/>
              <a:rect r="r" b="b" t="t" l="l"/>
              <a:pathLst>
                <a:path h="6350000" w="5778500">
                  <a:moveTo>
                    <a:pt x="2889250" y="0"/>
                  </a:moveTo>
                  <a:cubicBezTo>
                    <a:pt x="1258570" y="0"/>
                    <a:pt x="0" y="1144270"/>
                    <a:pt x="0" y="2917190"/>
                  </a:cubicBezTo>
                  <a:cubicBezTo>
                    <a:pt x="0" y="4175760"/>
                    <a:pt x="0" y="6350000"/>
                    <a:pt x="0" y="6350000"/>
                  </a:cubicBezTo>
                  <a:lnTo>
                    <a:pt x="2889250" y="6350000"/>
                  </a:lnTo>
                  <a:lnTo>
                    <a:pt x="5778500" y="6350000"/>
                  </a:lnTo>
                  <a:cubicBezTo>
                    <a:pt x="5778500" y="6350000"/>
                    <a:pt x="5778500" y="4175760"/>
                    <a:pt x="5778500" y="2917190"/>
                  </a:cubicBezTo>
                  <a:cubicBezTo>
                    <a:pt x="5778500" y="1144270"/>
                    <a:pt x="4519930" y="0"/>
                    <a:pt x="2889250" y="0"/>
                  </a:cubicBezTo>
                  <a:close/>
                </a:path>
              </a:pathLst>
            </a:custGeom>
            <a:blipFill>
              <a:blip r:embed="rId4"/>
              <a:stretch>
                <a:fillRect l="-4945" t="0" r="-4945" b="0"/>
              </a:stretch>
            </a:blipFill>
          </p:spPr>
        </p:sp>
      </p:grpSp>
      <p:sp>
        <p:nvSpPr>
          <p:cNvPr name="TextBox 9" id="9"/>
          <p:cNvSpPr txBox="true"/>
          <p:nvPr/>
        </p:nvSpPr>
        <p:spPr>
          <a:xfrm rot="0">
            <a:off x="11146358" y="2452322"/>
            <a:ext cx="1951434" cy="646429"/>
          </a:xfrm>
          <a:prstGeom prst="rect">
            <a:avLst/>
          </a:prstGeom>
        </p:spPr>
        <p:txBody>
          <a:bodyPr anchor="t" rtlCol="false" tIns="0" lIns="0" bIns="0" rIns="0">
            <a:spAutoFit/>
          </a:bodyPr>
          <a:lstStyle/>
          <a:p>
            <a:pPr algn="r">
              <a:lnSpc>
                <a:spcPts val="5320"/>
              </a:lnSpc>
            </a:pPr>
            <a:r>
              <a:rPr lang="en-US" sz="3800" b="true">
                <a:solidFill>
                  <a:srgbClr val="690903"/>
                </a:solidFill>
                <a:latin typeface="Bricolage Grotesque Bold"/>
                <a:ea typeface="Bricolage Grotesque Bold"/>
                <a:cs typeface="Bricolage Grotesque Bold"/>
                <a:sym typeface="Bricolage Grotesque Bold"/>
              </a:rPr>
              <a:t>Address</a:t>
            </a:r>
          </a:p>
        </p:txBody>
      </p:sp>
      <p:sp>
        <p:nvSpPr>
          <p:cNvPr name="TextBox 10" id="10"/>
          <p:cNvSpPr txBox="true"/>
          <p:nvPr/>
        </p:nvSpPr>
        <p:spPr>
          <a:xfrm rot="0">
            <a:off x="11146358" y="3470091"/>
            <a:ext cx="5852304" cy="5136515"/>
          </a:xfrm>
          <a:prstGeom prst="rect">
            <a:avLst/>
          </a:prstGeom>
        </p:spPr>
        <p:txBody>
          <a:bodyPr anchor="t" rtlCol="false" tIns="0" lIns="0" bIns="0" rIns="0">
            <a:spAutoFit/>
          </a:bodyPr>
          <a:lstStyle/>
          <a:p>
            <a:pPr algn="just">
              <a:lnSpc>
                <a:spcPts val="4060"/>
              </a:lnSpc>
            </a:pPr>
            <a:r>
              <a:rPr lang="en-US" sz="2900">
                <a:solidFill>
                  <a:srgbClr val="690903"/>
                </a:solidFill>
                <a:latin typeface="Alice"/>
                <a:ea typeface="Alice"/>
                <a:cs typeface="Alice"/>
                <a:sym typeface="Alice"/>
              </a:rPr>
              <a:t>117, 1st Floor, NDM-1, Netaji Subhash Place, Pitampura, Delhi-110034</a:t>
            </a:r>
          </a:p>
          <a:p>
            <a:pPr algn="just">
              <a:lnSpc>
                <a:spcPts val="4060"/>
              </a:lnSpc>
            </a:pPr>
            <a:r>
              <a:rPr lang="en-US" sz="2900">
                <a:solidFill>
                  <a:srgbClr val="690903"/>
                </a:solidFill>
                <a:latin typeface="Alice"/>
                <a:ea typeface="Alice"/>
                <a:cs typeface="Alice"/>
                <a:sym typeface="Alice"/>
              </a:rPr>
              <a:t>Phone - +91 9773 525 525, 011-40505815</a:t>
            </a:r>
          </a:p>
          <a:p>
            <a:pPr algn="just">
              <a:lnSpc>
                <a:spcPts val="4060"/>
              </a:lnSpc>
            </a:pPr>
            <a:r>
              <a:rPr lang="en-US" sz="2900">
                <a:solidFill>
                  <a:srgbClr val="690903"/>
                </a:solidFill>
                <a:latin typeface="Alice"/>
                <a:ea typeface="Alice"/>
                <a:cs typeface="Alice"/>
                <a:sym typeface="Alice"/>
              </a:rPr>
              <a:t>Email - info@imperial.wedding</a:t>
            </a:r>
          </a:p>
          <a:p>
            <a:pPr algn="just">
              <a:lnSpc>
                <a:spcPts val="4060"/>
              </a:lnSpc>
            </a:pPr>
            <a:r>
              <a:rPr lang="en-US" sz="2900">
                <a:solidFill>
                  <a:srgbClr val="690903"/>
                </a:solidFill>
                <a:latin typeface="Alice"/>
                <a:ea typeface="Alice"/>
                <a:cs typeface="Alice"/>
                <a:sym typeface="Alice"/>
              </a:rPr>
              <a:t>Visit   https://www.imperial.wedding/indian-marriage-bureau-in-uk</a:t>
            </a:r>
          </a:p>
          <a:p>
            <a:pPr algn="just">
              <a:lnSpc>
                <a:spcPts val="406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DDA97C">
                <a:alpha val="100000"/>
              </a:srgbClr>
            </a:gs>
            <a:gs pos="100000">
              <a:srgbClr val="D42B2B">
                <a:alpha val="100000"/>
              </a:srgbClr>
            </a:gs>
          </a:gsLst>
          <a:path path="circle">
            <a:fillToRect l="50000" r="50000" t="50000" b="50000"/>
          </a:path>
        </a:gra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949262"/>
            <a:chOff x="0" y="0"/>
            <a:chExt cx="2833290" cy="1696327"/>
          </a:xfrm>
        </p:grpSpPr>
        <p:sp>
          <p:nvSpPr>
            <p:cNvPr name="Freeform 3" id="3"/>
            <p:cNvSpPr/>
            <p:nvPr/>
          </p:nvSpPr>
          <p:spPr>
            <a:xfrm flipH="false" flipV="false" rot="0">
              <a:off x="0" y="0"/>
              <a:ext cx="2833290" cy="1696327"/>
            </a:xfrm>
            <a:custGeom>
              <a:avLst/>
              <a:gdLst/>
              <a:ahLst/>
              <a:cxnLst/>
              <a:rect r="r" b="b" t="t" l="l"/>
              <a:pathLst>
                <a:path h="1696327" w="2833290">
                  <a:moveTo>
                    <a:pt x="0" y="0"/>
                  </a:moveTo>
                  <a:lnTo>
                    <a:pt x="2833290" y="0"/>
                  </a:lnTo>
                  <a:lnTo>
                    <a:pt x="2833290" y="1696327"/>
                  </a:lnTo>
                  <a:lnTo>
                    <a:pt x="0" y="1696327"/>
                  </a:lnTo>
                  <a:close/>
                </a:path>
              </a:pathLst>
            </a:custGeom>
            <a:blipFill>
              <a:blip r:embed="rId2"/>
              <a:stretch>
                <a:fillRect l="0" t="-5421" r="0" b="-5421"/>
              </a:stretch>
            </a:blipFill>
          </p:spPr>
        </p:sp>
      </p:grpSp>
      <p:sp>
        <p:nvSpPr>
          <p:cNvPr name="Freeform 4" id="4"/>
          <p:cNvSpPr/>
          <p:nvPr/>
        </p:nvSpPr>
        <p:spPr>
          <a:xfrm flipH="false" flipV="false" rot="0">
            <a:off x="8618131" y="92495"/>
            <a:ext cx="1443456" cy="611437"/>
          </a:xfrm>
          <a:custGeom>
            <a:avLst/>
            <a:gdLst/>
            <a:ahLst/>
            <a:cxnLst/>
            <a:rect r="r" b="b" t="t" l="l"/>
            <a:pathLst>
              <a:path h="611437" w="1443456">
                <a:moveTo>
                  <a:pt x="0" y="0"/>
                </a:moveTo>
                <a:lnTo>
                  <a:pt x="1443456" y="0"/>
                </a:lnTo>
                <a:lnTo>
                  <a:pt x="1443456" y="611437"/>
                </a:lnTo>
                <a:lnTo>
                  <a:pt x="0" y="611437"/>
                </a:lnTo>
                <a:lnTo>
                  <a:pt x="0" y="0"/>
                </a:lnTo>
                <a:close/>
              </a:path>
            </a:pathLst>
          </a:custGeom>
          <a:blipFill>
            <a:blip r:embed="rId3"/>
            <a:stretch>
              <a:fillRect l="0" t="0" r="0" b="0"/>
            </a:stretch>
          </a:blipFill>
        </p:spPr>
      </p:sp>
      <p:grpSp>
        <p:nvGrpSpPr>
          <p:cNvPr name="Group 5" id="5"/>
          <p:cNvGrpSpPr/>
          <p:nvPr/>
        </p:nvGrpSpPr>
        <p:grpSpPr>
          <a:xfrm rot="0">
            <a:off x="0" y="8290784"/>
            <a:ext cx="18288000" cy="1996216"/>
            <a:chOff x="0" y="0"/>
            <a:chExt cx="4816593" cy="525752"/>
          </a:xfrm>
        </p:grpSpPr>
        <p:sp>
          <p:nvSpPr>
            <p:cNvPr name="Freeform 6" id="6"/>
            <p:cNvSpPr/>
            <p:nvPr/>
          </p:nvSpPr>
          <p:spPr>
            <a:xfrm flipH="false" flipV="false" rot="0">
              <a:off x="0" y="0"/>
              <a:ext cx="4816592" cy="525752"/>
            </a:xfrm>
            <a:custGeom>
              <a:avLst/>
              <a:gdLst/>
              <a:ahLst/>
              <a:cxnLst/>
              <a:rect r="r" b="b" t="t" l="l"/>
              <a:pathLst>
                <a:path h="525752" w="4816592">
                  <a:moveTo>
                    <a:pt x="0" y="0"/>
                  </a:moveTo>
                  <a:lnTo>
                    <a:pt x="4816592" y="0"/>
                  </a:lnTo>
                  <a:lnTo>
                    <a:pt x="4816592" y="525752"/>
                  </a:lnTo>
                  <a:lnTo>
                    <a:pt x="0" y="525752"/>
                  </a:lnTo>
                  <a:close/>
                </a:path>
              </a:pathLst>
            </a:custGeom>
            <a:gradFill rotWithShape="true">
              <a:gsLst>
                <a:gs pos="0">
                  <a:srgbClr val="DDA97C">
                    <a:alpha val="100000"/>
                  </a:srgbClr>
                </a:gs>
                <a:gs pos="100000">
                  <a:srgbClr val="D42B2B">
                    <a:alpha val="100000"/>
                  </a:srgbClr>
                </a:gs>
              </a:gsLst>
              <a:path path="circle">
                <a:fillToRect l="50000" r="50000" t="50000" b="50000"/>
              </a:path>
            </a:gradFill>
          </p:spPr>
        </p:sp>
        <p:sp>
          <p:nvSpPr>
            <p:cNvPr name="TextBox 7" id="7"/>
            <p:cNvSpPr txBox="true"/>
            <p:nvPr/>
          </p:nvSpPr>
          <p:spPr>
            <a:xfrm>
              <a:off x="0" y="-47625"/>
              <a:ext cx="4816593" cy="573377"/>
            </a:xfrm>
            <a:prstGeom prst="rect">
              <a:avLst/>
            </a:prstGeom>
          </p:spPr>
          <p:txBody>
            <a:bodyPr anchor="ctr" rtlCol="false" tIns="50800" lIns="50800" bIns="50800" rIns="50800"/>
            <a:lstStyle/>
            <a:p>
              <a:pPr algn="ctr">
                <a:lnSpc>
                  <a:spcPts val="2800"/>
                </a:lnSpc>
              </a:pPr>
            </a:p>
          </p:txBody>
        </p:sp>
      </p:grpSp>
      <p:sp>
        <p:nvSpPr>
          <p:cNvPr name="TextBox 8" id="8"/>
          <p:cNvSpPr txBox="true"/>
          <p:nvPr/>
        </p:nvSpPr>
        <p:spPr>
          <a:xfrm rot="0">
            <a:off x="5286673" y="9588597"/>
            <a:ext cx="7714655" cy="349248"/>
          </a:xfrm>
          <a:prstGeom prst="rect">
            <a:avLst/>
          </a:prstGeom>
        </p:spPr>
        <p:txBody>
          <a:bodyPr anchor="t" rtlCol="false" tIns="0" lIns="0" bIns="0" rIns="0">
            <a:spAutoFit/>
          </a:bodyPr>
          <a:lstStyle/>
          <a:p>
            <a:pPr algn="ctr">
              <a:lnSpc>
                <a:spcPts val="2800"/>
              </a:lnSpc>
              <a:spcBef>
                <a:spcPct val="0"/>
              </a:spcBef>
            </a:pPr>
            <a:r>
              <a:rPr lang="en-US" sz="2000">
                <a:solidFill>
                  <a:srgbClr val="690903"/>
                </a:solidFill>
                <a:latin typeface="Alice Bold"/>
                <a:ea typeface="Alice Bold"/>
                <a:cs typeface="Alice Bold"/>
                <a:sym typeface="Alice Bold"/>
              </a:rPr>
              <a:t>Visit - https://www.imperial.wedding/indian-marriage-bureau-in-uk</a:t>
            </a:r>
          </a:p>
        </p:txBody>
      </p:sp>
      <p:sp>
        <p:nvSpPr>
          <p:cNvPr name="TextBox 9" id="9"/>
          <p:cNvSpPr txBox="true"/>
          <p:nvPr/>
        </p:nvSpPr>
        <p:spPr>
          <a:xfrm rot="0">
            <a:off x="2918852" y="8651876"/>
            <a:ext cx="12842014" cy="606424"/>
          </a:xfrm>
          <a:prstGeom prst="rect">
            <a:avLst/>
          </a:prstGeom>
        </p:spPr>
        <p:txBody>
          <a:bodyPr anchor="t" rtlCol="false" tIns="0" lIns="0" bIns="0" rIns="0">
            <a:spAutoFit/>
          </a:bodyPr>
          <a:lstStyle/>
          <a:p>
            <a:pPr algn="ctr">
              <a:lnSpc>
                <a:spcPts val="4900"/>
              </a:lnSpc>
            </a:pPr>
            <a:r>
              <a:rPr lang="en-US" sz="3500" b="true">
                <a:solidFill>
                  <a:srgbClr val="690903"/>
                </a:solidFill>
                <a:latin typeface="Bricolage Grotesque Bold"/>
                <a:ea typeface="Bricolage Grotesque Bold"/>
                <a:cs typeface="Bricolage Grotesque Bold"/>
                <a:sym typeface="Bricolage Grotesque Bold"/>
              </a:rPr>
              <a:t>Thank You For Your Trust Towards Imperial Wedding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DAGSTZzHp0c</dc:identifier>
  <dcterms:modified xsi:type="dcterms:W3CDTF">2011-08-01T06:04:30Z</dcterms:modified>
  <cp:revision>1</cp:revision>
  <dc:title>Indian Marriage Bureau in UK</dc:title>
</cp:coreProperties>
</file>