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x="18288000" cy="10287000"/>
  <p:notesSz cx="6858000" cy="9144000"/>
  <p:embeddedFontLst>
    <p:embeddedFont>
      <p:font typeface="Catchy Mager" charset="1" panose="02000506000000020004"/>
      <p:regular r:id="rId18"/>
    </p:embeddedFont>
    <p:embeddedFont>
      <p:font typeface="Canva Sans" charset="1" panose="020B0503030501040103"/>
      <p:regular r:id="rId19"/>
    </p:embeddedFont>
    <p:embeddedFont>
      <p:font typeface="Canva Sans Bold" charset="1" panose="020B0803030501040103"/>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4.jpeg" Type="http://schemas.openxmlformats.org/officeDocument/2006/relationships/image"/><Relationship Id="rId5" Target="https://www.blockchainx.tech/create-your-own-p2p-crypto-exchange-software/" TargetMode="External" Type="http://schemas.openxmlformats.org/officeDocument/2006/relationships/hyperlink"/><Relationship Id="rId6" Target="../media/image5.png" Type="http://schemas.openxmlformats.org/officeDocument/2006/relationships/image"/><Relationship Id="rId7" Target="../media/image6.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8.png" Type="http://schemas.openxmlformats.org/officeDocument/2006/relationships/image"/><Relationship Id="rId6" Target="../media/image9.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 Id="rId3" Target="../media/image8.png" Type="http://schemas.openxmlformats.org/officeDocument/2006/relationships/image"/><Relationship Id="rId4" Target="../media/image9.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 Id="rId4" Target="../media/image12.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media/image15.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 Id="rId3" Target="../media/image17.svg" Type="http://schemas.openxmlformats.org/officeDocument/2006/relationships/image"/><Relationship Id="rId4" Target="../media/image18.png" Type="http://schemas.openxmlformats.org/officeDocument/2006/relationships/image"/><Relationship Id="rId5" Target="../media/image19.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2.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CFBDAA"/>
        </a:solidFill>
      </p:bgPr>
    </p:bg>
    <p:spTree>
      <p:nvGrpSpPr>
        <p:cNvPr id="1" name=""/>
        <p:cNvGrpSpPr/>
        <p:nvPr/>
      </p:nvGrpSpPr>
      <p:grpSpPr>
        <a:xfrm>
          <a:off x="0" y="0"/>
          <a:ext cx="0" cy="0"/>
          <a:chOff x="0" y="0"/>
          <a:chExt cx="0" cy="0"/>
        </a:xfrm>
      </p:grpSpPr>
      <p:grpSp>
        <p:nvGrpSpPr>
          <p:cNvPr name="Group 2" id="2"/>
          <p:cNvGrpSpPr/>
          <p:nvPr/>
        </p:nvGrpSpPr>
        <p:grpSpPr>
          <a:xfrm rot="0">
            <a:off x="0" y="0"/>
            <a:ext cx="13152709" cy="10287000"/>
            <a:chOff x="0" y="0"/>
            <a:chExt cx="3464088" cy="2709333"/>
          </a:xfrm>
        </p:grpSpPr>
        <p:sp>
          <p:nvSpPr>
            <p:cNvPr name="Freeform 3" id="3"/>
            <p:cNvSpPr/>
            <p:nvPr/>
          </p:nvSpPr>
          <p:spPr>
            <a:xfrm flipH="false" flipV="false" rot="0">
              <a:off x="0" y="0"/>
              <a:ext cx="3464088" cy="2709333"/>
            </a:xfrm>
            <a:custGeom>
              <a:avLst/>
              <a:gdLst/>
              <a:ahLst/>
              <a:cxnLst/>
              <a:rect r="r" b="b" t="t" l="l"/>
              <a:pathLst>
                <a:path h="2709333" w="3464088">
                  <a:moveTo>
                    <a:pt x="0" y="0"/>
                  </a:moveTo>
                  <a:lnTo>
                    <a:pt x="3464088" y="0"/>
                  </a:lnTo>
                  <a:lnTo>
                    <a:pt x="3464088" y="2709333"/>
                  </a:lnTo>
                  <a:lnTo>
                    <a:pt x="0" y="2709333"/>
                  </a:lnTo>
                  <a:close/>
                </a:path>
              </a:pathLst>
            </a:custGeom>
            <a:solidFill>
              <a:srgbClr val="E7DDD3"/>
            </a:solidFill>
          </p:spPr>
        </p:sp>
        <p:sp>
          <p:nvSpPr>
            <p:cNvPr name="TextBox 4" id="4"/>
            <p:cNvSpPr txBox="true"/>
            <p:nvPr/>
          </p:nvSpPr>
          <p:spPr>
            <a:xfrm>
              <a:off x="0" y="-47625"/>
              <a:ext cx="3464088" cy="2756958"/>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8117487" y="4158516"/>
            <a:ext cx="9357023" cy="5681642"/>
            <a:chOff x="0" y="0"/>
            <a:chExt cx="12476031" cy="7575523"/>
          </a:xfrm>
        </p:grpSpPr>
        <p:pic>
          <p:nvPicPr>
            <p:cNvPr name="Picture 6" id="6"/>
            <p:cNvPicPr>
              <a:picLocks noChangeAspect="true"/>
            </p:cNvPicPr>
            <p:nvPr/>
          </p:nvPicPr>
          <p:blipFill>
            <a:blip r:embed="rId2"/>
            <a:srcRect l="0" t="19869" r="0" b="19409"/>
            <a:stretch>
              <a:fillRect/>
            </a:stretch>
          </p:blipFill>
          <p:spPr>
            <a:xfrm flipH="false" flipV="false">
              <a:off x="0" y="0"/>
              <a:ext cx="12476031" cy="7575523"/>
            </a:xfrm>
            <a:prstGeom prst="rect">
              <a:avLst/>
            </a:prstGeom>
          </p:spPr>
        </p:pic>
      </p:grpSp>
      <p:sp>
        <p:nvSpPr>
          <p:cNvPr name="Freeform 7" id="7"/>
          <p:cNvSpPr/>
          <p:nvPr/>
        </p:nvSpPr>
        <p:spPr>
          <a:xfrm flipH="false" flipV="false" rot="0">
            <a:off x="0" y="7262540"/>
            <a:ext cx="2654123" cy="3024460"/>
          </a:xfrm>
          <a:custGeom>
            <a:avLst/>
            <a:gdLst/>
            <a:ahLst/>
            <a:cxnLst/>
            <a:rect r="r" b="b" t="t" l="l"/>
            <a:pathLst>
              <a:path h="3024460" w="2654123">
                <a:moveTo>
                  <a:pt x="0" y="0"/>
                </a:moveTo>
                <a:lnTo>
                  <a:pt x="2654123" y="0"/>
                </a:lnTo>
                <a:lnTo>
                  <a:pt x="2654123" y="3024460"/>
                </a:lnTo>
                <a:lnTo>
                  <a:pt x="0" y="3024460"/>
                </a:lnTo>
                <a:lnTo>
                  <a:pt x="0" y="0"/>
                </a:lnTo>
                <a:close/>
              </a:path>
            </a:pathLst>
          </a:custGeom>
          <a:blipFill>
            <a:blip r:embed="rId3">
              <a:extLst>
                <a:ext uri="{96DAC541-7B7A-43D3-8B79-37D633B846F1}">
                  <asvg:svgBlip xmlns:asvg="http://schemas.microsoft.com/office/drawing/2016/SVG/main" r:embed="rId4"/>
                </a:ext>
              </a:extLst>
            </a:blip>
            <a:stretch>
              <a:fillRect l="0" t="0" r="0" b="-13033"/>
            </a:stretch>
          </a:blipFill>
        </p:spPr>
      </p:sp>
      <p:grpSp>
        <p:nvGrpSpPr>
          <p:cNvPr name="Group 8" id="8"/>
          <p:cNvGrpSpPr/>
          <p:nvPr/>
        </p:nvGrpSpPr>
        <p:grpSpPr>
          <a:xfrm rot="0">
            <a:off x="7581719" y="4607732"/>
            <a:ext cx="1071536" cy="1071536"/>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9AF7F"/>
            </a:solidFill>
          </p:spPr>
        </p:sp>
        <p:sp>
          <p:nvSpPr>
            <p:cNvPr name="TextBox 10" id="10"/>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sp>
        <p:nvSpPr>
          <p:cNvPr name="TextBox 11" id="11"/>
          <p:cNvSpPr txBox="true"/>
          <p:nvPr/>
        </p:nvSpPr>
        <p:spPr>
          <a:xfrm rot="0">
            <a:off x="1028700" y="1771692"/>
            <a:ext cx="16230600" cy="3739515"/>
          </a:xfrm>
          <a:prstGeom prst="rect">
            <a:avLst/>
          </a:prstGeom>
        </p:spPr>
        <p:txBody>
          <a:bodyPr anchor="t" rtlCol="false" tIns="0" lIns="0" bIns="0" rIns="0">
            <a:spAutoFit/>
          </a:bodyPr>
          <a:lstStyle/>
          <a:p>
            <a:pPr algn="l">
              <a:lnSpc>
                <a:spcPts val="9600"/>
              </a:lnSpc>
            </a:pPr>
            <a:r>
              <a:rPr lang="en-US" sz="9600">
                <a:solidFill>
                  <a:srgbClr val="492D1A"/>
                </a:solidFill>
                <a:latin typeface="Catchy Mager"/>
                <a:ea typeface="Catchy Mager"/>
                <a:cs typeface="Catchy Mager"/>
                <a:sym typeface="Catchy Mager"/>
              </a:rPr>
              <a:t>How to Launch a Secure and Scalable Peer-to-Peer Crypto Exchange</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E7DDD3"/>
        </a:solidFill>
      </p:bgPr>
    </p:bg>
    <p:spTree>
      <p:nvGrpSpPr>
        <p:cNvPr id="1" name=""/>
        <p:cNvGrpSpPr/>
        <p:nvPr/>
      </p:nvGrpSpPr>
      <p:grpSpPr>
        <a:xfrm>
          <a:off x="0" y="0"/>
          <a:ext cx="0" cy="0"/>
          <a:chOff x="0" y="0"/>
          <a:chExt cx="0" cy="0"/>
        </a:xfrm>
      </p:grpSpPr>
      <p:grpSp>
        <p:nvGrpSpPr>
          <p:cNvPr name="Group 2" id="2"/>
          <p:cNvGrpSpPr/>
          <p:nvPr/>
        </p:nvGrpSpPr>
        <p:grpSpPr>
          <a:xfrm rot="0">
            <a:off x="0" y="0"/>
            <a:ext cx="11776271" cy="10287000"/>
            <a:chOff x="0" y="0"/>
            <a:chExt cx="3101569" cy="2709333"/>
          </a:xfrm>
        </p:grpSpPr>
        <p:sp>
          <p:nvSpPr>
            <p:cNvPr name="Freeform 3" id="3"/>
            <p:cNvSpPr/>
            <p:nvPr/>
          </p:nvSpPr>
          <p:spPr>
            <a:xfrm flipH="false" flipV="false" rot="0">
              <a:off x="0" y="0"/>
              <a:ext cx="3101569" cy="2709333"/>
            </a:xfrm>
            <a:custGeom>
              <a:avLst/>
              <a:gdLst/>
              <a:ahLst/>
              <a:cxnLst/>
              <a:rect r="r" b="b" t="t" l="l"/>
              <a:pathLst>
                <a:path h="2709333" w="3101569">
                  <a:moveTo>
                    <a:pt x="0" y="0"/>
                  </a:moveTo>
                  <a:lnTo>
                    <a:pt x="3101569" y="0"/>
                  </a:lnTo>
                  <a:lnTo>
                    <a:pt x="3101569" y="2709333"/>
                  </a:lnTo>
                  <a:lnTo>
                    <a:pt x="0" y="2709333"/>
                  </a:lnTo>
                  <a:close/>
                </a:path>
              </a:pathLst>
            </a:custGeom>
            <a:solidFill>
              <a:srgbClr val="CFBDAA"/>
            </a:solidFill>
          </p:spPr>
        </p:sp>
        <p:sp>
          <p:nvSpPr>
            <p:cNvPr name="TextBox 4" id="4"/>
            <p:cNvSpPr txBox="true"/>
            <p:nvPr/>
          </p:nvSpPr>
          <p:spPr>
            <a:xfrm>
              <a:off x="0" y="-47625"/>
              <a:ext cx="3101569" cy="2756958"/>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0875778" y="8234718"/>
            <a:ext cx="1800986" cy="2052282"/>
          </a:xfrm>
          <a:custGeom>
            <a:avLst/>
            <a:gdLst/>
            <a:ahLst/>
            <a:cxnLst/>
            <a:rect r="r" b="b" t="t" l="l"/>
            <a:pathLst>
              <a:path h="2052282" w="1800986">
                <a:moveTo>
                  <a:pt x="0" y="0"/>
                </a:moveTo>
                <a:lnTo>
                  <a:pt x="1800986" y="0"/>
                </a:lnTo>
                <a:lnTo>
                  <a:pt x="1800986" y="2052282"/>
                </a:lnTo>
                <a:lnTo>
                  <a:pt x="0" y="2052282"/>
                </a:lnTo>
                <a:lnTo>
                  <a:pt x="0" y="0"/>
                </a:lnTo>
                <a:close/>
              </a:path>
            </a:pathLst>
          </a:custGeom>
          <a:blipFill>
            <a:blip r:embed="rId2">
              <a:extLst>
                <a:ext uri="{96DAC541-7B7A-43D3-8B79-37D633B846F1}">
                  <asvg:svgBlip xmlns:asvg="http://schemas.microsoft.com/office/drawing/2016/SVG/main" r:embed="rId3"/>
                </a:ext>
              </a:extLst>
            </a:blip>
            <a:stretch>
              <a:fillRect l="0" t="0" r="0" b="-13033"/>
            </a:stretch>
          </a:blipFill>
        </p:spPr>
      </p:sp>
      <p:grpSp>
        <p:nvGrpSpPr>
          <p:cNvPr name="Group 6" id="6"/>
          <p:cNvGrpSpPr/>
          <p:nvPr/>
        </p:nvGrpSpPr>
        <p:grpSpPr>
          <a:xfrm rot="0">
            <a:off x="359575" y="575884"/>
            <a:ext cx="2917312" cy="2917312"/>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9AF7F"/>
            </a:solidFill>
          </p:spPr>
        </p:sp>
        <p:sp>
          <p:nvSpPr>
            <p:cNvPr name="TextBox 8" id="8"/>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0">
            <a:off x="12982332" y="2763868"/>
            <a:ext cx="4276968" cy="5216464"/>
            <a:chOff x="0" y="0"/>
            <a:chExt cx="5702624" cy="6955285"/>
          </a:xfrm>
        </p:grpSpPr>
        <p:pic>
          <p:nvPicPr>
            <p:cNvPr name="Picture 10" id="10"/>
            <p:cNvPicPr>
              <a:picLocks noChangeAspect="true"/>
            </p:cNvPicPr>
            <p:nvPr/>
          </p:nvPicPr>
          <p:blipFill>
            <a:blip r:embed="rId4"/>
            <a:srcRect l="1913" t="0" r="43768" b="0"/>
            <a:stretch>
              <a:fillRect/>
            </a:stretch>
          </p:blipFill>
          <p:spPr>
            <a:xfrm flipH="false" flipV="false">
              <a:off x="0" y="0"/>
              <a:ext cx="5702624" cy="6955285"/>
            </a:xfrm>
            <a:prstGeom prst="rect">
              <a:avLst/>
            </a:prstGeom>
          </p:spPr>
        </p:pic>
      </p:grpSp>
      <p:sp>
        <p:nvSpPr>
          <p:cNvPr name="TextBox 11" id="11"/>
          <p:cNvSpPr txBox="true"/>
          <p:nvPr/>
        </p:nvSpPr>
        <p:spPr>
          <a:xfrm rot="0">
            <a:off x="1028700" y="3483671"/>
            <a:ext cx="9847078" cy="5594985"/>
          </a:xfrm>
          <a:prstGeom prst="rect">
            <a:avLst/>
          </a:prstGeom>
        </p:spPr>
        <p:txBody>
          <a:bodyPr anchor="t" rtlCol="false" tIns="0" lIns="0" bIns="0" rIns="0">
            <a:spAutoFit/>
          </a:bodyPr>
          <a:lstStyle/>
          <a:p>
            <a:pPr algn="l" marL="0" indent="0" lvl="0">
              <a:lnSpc>
                <a:spcPts val="3719"/>
              </a:lnSpc>
              <a:spcBef>
                <a:spcPct val="0"/>
              </a:spcBef>
            </a:pPr>
            <a:r>
              <a:rPr lang="en-US" sz="2999">
                <a:solidFill>
                  <a:srgbClr val="76553B"/>
                </a:solidFill>
                <a:latin typeface="Canva Sans"/>
                <a:ea typeface="Canva Sans"/>
                <a:cs typeface="Canva Sans"/>
                <a:sym typeface="Canva Sans"/>
              </a:rPr>
              <a:t>Crypt</a:t>
            </a:r>
            <a:r>
              <a:rPr lang="en-US" sz="2999" u="none">
                <a:solidFill>
                  <a:srgbClr val="76553B"/>
                </a:solidFill>
                <a:latin typeface="Canva Sans"/>
                <a:ea typeface="Canva Sans"/>
                <a:cs typeface="Canva Sans"/>
                <a:sym typeface="Canva Sans"/>
              </a:rPr>
              <a:t>ocurrency is developing fast, and this is causing increased interest in decentralized ways of handling money. A very significant change in this field is the growth of P2P exchanges, where users are matched to connect and trade with each other with no third parties involved. Since centralized exchanges deal with censorship, thefts, and lack of clarity, people are inclined to use P2P alternatives. Choosing to work in the blockchain industry, </a:t>
            </a:r>
            <a:r>
              <a:rPr lang="en-US" sz="2999" u="sng">
                <a:solidFill>
                  <a:srgbClr val="76553B"/>
                </a:solidFill>
                <a:latin typeface="Canva Sans"/>
                <a:ea typeface="Canva Sans"/>
                <a:cs typeface="Canva Sans"/>
                <a:sym typeface="Canva Sans"/>
                <a:hlinkClick r:id="rId5" tooltip="https://www.blockchainx.tech/create-your-own-p2p-crypto-exchange-software/"/>
              </a:rPr>
              <a:t>creating your own P2P crypto exchange</a:t>
            </a:r>
            <a:r>
              <a:rPr lang="en-US" sz="2999" u="none">
                <a:solidFill>
                  <a:srgbClr val="76553B"/>
                </a:solidFill>
                <a:latin typeface="Canva Sans"/>
                <a:ea typeface="Canva Sans"/>
                <a:cs typeface="Canva Sans"/>
                <a:sym typeface="Canva Sans"/>
              </a:rPr>
              <a:t> with secure and strengthened gives you a chance to succeed and give back to the DeFi sector.</a:t>
            </a:r>
          </a:p>
        </p:txBody>
      </p:sp>
      <p:sp>
        <p:nvSpPr>
          <p:cNvPr name="Freeform 12" id="12"/>
          <p:cNvSpPr/>
          <p:nvPr/>
        </p:nvSpPr>
        <p:spPr>
          <a:xfrm flipH="false" flipV="false" rot="0">
            <a:off x="-2285985" y="8709660"/>
            <a:ext cx="4313718" cy="5556311"/>
          </a:xfrm>
          <a:custGeom>
            <a:avLst/>
            <a:gdLst/>
            <a:ahLst/>
            <a:cxnLst/>
            <a:rect r="r" b="b" t="t" l="l"/>
            <a:pathLst>
              <a:path h="5556311" w="4313718">
                <a:moveTo>
                  <a:pt x="0" y="0"/>
                </a:moveTo>
                <a:lnTo>
                  <a:pt x="4313718" y="0"/>
                </a:lnTo>
                <a:lnTo>
                  <a:pt x="4313718" y="5556311"/>
                </a:lnTo>
                <a:lnTo>
                  <a:pt x="0" y="55563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3" id="13"/>
          <p:cNvSpPr txBox="true"/>
          <p:nvPr/>
        </p:nvSpPr>
        <p:spPr>
          <a:xfrm rot="0">
            <a:off x="16203620" y="8776335"/>
            <a:ext cx="1055680" cy="481965"/>
          </a:xfrm>
          <a:prstGeom prst="rect">
            <a:avLst/>
          </a:prstGeom>
        </p:spPr>
        <p:txBody>
          <a:bodyPr anchor="t" rtlCol="false" tIns="0" lIns="0" bIns="0" rIns="0">
            <a:spAutoFit/>
          </a:bodyPr>
          <a:lstStyle/>
          <a:p>
            <a:pPr algn="r">
              <a:lnSpc>
                <a:spcPts val="3600"/>
              </a:lnSpc>
            </a:pPr>
            <a:r>
              <a:rPr lang="en-US" sz="3600">
                <a:solidFill>
                  <a:srgbClr val="76553B"/>
                </a:solidFill>
                <a:latin typeface="Canva Sans"/>
                <a:ea typeface="Canva Sans"/>
                <a:cs typeface="Canva Sans"/>
                <a:sym typeface="Canva Sans"/>
              </a:rPr>
              <a:t>01</a:t>
            </a:r>
          </a:p>
        </p:txBody>
      </p:sp>
      <p:sp>
        <p:nvSpPr>
          <p:cNvPr name="TextBox 14" id="14"/>
          <p:cNvSpPr txBox="true"/>
          <p:nvPr/>
        </p:nvSpPr>
        <p:spPr>
          <a:xfrm rot="0">
            <a:off x="1028700" y="1645920"/>
            <a:ext cx="9381648" cy="982980"/>
          </a:xfrm>
          <a:prstGeom prst="rect">
            <a:avLst/>
          </a:prstGeom>
        </p:spPr>
        <p:txBody>
          <a:bodyPr anchor="t" rtlCol="false" tIns="0" lIns="0" bIns="0" rIns="0">
            <a:spAutoFit/>
          </a:bodyPr>
          <a:lstStyle/>
          <a:p>
            <a:pPr algn="l">
              <a:lnSpc>
                <a:spcPts val="7200"/>
              </a:lnSpc>
            </a:pPr>
            <a:r>
              <a:rPr lang="en-US" sz="7200">
                <a:solidFill>
                  <a:srgbClr val="492D1A"/>
                </a:solidFill>
                <a:latin typeface="Catchy Mager"/>
                <a:ea typeface="Catchy Mager"/>
                <a:cs typeface="Catchy Mager"/>
                <a:sym typeface="Catchy Mager"/>
              </a:rPr>
              <a:t>Introduction</a:t>
            </a:r>
          </a:p>
        </p:txBody>
      </p:sp>
      <p:sp>
        <p:nvSpPr>
          <p:cNvPr name="TextBox 15" id="15"/>
          <p:cNvSpPr txBox="true"/>
          <p:nvPr/>
        </p:nvSpPr>
        <p:spPr>
          <a:xfrm rot="0">
            <a:off x="13961019" y="1095375"/>
            <a:ext cx="3298281" cy="939165"/>
          </a:xfrm>
          <a:prstGeom prst="rect">
            <a:avLst/>
          </a:prstGeom>
        </p:spPr>
        <p:txBody>
          <a:bodyPr anchor="t" rtlCol="false" tIns="0" lIns="0" bIns="0" rIns="0">
            <a:spAutoFit/>
          </a:bodyPr>
          <a:lstStyle/>
          <a:p>
            <a:pPr algn="r">
              <a:lnSpc>
                <a:spcPts val="3600"/>
              </a:lnSpc>
            </a:pPr>
            <a:r>
              <a:rPr lang="en-US" sz="3600">
                <a:solidFill>
                  <a:srgbClr val="76553B"/>
                </a:solidFill>
                <a:latin typeface="Canva Sans"/>
                <a:ea typeface="Canva Sans"/>
                <a:cs typeface="Canva Sans"/>
                <a:sym typeface="Canva Sans"/>
              </a:rPr>
              <a:t>P2P EXCHANGE</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E7DDD3"/>
        </a:solidFill>
      </p:bgPr>
    </p:bg>
    <p:spTree>
      <p:nvGrpSpPr>
        <p:cNvPr id="1" name=""/>
        <p:cNvGrpSpPr/>
        <p:nvPr/>
      </p:nvGrpSpPr>
      <p:grpSpPr>
        <a:xfrm>
          <a:off x="0" y="0"/>
          <a:ext cx="0" cy="0"/>
          <a:chOff x="0" y="0"/>
          <a:chExt cx="0" cy="0"/>
        </a:xfrm>
      </p:grpSpPr>
      <p:grpSp>
        <p:nvGrpSpPr>
          <p:cNvPr name="Group 2" id="2"/>
          <p:cNvGrpSpPr/>
          <p:nvPr/>
        </p:nvGrpSpPr>
        <p:grpSpPr>
          <a:xfrm rot="0">
            <a:off x="13488613" y="4010523"/>
            <a:ext cx="8823812" cy="3497909"/>
            <a:chOff x="0" y="0"/>
            <a:chExt cx="2323967" cy="921260"/>
          </a:xfrm>
        </p:grpSpPr>
        <p:sp>
          <p:nvSpPr>
            <p:cNvPr name="Freeform 3" id="3"/>
            <p:cNvSpPr/>
            <p:nvPr/>
          </p:nvSpPr>
          <p:spPr>
            <a:xfrm flipH="false" flipV="false" rot="0">
              <a:off x="0" y="0"/>
              <a:ext cx="2323967" cy="921260"/>
            </a:xfrm>
            <a:custGeom>
              <a:avLst/>
              <a:gdLst/>
              <a:ahLst/>
              <a:cxnLst/>
              <a:rect r="r" b="b" t="t" l="l"/>
              <a:pathLst>
                <a:path h="921260" w="2323967">
                  <a:moveTo>
                    <a:pt x="0" y="0"/>
                  </a:moveTo>
                  <a:lnTo>
                    <a:pt x="2323967" y="0"/>
                  </a:lnTo>
                  <a:lnTo>
                    <a:pt x="2323967" y="921260"/>
                  </a:lnTo>
                  <a:lnTo>
                    <a:pt x="0" y="921260"/>
                  </a:lnTo>
                  <a:close/>
                </a:path>
              </a:pathLst>
            </a:custGeom>
            <a:solidFill>
              <a:srgbClr val="C9AF7F"/>
            </a:solidFill>
          </p:spPr>
        </p:sp>
        <p:sp>
          <p:nvSpPr>
            <p:cNvPr name="TextBox 4" id="4"/>
            <p:cNvSpPr txBox="true"/>
            <p:nvPr/>
          </p:nvSpPr>
          <p:spPr>
            <a:xfrm>
              <a:off x="0" y="-47625"/>
              <a:ext cx="2323967" cy="968885"/>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0731477" y="9107805"/>
            <a:ext cx="1849117" cy="1645897"/>
            <a:chOff x="0" y="0"/>
            <a:chExt cx="487010" cy="433487"/>
          </a:xfrm>
        </p:grpSpPr>
        <p:sp>
          <p:nvSpPr>
            <p:cNvPr name="Freeform 6" id="6"/>
            <p:cNvSpPr/>
            <p:nvPr/>
          </p:nvSpPr>
          <p:spPr>
            <a:xfrm flipH="false" flipV="false" rot="0">
              <a:off x="0" y="0"/>
              <a:ext cx="487010" cy="433487"/>
            </a:xfrm>
            <a:custGeom>
              <a:avLst/>
              <a:gdLst/>
              <a:ahLst/>
              <a:cxnLst/>
              <a:rect r="r" b="b" t="t" l="l"/>
              <a:pathLst>
                <a:path h="433487" w="487010">
                  <a:moveTo>
                    <a:pt x="0" y="0"/>
                  </a:moveTo>
                  <a:lnTo>
                    <a:pt x="487010" y="0"/>
                  </a:lnTo>
                  <a:lnTo>
                    <a:pt x="487010" y="433487"/>
                  </a:lnTo>
                  <a:lnTo>
                    <a:pt x="0" y="433487"/>
                  </a:lnTo>
                  <a:close/>
                </a:path>
              </a:pathLst>
            </a:custGeom>
            <a:solidFill>
              <a:srgbClr val="CFBDAA"/>
            </a:solidFill>
          </p:spPr>
        </p:sp>
        <p:sp>
          <p:nvSpPr>
            <p:cNvPr name="TextBox 7" id="7"/>
            <p:cNvSpPr txBox="true"/>
            <p:nvPr/>
          </p:nvSpPr>
          <p:spPr>
            <a:xfrm>
              <a:off x="0" y="-47625"/>
              <a:ext cx="487010" cy="481112"/>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12752762" y="3601637"/>
            <a:ext cx="6059130" cy="4459136"/>
            <a:chOff x="0" y="0"/>
            <a:chExt cx="8078841" cy="5945514"/>
          </a:xfrm>
        </p:grpSpPr>
        <p:pic>
          <p:nvPicPr>
            <p:cNvPr name="Picture 9" id="9"/>
            <p:cNvPicPr>
              <a:picLocks noChangeAspect="true"/>
            </p:cNvPicPr>
            <p:nvPr/>
          </p:nvPicPr>
          <p:blipFill>
            <a:blip r:embed="rId2"/>
            <a:srcRect l="4036" t="5800" r="563" b="0"/>
            <a:stretch>
              <a:fillRect/>
            </a:stretch>
          </p:blipFill>
          <p:spPr>
            <a:xfrm flipH="false" flipV="false">
              <a:off x="0" y="0"/>
              <a:ext cx="8078841" cy="5945514"/>
            </a:xfrm>
            <a:prstGeom prst="rect">
              <a:avLst/>
            </a:prstGeom>
          </p:spPr>
        </p:pic>
      </p:grpSp>
      <p:sp>
        <p:nvSpPr>
          <p:cNvPr name="TextBox 10" id="10"/>
          <p:cNvSpPr txBox="true"/>
          <p:nvPr/>
        </p:nvSpPr>
        <p:spPr>
          <a:xfrm rot="0">
            <a:off x="1028700" y="3030855"/>
            <a:ext cx="11943409" cy="5591175"/>
          </a:xfrm>
          <a:prstGeom prst="rect">
            <a:avLst/>
          </a:prstGeom>
        </p:spPr>
        <p:txBody>
          <a:bodyPr anchor="t" rtlCol="false" tIns="0" lIns="0" bIns="0" rIns="0">
            <a:spAutoFit/>
          </a:bodyPr>
          <a:lstStyle/>
          <a:p>
            <a:pPr algn="just" marL="647698" indent="-323849" lvl="1">
              <a:lnSpc>
                <a:spcPts val="3749"/>
              </a:lnSpc>
              <a:buFont typeface="Arial"/>
              <a:buChar char="•"/>
            </a:pPr>
            <a:r>
              <a:rPr lang="en-US" sz="2999">
                <a:solidFill>
                  <a:srgbClr val="76553B"/>
                </a:solidFill>
                <a:latin typeface="Canva Sans"/>
                <a:ea typeface="Canva Sans"/>
                <a:cs typeface="Canva Sans"/>
                <a:sym typeface="Canva Sans"/>
              </a:rPr>
              <a:t>Peer-to-peer trading has appeared in many markets for a long time. Yet, blockchain technology has made P2P trading much easier by offering a system that does not depend on any authority and trusts nobody. Unlike major exchanges, where you put your money in their wallets, P2P exchanges help users trade tokens in a safe chain wire-to-wire way.</a:t>
            </a:r>
          </a:p>
          <a:p>
            <a:pPr algn="just" marL="647698" indent="-323849" lvl="1">
              <a:lnSpc>
                <a:spcPts val="3749"/>
              </a:lnSpc>
              <a:buFont typeface="Arial"/>
              <a:buChar char="•"/>
            </a:pPr>
            <a:r>
              <a:rPr lang="en-US" sz="2999">
                <a:solidFill>
                  <a:srgbClr val="76553B"/>
                </a:solidFill>
                <a:latin typeface="Canva Sans"/>
                <a:ea typeface="Canva Sans"/>
                <a:cs typeface="Canva Sans"/>
                <a:sym typeface="Canva Sans"/>
              </a:rPr>
              <a:t>There are many good sides to using crypto — users keep their money safe, enjoy more privacy, and tend to skip fees and geographical issues. People in parts of the world that do not have strong financial infrastructure have an easier way to participate in the crypto and global markets through P2P exchanges.</a:t>
            </a:r>
          </a:p>
        </p:txBody>
      </p:sp>
      <p:sp>
        <p:nvSpPr>
          <p:cNvPr name="Freeform 11" id="11"/>
          <p:cNvSpPr/>
          <p:nvPr/>
        </p:nvSpPr>
        <p:spPr>
          <a:xfrm flipH="false" flipV="false" rot="0">
            <a:off x="10143963" y="9107805"/>
            <a:ext cx="1175029" cy="1338984"/>
          </a:xfrm>
          <a:custGeom>
            <a:avLst/>
            <a:gdLst/>
            <a:ahLst/>
            <a:cxnLst/>
            <a:rect r="r" b="b" t="t" l="l"/>
            <a:pathLst>
              <a:path h="1338984" w="1175029">
                <a:moveTo>
                  <a:pt x="0" y="0"/>
                </a:moveTo>
                <a:lnTo>
                  <a:pt x="1175029" y="0"/>
                </a:lnTo>
                <a:lnTo>
                  <a:pt x="1175029" y="1338984"/>
                </a:lnTo>
                <a:lnTo>
                  <a:pt x="0" y="1338984"/>
                </a:lnTo>
                <a:lnTo>
                  <a:pt x="0" y="0"/>
                </a:lnTo>
                <a:close/>
              </a:path>
            </a:pathLst>
          </a:custGeom>
          <a:blipFill>
            <a:blip r:embed="rId3">
              <a:extLst>
                <a:ext uri="{96DAC541-7B7A-43D3-8B79-37D633B846F1}">
                  <asvg:svgBlip xmlns:asvg="http://schemas.microsoft.com/office/drawing/2016/SVG/main" r:embed="rId4"/>
                </a:ext>
              </a:extLst>
            </a:blip>
            <a:stretch>
              <a:fillRect l="0" t="0" r="0" b="-13033"/>
            </a:stretch>
          </a:blipFill>
        </p:spPr>
      </p:sp>
      <p:sp>
        <p:nvSpPr>
          <p:cNvPr name="TextBox 12" id="12"/>
          <p:cNvSpPr txBox="true"/>
          <p:nvPr/>
        </p:nvSpPr>
        <p:spPr>
          <a:xfrm rot="0">
            <a:off x="1028700" y="1143000"/>
            <a:ext cx="11275495" cy="1897380"/>
          </a:xfrm>
          <a:prstGeom prst="rect">
            <a:avLst/>
          </a:prstGeom>
        </p:spPr>
        <p:txBody>
          <a:bodyPr anchor="t" rtlCol="false" tIns="0" lIns="0" bIns="0" rIns="0">
            <a:spAutoFit/>
          </a:bodyPr>
          <a:lstStyle/>
          <a:p>
            <a:pPr algn="l">
              <a:lnSpc>
                <a:spcPts val="7200"/>
              </a:lnSpc>
            </a:pPr>
            <a:r>
              <a:rPr lang="en-US" sz="7200">
                <a:solidFill>
                  <a:srgbClr val="492D1A"/>
                </a:solidFill>
                <a:latin typeface="Catchy Mager"/>
                <a:ea typeface="Catchy Mager"/>
                <a:cs typeface="Catchy Mager"/>
                <a:sym typeface="Catchy Mager"/>
              </a:rPr>
              <a:t>The Rise of Peer-to-Peer Crypto Trading</a:t>
            </a:r>
          </a:p>
        </p:txBody>
      </p:sp>
      <p:sp>
        <p:nvSpPr>
          <p:cNvPr name="TextBox 13" id="13"/>
          <p:cNvSpPr txBox="true"/>
          <p:nvPr/>
        </p:nvSpPr>
        <p:spPr>
          <a:xfrm rot="0">
            <a:off x="16203620" y="8776335"/>
            <a:ext cx="1055680" cy="481965"/>
          </a:xfrm>
          <a:prstGeom prst="rect">
            <a:avLst/>
          </a:prstGeom>
        </p:spPr>
        <p:txBody>
          <a:bodyPr anchor="t" rtlCol="false" tIns="0" lIns="0" bIns="0" rIns="0">
            <a:spAutoFit/>
          </a:bodyPr>
          <a:lstStyle/>
          <a:p>
            <a:pPr algn="r">
              <a:lnSpc>
                <a:spcPts val="3600"/>
              </a:lnSpc>
            </a:pPr>
            <a:r>
              <a:rPr lang="en-US" sz="3600">
                <a:solidFill>
                  <a:srgbClr val="76553B"/>
                </a:solidFill>
                <a:latin typeface="Canva Sans"/>
                <a:ea typeface="Canva Sans"/>
                <a:cs typeface="Canva Sans"/>
                <a:sym typeface="Canva Sans"/>
              </a:rPr>
              <a:t>02</a:t>
            </a:r>
          </a:p>
        </p:txBody>
      </p:sp>
      <p:sp>
        <p:nvSpPr>
          <p:cNvPr name="TextBox 14" id="14"/>
          <p:cNvSpPr txBox="true"/>
          <p:nvPr/>
        </p:nvSpPr>
        <p:spPr>
          <a:xfrm rot="0">
            <a:off x="13961019" y="1095375"/>
            <a:ext cx="3298281" cy="939165"/>
          </a:xfrm>
          <a:prstGeom prst="rect">
            <a:avLst/>
          </a:prstGeom>
        </p:spPr>
        <p:txBody>
          <a:bodyPr anchor="t" rtlCol="false" tIns="0" lIns="0" bIns="0" rIns="0">
            <a:spAutoFit/>
          </a:bodyPr>
          <a:lstStyle/>
          <a:p>
            <a:pPr algn="r">
              <a:lnSpc>
                <a:spcPts val="3600"/>
              </a:lnSpc>
            </a:pPr>
            <a:r>
              <a:rPr lang="en-US" sz="3600">
                <a:solidFill>
                  <a:srgbClr val="76553B"/>
                </a:solidFill>
                <a:latin typeface="Canva Sans"/>
                <a:ea typeface="Canva Sans"/>
                <a:cs typeface="Canva Sans"/>
                <a:sym typeface="Canva Sans"/>
              </a:rPr>
              <a:t>P2P EXCHANGE</a:t>
            </a:r>
          </a:p>
        </p:txBody>
      </p:sp>
      <p:sp>
        <p:nvSpPr>
          <p:cNvPr name="Freeform 15" id="15"/>
          <p:cNvSpPr/>
          <p:nvPr/>
        </p:nvSpPr>
        <p:spPr>
          <a:xfrm flipH="false" flipV="false" rot="0">
            <a:off x="-2144201" y="8109049"/>
            <a:ext cx="4288402" cy="5523703"/>
          </a:xfrm>
          <a:custGeom>
            <a:avLst/>
            <a:gdLst/>
            <a:ahLst/>
            <a:cxnLst/>
            <a:rect r="r" b="b" t="t" l="l"/>
            <a:pathLst>
              <a:path h="5523703" w="4288402">
                <a:moveTo>
                  <a:pt x="0" y="0"/>
                </a:moveTo>
                <a:lnTo>
                  <a:pt x="4288402" y="0"/>
                </a:lnTo>
                <a:lnTo>
                  <a:pt x="4288402" y="5523703"/>
                </a:lnTo>
                <a:lnTo>
                  <a:pt x="0" y="552370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E7DDD3"/>
        </a:solidFill>
      </p:bgPr>
    </p:bg>
    <p:spTree>
      <p:nvGrpSpPr>
        <p:cNvPr id="1" name=""/>
        <p:cNvGrpSpPr/>
        <p:nvPr/>
      </p:nvGrpSpPr>
      <p:grpSpPr>
        <a:xfrm>
          <a:off x="0" y="0"/>
          <a:ext cx="0" cy="0"/>
          <a:chOff x="0" y="0"/>
          <a:chExt cx="0" cy="0"/>
        </a:xfrm>
      </p:grpSpPr>
      <p:grpSp>
        <p:nvGrpSpPr>
          <p:cNvPr name="Group 2" id="2"/>
          <p:cNvGrpSpPr/>
          <p:nvPr/>
        </p:nvGrpSpPr>
        <p:grpSpPr>
          <a:xfrm rot="0">
            <a:off x="11481553" y="3600450"/>
            <a:ext cx="4722067" cy="6686550"/>
            <a:chOff x="0" y="0"/>
            <a:chExt cx="1243672" cy="1761067"/>
          </a:xfrm>
        </p:grpSpPr>
        <p:sp>
          <p:nvSpPr>
            <p:cNvPr name="Freeform 3" id="3"/>
            <p:cNvSpPr/>
            <p:nvPr/>
          </p:nvSpPr>
          <p:spPr>
            <a:xfrm flipH="false" flipV="false" rot="0">
              <a:off x="0" y="0"/>
              <a:ext cx="1243672" cy="1761067"/>
            </a:xfrm>
            <a:custGeom>
              <a:avLst/>
              <a:gdLst/>
              <a:ahLst/>
              <a:cxnLst/>
              <a:rect r="r" b="b" t="t" l="l"/>
              <a:pathLst>
                <a:path h="1761067" w="1243672">
                  <a:moveTo>
                    <a:pt x="0" y="0"/>
                  </a:moveTo>
                  <a:lnTo>
                    <a:pt x="1243672" y="0"/>
                  </a:lnTo>
                  <a:lnTo>
                    <a:pt x="1243672" y="1761067"/>
                  </a:lnTo>
                  <a:lnTo>
                    <a:pt x="0" y="1761067"/>
                  </a:lnTo>
                  <a:close/>
                </a:path>
              </a:pathLst>
            </a:custGeom>
            <a:solidFill>
              <a:srgbClr val="CFBDAA"/>
            </a:solidFill>
          </p:spPr>
        </p:sp>
        <p:sp>
          <p:nvSpPr>
            <p:cNvPr name="TextBox 4" id="4"/>
            <p:cNvSpPr txBox="true"/>
            <p:nvPr/>
          </p:nvSpPr>
          <p:spPr>
            <a:xfrm>
              <a:off x="0" y="-47625"/>
              <a:ext cx="1243672" cy="1808692"/>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0625558" y="4061777"/>
            <a:ext cx="8085159" cy="4208080"/>
            <a:chOff x="0" y="0"/>
            <a:chExt cx="10780212" cy="5610773"/>
          </a:xfrm>
        </p:grpSpPr>
        <p:pic>
          <p:nvPicPr>
            <p:cNvPr name="Picture 6" id="6"/>
            <p:cNvPicPr>
              <a:picLocks noChangeAspect="true"/>
            </p:cNvPicPr>
            <p:nvPr/>
          </p:nvPicPr>
          <p:blipFill>
            <a:blip r:embed="rId2"/>
            <a:srcRect l="0" t="10964" r="0" b="10964"/>
            <a:stretch>
              <a:fillRect/>
            </a:stretch>
          </p:blipFill>
          <p:spPr>
            <a:xfrm flipH="false" flipV="false">
              <a:off x="0" y="0"/>
              <a:ext cx="10780212" cy="5610773"/>
            </a:xfrm>
            <a:prstGeom prst="rect">
              <a:avLst/>
            </a:prstGeom>
          </p:spPr>
        </p:pic>
      </p:grpSp>
      <p:grpSp>
        <p:nvGrpSpPr>
          <p:cNvPr name="Group 7" id="7"/>
          <p:cNvGrpSpPr/>
          <p:nvPr/>
        </p:nvGrpSpPr>
        <p:grpSpPr>
          <a:xfrm rot="0">
            <a:off x="1028700" y="0"/>
            <a:ext cx="2097703" cy="1761879"/>
            <a:chOff x="0" y="0"/>
            <a:chExt cx="552482" cy="464034"/>
          </a:xfrm>
        </p:grpSpPr>
        <p:sp>
          <p:nvSpPr>
            <p:cNvPr name="Freeform 8" id="8"/>
            <p:cNvSpPr/>
            <p:nvPr/>
          </p:nvSpPr>
          <p:spPr>
            <a:xfrm flipH="false" flipV="false" rot="0">
              <a:off x="0" y="0"/>
              <a:ext cx="552482" cy="464034"/>
            </a:xfrm>
            <a:custGeom>
              <a:avLst/>
              <a:gdLst/>
              <a:ahLst/>
              <a:cxnLst/>
              <a:rect r="r" b="b" t="t" l="l"/>
              <a:pathLst>
                <a:path h="464034" w="552482">
                  <a:moveTo>
                    <a:pt x="0" y="0"/>
                  </a:moveTo>
                  <a:lnTo>
                    <a:pt x="552482" y="0"/>
                  </a:lnTo>
                  <a:lnTo>
                    <a:pt x="552482" y="464034"/>
                  </a:lnTo>
                  <a:lnTo>
                    <a:pt x="0" y="464034"/>
                  </a:lnTo>
                  <a:close/>
                </a:path>
              </a:pathLst>
            </a:custGeom>
            <a:solidFill>
              <a:srgbClr val="C9AF7F"/>
            </a:solidFill>
          </p:spPr>
        </p:sp>
        <p:sp>
          <p:nvSpPr>
            <p:cNvPr name="TextBox 9" id="9"/>
            <p:cNvSpPr txBox="true"/>
            <p:nvPr/>
          </p:nvSpPr>
          <p:spPr>
            <a:xfrm>
              <a:off x="0" y="-47625"/>
              <a:ext cx="552482" cy="511659"/>
            </a:xfrm>
            <a:prstGeom prst="rect">
              <a:avLst/>
            </a:prstGeom>
          </p:spPr>
          <p:txBody>
            <a:bodyPr anchor="ctr" rtlCol="false" tIns="50800" lIns="50800" bIns="50800" rIns="50800"/>
            <a:lstStyle/>
            <a:p>
              <a:pPr algn="ctr">
                <a:lnSpc>
                  <a:spcPts val="2659"/>
                </a:lnSpc>
              </a:pPr>
            </a:p>
          </p:txBody>
        </p:sp>
      </p:grpSp>
      <p:grpSp>
        <p:nvGrpSpPr>
          <p:cNvPr name="Group 10" id="10"/>
          <p:cNvGrpSpPr/>
          <p:nvPr/>
        </p:nvGrpSpPr>
        <p:grpSpPr>
          <a:xfrm rot="0">
            <a:off x="15249980" y="3108138"/>
            <a:ext cx="953639" cy="953639"/>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553B"/>
            </a:solidFill>
          </p:spPr>
        </p:sp>
        <p:sp>
          <p:nvSpPr>
            <p:cNvPr name="TextBox 12" id="12"/>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sp>
        <p:nvSpPr>
          <p:cNvPr name="TextBox 13" id="13"/>
          <p:cNvSpPr txBox="true"/>
          <p:nvPr/>
        </p:nvSpPr>
        <p:spPr>
          <a:xfrm rot="0">
            <a:off x="1028700" y="1876179"/>
            <a:ext cx="8735157" cy="1897380"/>
          </a:xfrm>
          <a:prstGeom prst="rect">
            <a:avLst/>
          </a:prstGeom>
        </p:spPr>
        <p:txBody>
          <a:bodyPr anchor="t" rtlCol="false" tIns="0" lIns="0" bIns="0" rIns="0">
            <a:spAutoFit/>
          </a:bodyPr>
          <a:lstStyle/>
          <a:p>
            <a:pPr algn="l">
              <a:lnSpc>
                <a:spcPts val="7200"/>
              </a:lnSpc>
            </a:pPr>
            <a:r>
              <a:rPr lang="en-US" sz="7200">
                <a:solidFill>
                  <a:srgbClr val="492D1A"/>
                </a:solidFill>
                <a:latin typeface="Catchy Mager"/>
                <a:ea typeface="Catchy Mager"/>
                <a:cs typeface="Catchy Mager"/>
                <a:sym typeface="Catchy Mager"/>
              </a:rPr>
              <a:t>Launch Peer-to-Peer Crypto Exchange</a:t>
            </a:r>
          </a:p>
        </p:txBody>
      </p:sp>
      <p:sp>
        <p:nvSpPr>
          <p:cNvPr name="TextBox 14" id="14"/>
          <p:cNvSpPr txBox="true"/>
          <p:nvPr/>
        </p:nvSpPr>
        <p:spPr>
          <a:xfrm rot="0">
            <a:off x="1028700" y="4595205"/>
            <a:ext cx="9227310" cy="4663095"/>
          </a:xfrm>
          <a:prstGeom prst="rect">
            <a:avLst/>
          </a:prstGeom>
        </p:spPr>
        <p:txBody>
          <a:bodyPr anchor="t" rtlCol="false" tIns="0" lIns="0" bIns="0" rIns="0">
            <a:spAutoFit/>
          </a:bodyPr>
          <a:lstStyle/>
          <a:p>
            <a:pPr algn="l">
              <a:lnSpc>
                <a:spcPts val="3093"/>
              </a:lnSpc>
            </a:pPr>
            <a:r>
              <a:rPr lang="en-US" sz="2713">
                <a:solidFill>
                  <a:srgbClr val="76553B"/>
                </a:solidFill>
                <a:latin typeface="Canva Sans"/>
                <a:ea typeface="Canva Sans"/>
                <a:cs typeface="Canva Sans"/>
                <a:sym typeface="Canva Sans"/>
              </a:rPr>
              <a:t>It is necessary to first learn how P2P exchanges operate, for initiate the model to create. Basically, these models are matchers and help contact people. They act as a bridge for buyers and sellers, allow you to post offers and accept them, look after escrow, and handle problems if any.</a:t>
            </a:r>
          </a:p>
          <a:p>
            <a:pPr algn="l">
              <a:lnSpc>
                <a:spcPts val="3093"/>
              </a:lnSpc>
            </a:pPr>
            <a:r>
              <a:rPr lang="en-US" sz="2713">
                <a:solidFill>
                  <a:srgbClr val="76553B"/>
                </a:solidFill>
                <a:latin typeface="Canva Sans"/>
                <a:ea typeface="Canva Sans"/>
                <a:cs typeface="Canva Sans"/>
                <a:sym typeface="Canva Sans"/>
              </a:rPr>
              <a:t>Unlike order-book based centralized exchanges, P2P platforms usually act like marketplaces, with users adding their offers with set details such as the price and payment methods. Because the platform doesn’t look after user funds, it faces fewer rules and must act with extra caution and reliability.</a:t>
            </a:r>
          </a:p>
        </p:txBody>
      </p:sp>
      <p:sp>
        <p:nvSpPr>
          <p:cNvPr name="TextBox 15" id="15"/>
          <p:cNvSpPr txBox="true"/>
          <p:nvPr/>
        </p:nvSpPr>
        <p:spPr>
          <a:xfrm rot="0">
            <a:off x="16203620" y="8776335"/>
            <a:ext cx="1055680" cy="481965"/>
          </a:xfrm>
          <a:prstGeom prst="rect">
            <a:avLst/>
          </a:prstGeom>
        </p:spPr>
        <p:txBody>
          <a:bodyPr anchor="t" rtlCol="false" tIns="0" lIns="0" bIns="0" rIns="0">
            <a:spAutoFit/>
          </a:bodyPr>
          <a:lstStyle/>
          <a:p>
            <a:pPr algn="r">
              <a:lnSpc>
                <a:spcPts val="3600"/>
              </a:lnSpc>
            </a:pPr>
            <a:r>
              <a:rPr lang="en-US" sz="3600">
                <a:solidFill>
                  <a:srgbClr val="76553B"/>
                </a:solidFill>
                <a:latin typeface="Canva Sans"/>
                <a:ea typeface="Canva Sans"/>
                <a:cs typeface="Canva Sans"/>
                <a:sym typeface="Canva Sans"/>
              </a:rPr>
              <a:t>03</a:t>
            </a:r>
          </a:p>
        </p:txBody>
      </p:sp>
      <p:sp>
        <p:nvSpPr>
          <p:cNvPr name="TextBox 16" id="16"/>
          <p:cNvSpPr txBox="true"/>
          <p:nvPr/>
        </p:nvSpPr>
        <p:spPr>
          <a:xfrm rot="0">
            <a:off x="13961019" y="1095375"/>
            <a:ext cx="3298281" cy="939165"/>
          </a:xfrm>
          <a:prstGeom prst="rect">
            <a:avLst/>
          </a:prstGeom>
        </p:spPr>
        <p:txBody>
          <a:bodyPr anchor="t" rtlCol="false" tIns="0" lIns="0" bIns="0" rIns="0">
            <a:spAutoFit/>
          </a:bodyPr>
          <a:lstStyle/>
          <a:p>
            <a:pPr algn="r">
              <a:lnSpc>
                <a:spcPts val="3600"/>
              </a:lnSpc>
            </a:pPr>
            <a:r>
              <a:rPr lang="en-US" sz="3600">
                <a:solidFill>
                  <a:srgbClr val="76553B"/>
                </a:solidFill>
                <a:latin typeface="Canva Sans"/>
                <a:ea typeface="Canva Sans"/>
                <a:cs typeface="Canva Sans"/>
                <a:sym typeface="Canva Sans"/>
              </a:rPr>
              <a:t>P2P EXCHANGE</a:t>
            </a:r>
          </a:p>
        </p:txBody>
      </p:sp>
      <p:sp>
        <p:nvSpPr>
          <p:cNvPr name="TextBox 17" id="17"/>
          <p:cNvSpPr txBox="true"/>
          <p:nvPr/>
        </p:nvSpPr>
        <p:spPr>
          <a:xfrm rot="0">
            <a:off x="1028700" y="3738245"/>
            <a:ext cx="8498426" cy="580390"/>
          </a:xfrm>
          <a:prstGeom prst="rect">
            <a:avLst/>
          </a:prstGeom>
        </p:spPr>
        <p:txBody>
          <a:bodyPr anchor="t" rtlCol="false" tIns="0" lIns="0" bIns="0" rIns="0">
            <a:spAutoFit/>
          </a:bodyPr>
          <a:lstStyle/>
          <a:p>
            <a:pPr algn="ctr">
              <a:lnSpc>
                <a:spcPts val="4759"/>
              </a:lnSpc>
            </a:pPr>
            <a:r>
              <a:rPr lang="en-US" sz="3399" b="true">
                <a:solidFill>
                  <a:srgbClr val="492D1A"/>
                </a:solidFill>
                <a:latin typeface="Canva Sans Bold"/>
                <a:ea typeface="Canva Sans Bold"/>
                <a:cs typeface="Canva Sans Bold"/>
                <a:sym typeface="Canva Sans Bold"/>
              </a:rPr>
              <a:t>Un</a:t>
            </a:r>
            <a:r>
              <a:rPr lang="en-US" b="true" sz="3399">
                <a:solidFill>
                  <a:srgbClr val="492D1A"/>
                </a:solidFill>
                <a:latin typeface="Canva Sans Bold"/>
                <a:ea typeface="Canva Sans Bold"/>
                <a:cs typeface="Canva Sans Bold"/>
                <a:sym typeface="Canva Sans Bold"/>
              </a:rPr>
              <a:t>derstanding the P2P Exchange Model</a:t>
            </a:r>
          </a:p>
        </p:txBody>
      </p:sp>
      <p:sp>
        <p:nvSpPr>
          <p:cNvPr name="Freeform 18" id="18"/>
          <p:cNvSpPr/>
          <p:nvPr/>
        </p:nvSpPr>
        <p:spPr>
          <a:xfrm flipH="false" flipV="false" rot="-10800000">
            <a:off x="-2156859" y="-3389791"/>
            <a:ext cx="4313718" cy="5556311"/>
          </a:xfrm>
          <a:custGeom>
            <a:avLst/>
            <a:gdLst/>
            <a:ahLst/>
            <a:cxnLst/>
            <a:rect r="r" b="b" t="t" l="l"/>
            <a:pathLst>
              <a:path h="5556311" w="4313718">
                <a:moveTo>
                  <a:pt x="0" y="0"/>
                </a:moveTo>
                <a:lnTo>
                  <a:pt x="4313718" y="0"/>
                </a:lnTo>
                <a:lnTo>
                  <a:pt x="4313718" y="5556311"/>
                </a:lnTo>
                <a:lnTo>
                  <a:pt x="0" y="555631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E7DDD3"/>
        </a:solidFill>
      </p:bgPr>
    </p:bg>
    <p:spTree>
      <p:nvGrpSpPr>
        <p:cNvPr id="1" name=""/>
        <p:cNvGrpSpPr/>
        <p:nvPr/>
      </p:nvGrpSpPr>
      <p:grpSpPr>
        <a:xfrm>
          <a:off x="0" y="0"/>
          <a:ext cx="0" cy="0"/>
          <a:chOff x="0" y="0"/>
          <a:chExt cx="0" cy="0"/>
        </a:xfrm>
      </p:grpSpPr>
      <p:grpSp>
        <p:nvGrpSpPr>
          <p:cNvPr name="Group 2" id="2"/>
          <p:cNvGrpSpPr/>
          <p:nvPr/>
        </p:nvGrpSpPr>
        <p:grpSpPr>
          <a:xfrm rot="0">
            <a:off x="-643149" y="0"/>
            <a:ext cx="1671849" cy="10287000"/>
            <a:chOff x="0" y="0"/>
            <a:chExt cx="440322" cy="2709333"/>
          </a:xfrm>
        </p:grpSpPr>
        <p:sp>
          <p:nvSpPr>
            <p:cNvPr name="Freeform 3" id="3"/>
            <p:cNvSpPr/>
            <p:nvPr/>
          </p:nvSpPr>
          <p:spPr>
            <a:xfrm flipH="false" flipV="false" rot="0">
              <a:off x="0" y="0"/>
              <a:ext cx="440322" cy="2709333"/>
            </a:xfrm>
            <a:custGeom>
              <a:avLst/>
              <a:gdLst/>
              <a:ahLst/>
              <a:cxnLst/>
              <a:rect r="r" b="b" t="t" l="l"/>
              <a:pathLst>
                <a:path h="2709333" w="440322">
                  <a:moveTo>
                    <a:pt x="0" y="0"/>
                  </a:moveTo>
                  <a:lnTo>
                    <a:pt x="440322" y="0"/>
                  </a:lnTo>
                  <a:lnTo>
                    <a:pt x="440322" y="2709333"/>
                  </a:lnTo>
                  <a:lnTo>
                    <a:pt x="0" y="2709333"/>
                  </a:lnTo>
                  <a:close/>
                </a:path>
              </a:pathLst>
            </a:custGeom>
            <a:solidFill>
              <a:srgbClr val="CFBDAA"/>
            </a:solidFill>
          </p:spPr>
        </p:sp>
        <p:sp>
          <p:nvSpPr>
            <p:cNvPr name="TextBox 4" id="4"/>
            <p:cNvSpPr txBox="true"/>
            <p:nvPr/>
          </p:nvSpPr>
          <p:spPr>
            <a:xfrm>
              <a:off x="0" y="-47625"/>
              <a:ext cx="440322" cy="2756958"/>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9144000" y="224289"/>
            <a:ext cx="5496017" cy="3620501"/>
          </a:xfrm>
          <a:custGeom>
            <a:avLst/>
            <a:gdLst/>
            <a:ahLst/>
            <a:cxnLst/>
            <a:rect r="r" b="b" t="t" l="l"/>
            <a:pathLst>
              <a:path h="3620501" w="5496017">
                <a:moveTo>
                  <a:pt x="0" y="0"/>
                </a:moveTo>
                <a:lnTo>
                  <a:pt x="5496017" y="0"/>
                </a:lnTo>
                <a:lnTo>
                  <a:pt x="5496017" y="3620502"/>
                </a:lnTo>
                <a:lnTo>
                  <a:pt x="0" y="3620502"/>
                </a:lnTo>
                <a:lnTo>
                  <a:pt x="0" y="0"/>
                </a:lnTo>
                <a:close/>
              </a:path>
            </a:pathLst>
          </a:custGeom>
          <a:blipFill>
            <a:blip r:embed="rId2"/>
            <a:stretch>
              <a:fillRect l="0" t="0" r="0" b="0"/>
            </a:stretch>
          </a:blipFill>
        </p:spPr>
      </p:sp>
      <p:sp>
        <p:nvSpPr>
          <p:cNvPr name="TextBox 6" id="6"/>
          <p:cNvSpPr txBox="true"/>
          <p:nvPr/>
        </p:nvSpPr>
        <p:spPr>
          <a:xfrm rot="0">
            <a:off x="16203620" y="8854178"/>
            <a:ext cx="1055680" cy="481965"/>
          </a:xfrm>
          <a:prstGeom prst="rect">
            <a:avLst/>
          </a:prstGeom>
        </p:spPr>
        <p:txBody>
          <a:bodyPr anchor="t" rtlCol="false" tIns="0" lIns="0" bIns="0" rIns="0">
            <a:spAutoFit/>
          </a:bodyPr>
          <a:lstStyle/>
          <a:p>
            <a:pPr algn="r">
              <a:lnSpc>
                <a:spcPts val="3600"/>
              </a:lnSpc>
            </a:pPr>
            <a:r>
              <a:rPr lang="en-US" sz="3600">
                <a:solidFill>
                  <a:srgbClr val="76553B"/>
                </a:solidFill>
                <a:latin typeface="Canva Sans"/>
                <a:ea typeface="Canva Sans"/>
                <a:cs typeface="Canva Sans"/>
                <a:sym typeface="Canva Sans"/>
              </a:rPr>
              <a:t>04</a:t>
            </a:r>
          </a:p>
        </p:txBody>
      </p:sp>
      <p:sp>
        <p:nvSpPr>
          <p:cNvPr name="TextBox 7" id="7"/>
          <p:cNvSpPr txBox="true"/>
          <p:nvPr/>
        </p:nvSpPr>
        <p:spPr>
          <a:xfrm rot="0">
            <a:off x="1286952" y="4088167"/>
            <a:ext cx="15972348" cy="4973656"/>
          </a:xfrm>
          <a:prstGeom prst="rect">
            <a:avLst/>
          </a:prstGeom>
        </p:spPr>
        <p:txBody>
          <a:bodyPr anchor="t" rtlCol="false" tIns="0" lIns="0" bIns="0" rIns="0">
            <a:spAutoFit/>
          </a:bodyPr>
          <a:lstStyle/>
          <a:p>
            <a:pPr algn="l">
              <a:lnSpc>
                <a:spcPts val="3063"/>
              </a:lnSpc>
            </a:pPr>
            <a:r>
              <a:rPr lang="en-US" sz="3063">
                <a:solidFill>
                  <a:srgbClr val="76553B"/>
                </a:solidFill>
                <a:latin typeface="Canva Sans"/>
                <a:ea typeface="Canva Sans"/>
                <a:cs typeface="Canva Sans"/>
                <a:sym typeface="Canva Sans"/>
              </a:rPr>
              <a:t>A major part of building a P2P exchange is looking into the market well. Check whether you want to work with peoples from cryptocurrency-friendly areas like Southeast Asia or with less banked groups in Africa. Which cryptocurrencies and payment solutions are mainly being used by consumers in these markets?</a:t>
            </a:r>
          </a:p>
          <a:p>
            <a:pPr algn="l">
              <a:lnSpc>
                <a:spcPts val="3063"/>
              </a:lnSpc>
            </a:pPr>
          </a:p>
          <a:p>
            <a:pPr algn="l">
              <a:lnSpc>
                <a:spcPts val="3063"/>
              </a:lnSpc>
            </a:pPr>
            <a:r>
              <a:rPr lang="en-US" sz="3063">
                <a:solidFill>
                  <a:srgbClr val="76553B"/>
                </a:solidFill>
                <a:latin typeface="Canva Sans"/>
                <a:ea typeface="Canva Sans"/>
                <a:cs typeface="Canva Sans"/>
                <a:sym typeface="Canva Sans"/>
              </a:rPr>
              <a:t>It is important to also assess the rival companies. Who are the main competing businesses in the market (for example Paxful, LocalBitcoins, Binance P2P)? Which of the features or issues can be made better?</a:t>
            </a:r>
          </a:p>
          <a:p>
            <a:pPr algn="l">
              <a:lnSpc>
                <a:spcPts val="3063"/>
              </a:lnSpc>
            </a:pPr>
          </a:p>
          <a:p>
            <a:pPr algn="l">
              <a:lnSpc>
                <a:spcPts val="3063"/>
              </a:lnSpc>
            </a:pPr>
            <a:r>
              <a:rPr lang="en-US" sz="3063">
                <a:solidFill>
                  <a:srgbClr val="76553B"/>
                </a:solidFill>
                <a:latin typeface="Canva Sans"/>
                <a:ea typeface="Canva Sans"/>
                <a:cs typeface="Canva Sans"/>
                <a:sym typeface="Canva Sans"/>
              </a:rPr>
              <a:t>It is just as important to know about the laws and regulations. Although P2P protocols usually avoid certain custodial rules, these exchanges have to comply with KYC and AML laws more and more. You could choose to introduce different levels of verification to help people use the service, while still following regulations.</a:t>
            </a:r>
          </a:p>
        </p:txBody>
      </p:sp>
      <p:sp>
        <p:nvSpPr>
          <p:cNvPr name="TextBox 8" id="8"/>
          <p:cNvSpPr txBox="true"/>
          <p:nvPr/>
        </p:nvSpPr>
        <p:spPr>
          <a:xfrm rot="0">
            <a:off x="13961019" y="1095375"/>
            <a:ext cx="3298281" cy="939165"/>
          </a:xfrm>
          <a:prstGeom prst="rect">
            <a:avLst/>
          </a:prstGeom>
        </p:spPr>
        <p:txBody>
          <a:bodyPr anchor="t" rtlCol="false" tIns="0" lIns="0" bIns="0" rIns="0">
            <a:spAutoFit/>
          </a:bodyPr>
          <a:lstStyle/>
          <a:p>
            <a:pPr algn="r">
              <a:lnSpc>
                <a:spcPts val="3600"/>
              </a:lnSpc>
            </a:pPr>
            <a:r>
              <a:rPr lang="en-US" sz="3600">
                <a:solidFill>
                  <a:srgbClr val="76553B"/>
                </a:solidFill>
                <a:latin typeface="Canva Sans"/>
                <a:ea typeface="Canva Sans"/>
                <a:cs typeface="Canva Sans"/>
                <a:sym typeface="Canva Sans"/>
              </a:rPr>
              <a:t>P2P EXCHANGE</a:t>
            </a:r>
          </a:p>
        </p:txBody>
      </p:sp>
      <p:grpSp>
        <p:nvGrpSpPr>
          <p:cNvPr name="Group 9" id="9"/>
          <p:cNvGrpSpPr/>
          <p:nvPr/>
        </p:nvGrpSpPr>
        <p:grpSpPr>
          <a:xfrm rot="0">
            <a:off x="1028700" y="1815264"/>
            <a:ext cx="1221811" cy="1221811"/>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FBDAA"/>
            </a:solidFill>
          </p:spPr>
        </p:sp>
        <p:sp>
          <p:nvSpPr>
            <p:cNvPr name="TextBox 11" id="11"/>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sp>
        <p:nvSpPr>
          <p:cNvPr name="TextBox 12" id="12"/>
          <p:cNvSpPr txBox="true"/>
          <p:nvPr/>
        </p:nvSpPr>
        <p:spPr>
          <a:xfrm rot="0">
            <a:off x="1286952" y="2102637"/>
            <a:ext cx="3957497" cy="580390"/>
          </a:xfrm>
          <a:prstGeom prst="rect">
            <a:avLst/>
          </a:prstGeom>
        </p:spPr>
        <p:txBody>
          <a:bodyPr anchor="t" rtlCol="false" tIns="0" lIns="0" bIns="0" rIns="0">
            <a:spAutoFit/>
          </a:bodyPr>
          <a:lstStyle/>
          <a:p>
            <a:pPr algn="ctr">
              <a:lnSpc>
                <a:spcPts val="4759"/>
              </a:lnSpc>
            </a:pPr>
            <a:r>
              <a:rPr lang="en-US" sz="3399" b="true">
                <a:solidFill>
                  <a:srgbClr val="492D1A"/>
                </a:solidFill>
                <a:latin typeface="Canva Sans Bold"/>
                <a:ea typeface="Canva Sans Bold"/>
                <a:cs typeface="Canva Sans Bold"/>
                <a:sym typeface="Canva Sans Bold"/>
              </a:rPr>
              <a:t>Ma</a:t>
            </a:r>
            <a:r>
              <a:rPr lang="en-US" b="true" sz="3399">
                <a:solidFill>
                  <a:srgbClr val="492D1A"/>
                </a:solidFill>
                <a:latin typeface="Canva Sans Bold"/>
                <a:ea typeface="Canva Sans Bold"/>
                <a:cs typeface="Canva Sans Bold"/>
                <a:sym typeface="Canva Sans Bold"/>
              </a:rPr>
              <a:t>rket Research</a:t>
            </a:r>
          </a:p>
        </p:txBody>
      </p:sp>
      <p:sp>
        <p:nvSpPr>
          <p:cNvPr name="Freeform 13" id="13"/>
          <p:cNvSpPr/>
          <p:nvPr/>
        </p:nvSpPr>
        <p:spPr>
          <a:xfrm flipH="false" flipV="false" rot="0">
            <a:off x="-2273327" y="8496426"/>
            <a:ext cx="4288402" cy="5523703"/>
          </a:xfrm>
          <a:custGeom>
            <a:avLst/>
            <a:gdLst/>
            <a:ahLst/>
            <a:cxnLst/>
            <a:rect r="r" b="b" t="t" l="l"/>
            <a:pathLst>
              <a:path h="5523703" w="4288402">
                <a:moveTo>
                  <a:pt x="0" y="0"/>
                </a:moveTo>
                <a:lnTo>
                  <a:pt x="4288402" y="0"/>
                </a:lnTo>
                <a:lnTo>
                  <a:pt x="4288402" y="5523704"/>
                </a:lnTo>
                <a:lnTo>
                  <a:pt x="0" y="552370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E7DDD3"/>
        </a:solidFill>
      </p:bgPr>
    </p:bg>
    <p:spTree>
      <p:nvGrpSpPr>
        <p:cNvPr id="1" name=""/>
        <p:cNvGrpSpPr/>
        <p:nvPr/>
      </p:nvGrpSpPr>
      <p:grpSpPr>
        <a:xfrm>
          <a:off x="0" y="0"/>
          <a:ext cx="0" cy="0"/>
          <a:chOff x="0" y="0"/>
          <a:chExt cx="0" cy="0"/>
        </a:xfrm>
      </p:grpSpPr>
      <p:grpSp>
        <p:nvGrpSpPr>
          <p:cNvPr name="Group 2" id="2"/>
          <p:cNvGrpSpPr/>
          <p:nvPr/>
        </p:nvGrpSpPr>
        <p:grpSpPr>
          <a:xfrm rot="0">
            <a:off x="704357" y="1423634"/>
            <a:ext cx="1221811" cy="1221811"/>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FBDAA"/>
            </a:solidFill>
          </p:spPr>
        </p:sp>
        <p:sp>
          <p:nvSpPr>
            <p:cNvPr name="TextBox 4" id="4"/>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5024174" y="7701784"/>
            <a:ext cx="3263826" cy="2564392"/>
            <a:chOff x="0" y="0"/>
            <a:chExt cx="859609" cy="675395"/>
          </a:xfrm>
        </p:grpSpPr>
        <p:sp>
          <p:nvSpPr>
            <p:cNvPr name="Freeform 6" id="6"/>
            <p:cNvSpPr/>
            <p:nvPr/>
          </p:nvSpPr>
          <p:spPr>
            <a:xfrm flipH="false" flipV="false" rot="0">
              <a:off x="0" y="0"/>
              <a:ext cx="859608" cy="675395"/>
            </a:xfrm>
            <a:custGeom>
              <a:avLst/>
              <a:gdLst/>
              <a:ahLst/>
              <a:cxnLst/>
              <a:rect r="r" b="b" t="t" l="l"/>
              <a:pathLst>
                <a:path h="675395" w="859608">
                  <a:moveTo>
                    <a:pt x="0" y="0"/>
                  </a:moveTo>
                  <a:lnTo>
                    <a:pt x="859608" y="0"/>
                  </a:lnTo>
                  <a:lnTo>
                    <a:pt x="859608" y="675395"/>
                  </a:lnTo>
                  <a:lnTo>
                    <a:pt x="0" y="675395"/>
                  </a:lnTo>
                  <a:close/>
                </a:path>
              </a:pathLst>
            </a:custGeom>
            <a:solidFill>
              <a:srgbClr val="C9AF7F"/>
            </a:solidFill>
          </p:spPr>
        </p:sp>
        <p:sp>
          <p:nvSpPr>
            <p:cNvPr name="TextBox 7" id="7"/>
            <p:cNvSpPr txBox="true"/>
            <p:nvPr/>
          </p:nvSpPr>
          <p:spPr>
            <a:xfrm>
              <a:off x="0" y="-47625"/>
              <a:ext cx="859609" cy="723020"/>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14135949" y="8243854"/>
            <a:ext cx="1776450" cy="2043146"/>
          </a:xfrm>
          <a:custGeom>
            <a:avLst/>
            <a:gdLst/>
            <a:ahLst/>
            <a:cxnLst/>
            <a:rect r="r" b="b" t="t" l="l"/>
            <a:pathLst>
              <a:path h="2043146" w="1776450">
                <a:moveTo>
                  <a:pt x="0" y="0"/>
                </a:moveTo>
                <a:lnTo>
                  <a:pt x="1776450" y="0"/>
                </a:lnTo>
                <a:lnTo>
                  <a:pt x="1776450" y="2043146"/>
                </a:lnTo>
                <a:lnTo>
                  <a:pt x="0" y="2043146"/>
                </a:lnTo>
                <a:lnTo>
                  <a:pt x="0" y="0"/>
                </a:lnTo>
                <a:close/>
              </a:path>
            </a:pathLst>
          </a:custGeom>
          <a:blipFill>
            <a:blip r:embed="rId2">
              <a:extLst>
                <a:ext uri="{96DAC541-7B7A-43D3-8B79-37D633B846F1}">
                  <asvg:svgBlip xmlns:asvg="http://schemas.microsoft.com/office/drawing/2016/SVG/main" r:embed="rId3"/>
                </a:ext>
              </a:extLst>
            </a:blip>
            <a:stretch>
              <a:fillRect l="0" t="0" r="0" b="-11992"/>
            </a:stretch>
          </a:blipFill>
        </p:spPr>
      </p:sp>
      <p:sp>
        <p:nvSpPr>
          <p:cNvPr name="TextBox 9" id="9"/>
          <p:cNvSpPr txBox="true"/>
          <p:nvPr/>
        </p:nvSpPr>
        <p:spPr>
          <a:xfrm rot="0">
            <a:off x="1315262" y="2933701"/>
            <a:ext cx="14294897" cy="6324599"/>
          </a:xfrm>
          <a:prstGeom prst="rect">
            <a:avLst/>
          </a:prstGeom>
        </p:spPr>
        <p:txBody>
          <a:bodyPr anchor="t" rtlCol="false" tIns="0" lIns="0" bIns="0" rIns="0">
            <a:spAutoFit/>
          </a:bodyPr>
          <a:lstStyle/>
          <a:p>
            <a:pPr algn="l">
              <a:lnSpc>
                <a:spcPts val="2999"/>
              </a:lnSpc>
            </a:pPr>
            <a:r>
              <a:rPr lang="en-US" sz="2999">
                <a:solidFill>
                  <a:srgbClr val="76553B"/>
                </a:solidFill>
                <a:latin typeface="Canva Sans"/>
                <a:ea typeface="Canva Sans"/>
                <a:cs typeface="Canva Sans"/>
                <a:sym typeface="Canva Sans"/>
              </a:rPr>
              <a:t>The strength of your exchange comes from its technology base. The best choice is one that matches your project’s major goals, how much it may grow, and how much decentralization you need.</a:t>
            </a:r>
          </a:p>
          <a:p>
            <a:pPr algn="l">
              <a:lnSpc>
                <a:spcPts val="2999"/>
              </a:lnSpc>
            </a:pPr>
            <a:r>
              <a:rPr lang="en-US" sz="2999">
                <a:solidFill>
                  <a:srgbClr val="76553B"/>
                </a:solidFill>
                <a:latin typeface="Canva Sans"/>
                <a:ea typeface="Canva Sans"/>
                <a:cs typeface="Canva Sans"/>
                <a:sym typeface="Canva Sans"/>
              </a:rPr>
              <a:t>Developers in the backend field often choose Node.js, Python, or Go. If you choose React.js or Vue.js for frontend, you can create applications with engaging and responsive features. Web3.js or ethers.js are some of the libraries you can rely on to interact with the blockchain, depending on which network you use.</a:t>
            </a:r>
          </a:p>
          <a:p>
            <a:pPr algn="l">
              <a:lnSpc>
                <a:spcPts val="2999"/>
              </a:lnSpc>
            </a:pPr>
            <a:r>
              <a:rPr lang="en-US" sz="2999">
                <a:solidFill>
                  <a:srgbClr val="76553B"/>
                </a:solidFill>
                <a:latin typeface="Canva Sans"/>
                <a:ea typeface="Canva Sans"/>
                <a:cs typeface="Canva Sans"/>
                <a:sym typeface="Canva Sans"/>
              </a:rPr>
              <a:t>Some of the most important technology aspects are:</a:t>
            </a:r>
          </a:p>
          <a:p>
            <a:pPr algn="l" marL="647695" indent="-323848" lvl="1">
              <a:lnSpc>
                <a:spcPts val="2999"/>
              </a:lnSpc>
              <a:buFont typeface="Arial"/>
              <a:buChar char="•"/>
            </a:pPr>
            <a:r>
              <a:rPr lang="en-US" sz="2999">
                <a:solidFill>
                  <a:srgbClr val="76553B"/>
                </a:solidFill>
                <a:latin typeface="Canva Sans"/>
                <a:ea typeface="Canva Sans"/>
                <a:cs typeface="Canva Sans"/>
                <a:sym typeface="Canva Sans"/>
              </a:rPr>
              <a:t>Escrow is handled by using smart contracts.</a:t>
            </a:r>
          </a:p>
          <a:p>
            <a:pPr algn="l" marL="647695" indent="-323848" lvl="1">
              <a:lnSpc>
                <a:spcPts val="2999"/>
              </a:lnSpc>
              <a:buFont typeface="Arial"/>
              <a:buChar char="•"/>
            </a:pPr>
            <a:r>
              <a:rPr lang="en-US" sz="2999">
                <a:solidFill>
                  <a:srgbClr val="76553B"/>
                </a:solidFill>
                <a:latin typeface="Canva Sans"/>
                <a:ea typeface="Canva Sans"/>
                <a:cs typeface="Canva Sans"/>
                <a:sym typeface="Canva Sans"/>
              </a:rPr>
              <a:t>Wallet integration APIs</a:t>
            </a:r>
          </a:p>
          <a:p>
            <a:pPr algn="l" marL="647695" indent="-323848" lvl="1">
              <a:lnSpc>
                <a:spcPts val="2999"/>
              </a:lnSpc>
              <a:buFont typeface="Arial"/>
              <a:buChar char="•"/>
            </a:pPr>
            <a:r>
              <a:rPr lang="en-US" sz="2999">
                <a:solidFill>
                  <a:srgbClr val="76553B"/>
                </a:solidFill>
                <a:latin typeface="Canva Sans"/>
                <a:ea typeface="Canva Sans"/>
                <a:cs typeface="Canva Sans"/>
                <a:sym typeface="Canva Sans"/>
              </a:rPr>
              <a:t>You should add plugins that enable gateway payments.</a:t>
            </a:r>
          </a:p>
          <a:p>
            <a:pPr algn="l" marL="647695" indent="-323848" lvl="1">
              <a:lnSpc>
                <a:spcPts val="2999"/>
              </a:lnSpc>
              <a:buFont typeface="Arial"/>
              <a:buChar char="•"/>
            </a:pPr>
            <a:r>
              <a:rPr lang="en-US" sz="2999">
                <a:solidFill>
                  <a:srgbClr val="76553B"/>
                </a:solidFill>
                <a:latin typeface="Canva Sans"/>
                <a:ea typeface="Canva Sans"/>
                <a:cs typeface="Canva Sans"/>
                <a:sym typeface="Canva Sans"/>
              </a:rPr>
              <a:t>Examples of such include WebSockets and other similar technologies.</a:t>
            </a:r>
          </a:p>
          <a:p>
            <a:pPr algn="l" marL="647695" indent="-323848" lvl="1">
              <a:lnSpc>
                <a:spcPts val="2999"/>
              </a:lnSpc>
              <a:buFont typeface="Arial"/>
              <a:buChar char="•"/>
            </a:pPr>
            <a:r>
              <a:rPr lang="en-US" sz="2999">
                <a:solidFill>
                  <a:srgbClr val="76553B"/>
                </a:solidFill>
                <a:latin typeface="Canva Sans"/>
                <a:ea typeface="Canva Sans"/>
                <a:cs typeface="Canva Sans"/>
                <a:sym typeface="Canva Sans"/>
              </a:rPr>
              <a:t>For example, PostgreSQL and MongoDB are two types of database solutions.</a:t>
            </a:r>
          </a:p>
          <a:p>
            <a:pPr algn="l" marL="647695" indent="-323848" lvl="1">
              <a:lnSpc>
                <a:spcPts val="2999"/>
              </a:lnSpc>
              <a:buFont typeface="Arial"/>
              <a:buChar char="•"/>
            </a:pPr>
            <a:r>
              <a:rPr lang="en-US" sz="2999">
                <a:solidFill>
                  <a:srgbClr val="76553B"/>
                </a:solidFill>
                <a:latin typeface="Canva Sans"/>
                <a:ea typeface="Canva Sans"/>
                <a:cs typeface="Canva Sans"/>
                <a:sym typeface="Canva Sans"/>
              </a:rPr>
              <a:t>AWS, Azure, or IPFS (or other similar ones) are all types of cloud infrastructure.</a:t>
            </a:r>
          </a:p>
        </p:txBody>
      </p:sp>
      <p:sp>
        <p:nvSpPr>
          <p:cNvPr name="TextBox 10" id="10"/>
          <p:cNvSpPr txBox="true"/>
          <p:nvPr/>
        </p:nvSpPr>
        <p:spPr>
          <a:xfrm rot="0">
            <a:off x="16203620" y="8776335"/>
            <a:ext cx="1055680" cy="481965"/>
          </a:xfrm>
          <a:prstGeom prst="rect">
            <a:avLst/>
          </a:prstGeom>
        </p:spPr>
        <p:txBody>
          <a:bodyPr anchor="t" rtlCol="false" tIns="0" lIns="0" bIns="0" rIns="0">
            <a:spAutoFit/>
          </a:bodyPr>
          <a:lstStyle/>
          <a:p>
            <a:pPr algn="r">
              <a:lnSpc>
                <a:spcPts val="3600"/>
              </a:lnSpc>
            </a:pPr>
            <a:r>
              <a:rPr lang="en-US" sz="3600">
                <a:solidFill>
                  <a:srgbClr val="76553B"/>
                </a:solidFill>
                <a:latin typeface="Canva Sans"/>
                <a:ea typeface="Canva Sans"/>
                <a:cs typeface="Canva Sans"/>
                <a:sym typeface="Canva Sans"/>
              </a:rPr>
              <a:t>06</a:t>
            </a:r>
          </a:p>
        </p:txBody>
      </p:sp>
      <p:sp>
        <p:nvSpPr>
          <p:cNvPr name="TextBox 11" id="11"/>
          <p:cNvSpPr txBox="true"/>
          <p:nvPr/>
        </p:nvSpPr>
        <p:spPr>
          <a:xfrm rot="0">
            <a:off x="13961019" y="1095375"/>
            <a:ext cx="3298281" cy="939165"/>
          </a:xfrm>
          <a:prstGeom prst="rect">
            <a:avLst/>
          </a:prstGeom>
        </p:spPr>
        <p:txBody>
          <a:bodyPr anchor="t" rtlCol="false" tIns="0" lIns="0" bIns="0" rIns="0">
            <a:spAutoFit/>
          </a:bodyPr>
          <a:lstStyle/>
          <a:p>
            <a:pPr algn="r">
              <a:lnSpc>
                <a:spcPts val="3600"/>
              </a:lnSpc>
            </a:pPr>
            <a:r>
              <a:rPr lang="en-US" sz="3600">
                <a:solidFill>
                  <a:srgbClr val="76553B"/>
                </a:solidFill>
                <a:latin typeface="Canva Sans"/>
                <a:ea typeface="Canva Sans"/>
                <a:cs typeface="Canva Sans"/>
                <a:sym typeface="Canva Sans"/>
              </a:rPr>
              <a:t>P2P EXCHANGE</a:t>
            </a:r>
          </a:p>
        </p:txBody>
      </p:sp>
      <p:sp>
        <p:nvSpPr>
          <p:cNvPr name="TextBox 12" id="12"/>
          <p:cNvSpPr txBox="true"/>
          <p:nvPr/>
        </p:nvSpPr>
        <p:spPr>
          <a:xfrm rot="0">
            <a:off x="1028700" y="1711007"/>
            <a:ext cx="6819789" cy="580390"/>
          </a:xfrm>
          <a:prstGeom prst="rect">
            <a:avLst/>
          </a:prstGeom>
        </p:spPr>
        <p:txBody>
          <a:bodyPr anchor="t" rtlCol="false" tIns="0" lIns="0" bIns="0" rIns="0">
            <a:spAutoFit/>
          </a:bodyPr>
          <a:lstStyle/>
          <a:p>
            <a:pPr algn="ctr">
              <a:lnSpc>
                <a:spcPts val="4759"/>
              </a:lnSpc>
            </a:pPr>
            <a:r>
              <a:rPr lang="en-US" sz="3399" b="true">
                <a:solidFill>
                  <a:srgbClr val="492D1A"/>
                </a:solidFill>
                <a:latin typeface="Canva Sans Bold"/>
                <a:ea typeface="Canva Sans Bold"/>
                <a:cs typeface="Canva Sans Bold"/>
                <a:sym typeface="Canva Sans Bold"/>
              </a:rPr>
              <a:t>Choosing </a:t>
            </a:r>
            <a:r>
              <a:rPr lang="en-US" b="true" sz="3399">
                <a:solidFill>
                  <a:srgbClr val="492D1A"/>
                </a:solidFill>
                <a:latin typeface="Canva Sans Bold"/>
                <a:ea typeface="Canva Sans Bold"/>
                <a:cs typeface="Canva Sans Bold"/>
                <a:sym typeface="Canva Sans Bold"/>
              </a:rPr>
              <a:t>the Right Tech Stack</a:t>
            </a:r>
          </a:p>
        </p:txBody>
      </p:sp>
      <p:sp>
        <p:nvSpPr>
          <p:cNvPr name="Freeform 13" id="13"/>
          <p:cNvSpPr/>
          <p:nvPr/>
        </p:nvSpPr>
        <p:spPr>
          <a:xfrm flipH="false" flipV="false" rot="0">
            <a:off x="-2156859" y="8083604"/>
            <a:ext cx="4313718" cy="5556311"/>
          </a:xfrm>
          <a:custGeom>
            <a:avLst/>
            <a:gdLst/>
            <a:ahLst/>
            <a:cxnLst/>
            <a:rect r="r" b="b" t="t" l="l"/>
            <a:pathLst>
              <a:path h="5556311" w="4313718">
                <a:moveTo>
                  <a:pt x="0" y="0"/>
                </a:moveTo>
                <a:lnTo>
                  <a:pt x="4313718" y="0"/>
                </a:lnTo>
                <a:lnTo>
                  <a:pt x="4313718" y="5556311"/>
                </a:lnTo>
                <a:lnTo>
                  <a:pt x="0" y="55563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E7DDD3"/>
        </a:solidFill>
      </p:bgPr>
    </p:bg>
    <p:spTree>
      <p:nvGrpSpPr>
        <p:cNvPr id="1" name=""/>
        <p:cNvGrpSpPr/>
        <p:nvPr/>
      </p:nvGrpSpPr>
      <p:grpSpPr>
        <a:xfrm>
          <a:off x="0" y="0"/>
          <a:ext cx="0" cy="0"/>
          <a:chOff x="0" y="0"/>
          <a:chExt cx="0" cy="0"/>
        </a:xfrm>
      </p:grpSpPr>
      <p:grpSp>
        <p:nvGrpSpPr>
          <p:cNvPr name="Group 2" id="2"/>
          <p:cNvGrpSpPr/>
          <p:nvPr/>
        </p:nvGrpSpPr>
        <p:grpSpPr>
          <a:xfrm rot="0">
            <a:off x="8320121" y="9303462"/>
            <a:ext cx="6026864" cy="983538"/>
            <a:chOff x="0" y="0"/>
            <a:chExt cx="1587322" cy="259039"/>
          </a:xfrm>
        </p:grpSpPr>
        <p:sp>
          <p:nvSpPr>
            <p:cNvPr name="Freeform 3" id="3"/>
            <p:cNvSpPr/>
            <p:nvPr/>
          </p:nvSpPr>
          <p:spPr>
            <a:xfrm flipH="false" flipV="false" rot="0">
              <a:off x="0" y="0"/>
              <a:ext cx="1587322" cy="259039"/>
            </a:xfrm>
            <a:custGeom>
              <a:avLst/>
              <a:gdLst/>
              <a:ahLst/>
              <a:cxnLst/>
              <a:rect r="r" b="b" t="t" l="l"/>
              <a:pathLst>
                <a:path h="259039" w="1587322">
                  <a:moveTo>
                    <a:pt x="0" y="0"/>
                  </a:moveTo>
                  <a:lnTo>
                    <a:pt x="1587322" y="0"/>
                  </a:lnTo>
                  <a:lnTo>
                    <a:pt x="1587322" y="259039"/>
                  </a:lnTo>
                  <a:lnTo>
                    <a:pt x="0" y="259039"/>
                  </a:lnTo>
                  <a:close/>
                </a:path>
              </a:pathLst>
            </a:custGeom>
            <a:solidFill>
              <a:srgbClr val="76553B"/>
            </a:solidFill>
          </p:spPr>
        </p:sp>
        <p:sp>
          <p:nvSpPr>
            <p:cNvPr name="TextBox 4" id="4"/>
            <p:cNvSpPr txBox="true"/>
            <p:nvPr/>
          </p:nvSpPr>
          <p:spPr>
            <a:xfrm>
              <a:off x="0" y="-47625"/>
              <a:ext cx="1587322" cy="306664"/>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1593698" y="3382533"/>
            <a:ext cx="11368042" cy="5581649"/>
          </a:xfrm>
          <a:prstGeom prst="rect">
            <a:avLst/>
          </a:prstGeom>
        </p:spPr>
        <p:txBody>
          <a:bodyPr anchor="t" rtlCol="false" tIns="0" lIns="0" bIns="0" rIns="0">
            <a:spAutoFit/>
          </a:bodyPr>
          <a:lstStyle/>
          <a:p>
            <a:pPr algn="l">
              <a:lnSpc>
                <a:spcPts val="2999"/>
              </a:lnSpc>
            </a:pPr>
            <a:r>
              <a:rPr lang="en-US" sz="2999">
                <a:solidFill>
                  <a:srgbClr val="76553B"/>
                </a:solidFill>
                <a:latin typeface="Canva Sans"/>
                <a:ea typeface="Canva Sans"/>
                <a:cs typeface="Canva Sans"/>
                <a:sym typeface="Canva Sans"/>
              </a:rPr>
              <a:t>If you focus on user experience, you can support your platform’s success. Because P2P crypto trading may be confusing to those new to the field, ease of use is very important. Make sure the procedures of posting your offer, verifying the user, and finishing a trade are easy.</a:t>
            </a:r>
          </a:p>
          <a:p>
            <a:pPr algn="l">
              <a:lnSpc>
                <a:spcPts val="2999"/>
              </a:lnSpc>
            </a:pPr>
          </a:p>
          <a:p>
            <a:pPr algn="l">
              <a:lnSpc>
                <a:spcPts val="2999"/>
              </a:lnSpc>
            </a:pPr>
            <a:r>
              <a:rPr lang="en-US" sz="2999">
                <a:solidFill>
                  <a:srgbClr val="76553B"/>
                </a:solidFill>
                <a:latin typeface="Canva Sans"/>
                <a:ea typeface="Canva Sans"/>
                <a:cs typeface="Canva Sans"/>
                <a:sym typeface="Canva Sans"/>
              </a:rPr>
              <a:t>Put security first, so alerts are highlighted, verification instructions are given, and users can easily report any problems. Since most people in these markets use phones more than any other devices, mobile responsiveness is very important.</a:t>
            </a:r>
          </a:p>
          <a:p>
            <a:pPr algn="l">
              <a:lnSpc>
                <a:spcPts val="2999"/>
              </a:lnSpc>
            </a:pPr>
          </a:p>
          <a:p>
            <a:pPr algn="l">
              <a:lnSpc>
                <a:spcPts val="2999"/>
              </a:lnSpc>
            </a:pPr>
            <a:r>
              <a:rPr lang="en-US" sz="2999">
                <a:solidFill>
                  <a:srgbClr val="76553B"/>
                </a:solidFill>
                <a:latin typeface="Canva Sans"/>
                <a:ea typeface="Canva Sans"/>
                <a:cs typeface="Canva Sans"/>
                <a:sym typeface="Canva Sans"/>
              </a:rPr>
              <a:t>Hel</a:t>
            </a:r>
            <a:r>
              <a:rPr lang="en-US" sz="2999">
                <a:solidFill>
                  <a:srgbClr val="76553B"/>
                </a:solidFill>
                <a:latin typeface="Canva Sans"/>
                <a:ea typeface="Canva Sans"/>
                <a:cs typeface="Canva Sans"/>
                <a:sym typeface="Canva Sans"/>
              </a:rPr>
              <a:t>p users in different languages, allow them to switch between dark and light themes, and add user-friendly tutorials to increase the app’s ease of use.</a:t>
            </a:r>
          </a:p>
        </p:txBody>
      </p:sp>
      <p:grpSp>
        <p:nvGrpSpPr>
          <p:cNvPr name="Group 6" id="6"/>
          <p:cNvGrpSpPr/>
          <p:nvPr/>
        </p:nvGrpSpPr>
        <p:grpSpPr>
          <a:xfrm rot="0">
            <a:off x="1028700" y="1754767"/>
            <a:ext cx="10458365" cy="1221811"/>
            <a:chOff x="0" y="0"/>
            <a:chExt cx="13944487" cy="1629082"/>
          </a:xfrm>
        </p:grpSpPr>
        <p:grpSp>
          <p:nvGrpSpPr>
            <p:cNvPr name="Group 7" id="7"/>
            <p:cNvGrpSpPr/>
            <p:nvPr/>
          </p:nvGrpSpPr>
          <p:grpSpPr>
            <a:xfrm rot="0">
              <a:off x="0" y="0"/>
              <a:ext cx="1629082" cy="1629082"/>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FBDAA"/>
              </a:solidFill>
            </p:spPr>
          </p:sp>
          <p:sp>
            <p:nvSpPr>
              <p:cNvPr name="TextBox 9" id="9"/>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sp>
          <p:nvSpPr>
            <p:cNvPr name="TextBox 10" id="10"/>
            <p:cNvSpPr txBox="true"/>
            <p:nvPr/>
          </p:nvSpPr>
          <p:spPr>
            <a:xfrm rot="0">
              <a:off x="432458" y="405389"/>
              <a:ext cx="13512029" cy="751628"/>
            </a:xfrm>
            <a:prstGeom prst="rect">
              <a:avLst/>
            </a:prstGeom>
          </p:spPr>
          <p:txBody>
            <a:bodyPr anchor="t" rtlCol="false" tIns="0" lIns="0" bIns="0" rIns="0">
              <a:spAutoFit/>
            </a:bodyPr>
            <a:lstStyle/>
            <a:p>
              <a:pPr algn="ctr">
                <a:lnSpc>
                  <a:spcPts val="4759"/>
                </a:lnSpc>
              </a:pPr>
              <a:r>
                <a:rPr lang="en-US" sz="3399" b="true">
                  <a:solidFill>
                    <a:srgbClr val="492D1A"/>
                  </a:solidFill>
                  <a:latin typeface="Canva Sans Bold"/>
                  <a:ea typeface="Canva Sans Bold"/>
                  <a:cs typeface="Canva Sans Bold"/>
                  <a:sym typeface="Canva Sans Bold"/>
                </a:rPr>
                <a:t>Designing Secur</a:t>
              </a:r>
              <a:r>
                <a:rPr lang="en-US" b="true" sz="3399">
                  <a:solidFill>
                    <a:srgbClr val="492D1A"/>
                  </a:solidFill>
                  <a:latin typeface="Canva Sans Bold"/>
                  <a:ea typeface="Canva Sans Bold"/>
                  <a:cs typeface="Canva Sans Bold"/>
                  <a:sym typeface="Canva Sans Bold"/>
                </a:rPr>
                <a:t>e and Intuitive User Interfaces</a:t>
              </a:r>
            </a:p>
          </p:txBody>
        </p:sp>
      </p:grpSp>
      <p:sp>
        <p:nvSpPr>
          <p:cNvPr name="Freeform 11" id="11"/>
          <p:cNvSpPr/>
          <p:nvPr/>
        </p:nvSpPr>
        <p:spPr>
          <a:xfrm flipH="false" flipV="false" rot="0">
            <a:off x="-2144201" y="8109049"/>
            <a:ext cx="4288402" cy="5523703"/>
          </a:xfrm>
          <a:custGeom>
            <a:avLst/>
            <a:gdLst/>
            <a:ahLst/>
            <a:cxnLst/>
            <a:rect r="r" b="b" t="t" l="l"/>
            <a:pathLst>
              <a:path h="5523703" w="4288402">
                <a:moveTo>
                  <a:pt x="0" y="0"/>
                </a:moveTo>
                <a:lnTo>
                  <a:pt x="4288402" y="0"/>
                </a:lnTo>
                <a:lnTo>
                  <a:pt x="4288402" y="5523703"/>
                </a:lnTo>
                <a:lnTo>
                  <a:pt x="0" y="552370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2" id="12"/>
          <p:cNvSpPr/>
          <p:nvPr/>
        </p:nvSpPr>
        <p:spPr>
          <a:xfrm flipH="false" flipV="false" rot="0">
            <a:off x="12503382" y="3176434"/>
            <a:ext cx="5268599" cy="2963587"/>
          </a:xfrm>
          <a:custGeom>
            <a:avLst/>
            <a:gdLst/>
            <a:ahLst/>
            <a:cxnLst/>
            <a:rect r="r" b="b" t="t" l="l"/>
            <a:pathLst>
              <a:path h="2963587" w="5268599">
                <a:moveTo>
                  <a:pt x="0" y="0"/>
                </a:moveTo>
                <a:lnTo>
                  <a:pt x="5268598" y="0"/>
                </a:lnTo>
                <a:lnTo>
                  <a:pt x="5268598" y="2963586"/>
                </a:lnTo>
                <a:lnTo>
                  <a:pt x="0" y="2963586"/>
                </a:lnTo>
                <a:lnTo>
                  <a:pt x="0" y="0"/>
                </a:lnTo>
                <a:close/>
              </a:path>
            </a:pathLst>
          </a:custGeom>
          <a:blipFill>
            <a:blip r:embed="rId4"/>
            <a:stretch>
              <a:fillRect l="0" t="0" r="0" b="0"/>
            </a:stretch>
          </a:blipFill>
        </p:spPr>
      </p:sp>
      <p:sp>
        <p:nvSpPr>
          <p:cNvPr name="TextBox 13" id="13"/>
          <p:cNvSpPr txBox="true"/>
          <p:nvPr/>
        </p:nvSpPr>
        <p:spPr>
          <a:xfrm rot="0">
            <a:off x="16203620" y="8776335"/>
            <a:ext cx="1055680" cy="481965"/>
          </a:xfrm>
          <a:prstGeom prst="rect">
            <a:avLst/>
          </a:prstGeom>
        </p:spPr>
        <p:txBody>
          <a:bodyPr anchor="t" rtlCol="false" tIns="0" lIns="0" bIns="0" rIns="0">
            <a:spAutoFit/>
          </a:bodyPr>
          <a:lstStyle/>
          <a:p>
            <a:pPr algn="r">
              <a:lnSpc>
                <a:spcPts val="3600"/>
              </a:lnSpc>
            </a:pPr>
            <a:r>
              <a:rPr lang="en-US" sz="3600">
                <a:solidFill>
                  <a:srgbClr val="76553B"/>
                </a:solidFill>
                <a:latin typeface="Canva Sans"/>
                <a:ea typeface="Canva Sans"/>
                <a:cs typeface="Canva Sans"/>
                <a:sym typeface="Canva Sans"/>
              </a:rPr>
              <a:t>07</a:t>
            </a:r>
          </a:p>
        </p:txBody>
      </p:sp>
      <p:sp>
        <p:nvSpPr>
          <p:cNvPr name="TextBox 14" id="14"/>
          <p:cNvSpPr txBox="true"/>
          <p:nvPr/>
        </p:nvSpPr>
        <p:spPr>
          <a:xfrm rot="0">
            <a:off x="13961019" y="1095375"/>
            <a:ext cx="3298281" cy="939165"/>
          </a:xfrm>
          <a:prstGeom prst="rect">
            <a:avLst/>
          </a:prstGeom>
        </p:spPr>
        <p:txBody>
          <a:bodyPr anchor="t" rtlCol="false" tIns="0" lIns="0" bIns="0" rIns="0">
            <a:spAutoFit/>
          </a:bodyPr>
          <a:lstStyle/>
          <a:p>
            <a:pPr algn="r">
              <a:lnSpc>
                <a:spcPts val="3600"/>
              </a:lnSpc>
            </a:pPr>
            <a:r>
              <a:rPr lang="en-US" sz="3600">
                <a:solidFill>
                  <a:srgbClr val="76553B"/>
                </a:solidFill>
                <a:latin typeface="Canva Sans"/>
                <a:ea typeface="Canva Sans"/>
                <a:cs typeface="Canva Sans"/>
                <a:sym typeface="Canva Sans"/>
              </a:rPr>
              <a:t>P2P EXCHANGE</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E7DDD3"/>
        </a:solidFill>
      </p:bgPr>
    </p:bg>
    <p:spTree>
      <p:nvGrpSpPr>
        <p:cNvPr id="1" name=""/>
        <p:cNvGrpSpPr/>
        <p:nvPr/>
      </p:nvGrpSpPr>
      <p:grpSpPr>
        <a:xfrm>
          <a:off x="0" y="0"/>
          <a:ext cx="0" cy="0"/>
          <a:chOff x="0" y="0"/>
          <a:chExt cx="0" cy="0"/>
        </a:xfrm>
      </p:grpSpPr>
      <p:grpSp>
        <p:nvGrpSpPr>
          <p:cNvPr name="Group 2" id="2"/>
          <p:cNvGrpSpPr/>
          <p:nvPr/>
        </p:nvGrpSpPr>
        <p:grpSpPr>
          <a:xfrm rot="0">
            <a:off x="13551426" y="-1403172"/>
            <a:ext cx="6360069" cy="4144323"/>
            <a:chOff x="0" y="0"/>
            <a:chExt cx="1675080" cy="1091509"/>
          </a:xfrm>
        </p:grpSpPr>
        <p:sp>
          <p:nvSpPr>
            <p:cNvPr name="Freeform 3" id="3"/>
            <p:cNvSpPr/>
            <p:nvPr/>
          </p:nvSpPr>
          <p:spPr>
            <a:xfrm flipH="false" flipV="false" rot="0">
              <a:off x="0" y="0"/>
              <a:ext cx="1675080" cy="1091509"/>
            </a:xfrm>
            <a:custGeom>
              <a:avLst/>
              <a:gdLst/>
              <a:ahLst/>
              <a:cxnLst/>
              <a:rect r="r" b="b" t="t" l="l"/>
              <a:pathLst>
                <a:path h="1091509" w="1675080">
                  <a:moveTo>
                    <a:pt x="0" y="0"/>
                  </a:moveTo>
                  <a:lnTo>
                    <a:pt x="1675080" y="0"/>
                  </a:lnTo>
                  <a:lnTo>
                    <a:pt x="1675080" y="1091509"/>
                  </a:lnTo>
                  <a:lnTo>
                    <a:pt x="0" y="1091509"/>
                  </a:lnTo>
                  <a:close/>
                </a:path>
              </a:pathLst>
            </a:custGeom>
            <a:solidFill>
              <a:srgbClr val="CFBDAA"/>
            </a:solidFill>
          </p:spPr>
        </p:sp>
        <p:sp>
          <p:nvSpPr>
            <p:cNvPr name="TextBox 4" id="4"/>
            <p:cNvSpPr txBox="true"/>
            <p:nvPr/>
          </p:nvSpPr>
          <p:spPr>
            <a:xfrm>
              <a:off x="0" y="-47625"/>
              <a:ext cx="1675080" cy="1139134"/>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7259300" y="3482743"/>
            <a:ext cx="1690280" cy="169028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553B"/>
            </a:solidFill>
          </p:spPr>
        </p:sp>
        <p:sp>
          <p:nvSpPr>
            <p:cNvPr name="TextBox 7" id="7"/>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2156859" y="8083604"/>
            <a:ext cx="4313718" cy="5556311"/>
          </a:xfrm>
          <a:custGeom>
            <a:avLst/>
            <a:gdLst/>
            <a:ahLst/>
            <a:cxnLst/>
            <a:rect r="r" b="b" t="t" l="l"/>
            <a:pathLst>
              <a:path h="5556311" w="4313718">
                <a:moveTo>
                  <a:pt x="0" y="0"/>
                </a:moveTo>
                <a:lnTo>
                  <a:pt x="4313718" y="0"/>
                </a:lnTo>
                <a:lnTo>
                  <a:pt x="4313718" y="5556311"/>
                </a:lnTo>
                <a:lnTo>
                  <a:pt x="0" y="555631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9" id="9"/>
          <p:cNvSpPr txBox="true"/>
          <p:nvPr/>
        </p:nvSpPr>
        <p:spPr>
          <a:xfrm rot="0">
            <a:off x="16203620" y="8776335"/>
            <a:ext cx="1055680" cy="481965"/>
          </a:xfrm>
          <a:prstGeom prst="rect">
            <a:avLst/>
          </a:prstGeom>
        </p:spPr>
        <p:txBody>
          <a:bodyPr anchor="t" rtlCol="false" tIns="0" lIns="0" bIns="0" rIns="0">
            <a:spAutoFit/>
          </a:bodyPr>
          <a:lstStyle/>
          <a:p>
            <a:pPr algn="r">
              <a:lnSpc>
                <a:spcPts val="3600"/>
              </a:lnSpc>
            </a:pPr>
            <a:r>
              <a:rPr lang="en-US" sz="3600">
                <a:solidFill>
                  <a:srgbClr val="76553B"/>
                </a:solidFill>
                <a:latin typeface="Canva Sans"/>
                <a:ea typeface="Canva Sans"/>
                <a:cs typeface="Canva Sans"/>
                <a:sym typeface="Canva Sans"/>
              </a:rPr>
              <a:t>08</a:t>
            </a:r>
          </a:p>
        </p:txBody>
      </p:sp>
      <p:sp>
        <p:nvSpPr>
          <p:cNvPr name="TextBox 10" id="10"/>
          <p:cNvSpPr txBox="true"/>
          <p:nvPr/>
        </p:nvSpPr>
        <p:spPr>
          <a:xfrm rot="0">
            <a:off x="13961019" y="1095375"/>
            <a:ext cx="3298281" cy="939165"/>
          </a:xfrm>
          <a:prstGeom prst="rect">
            <a:avLst/>
          </a:prstGeom>
        </p:spPr>
        <p:txBody>
          <a:bodyPr anchor="t" rtlCol="false" tIns="0" lIns="0" bIns="0" rIns="0">
            <a:spAutoFit/>
          </a:bodyPr>
          <a:lstStyle/>
          <a:p>
            <a:pPr algn="r">
              <a:lnSpc>
                <a:spcPts val="3600"/>
              </a:lnSpc>
            </a:pPr>
            <a:r>
              <a:rPr lang="en-US" sz="3600">
                <a:solidFill>
                  <a:srgbClr val="76553B"/>
                </a:solidFill>
                <a:latin typeface="Canva Sans"/>
                <a:ea typeface="Canva Sans"/>
                <a:cs typeface="Canva Sans"/>
                <a:sym typeface="Canva Sans"/>
              </a:rPr>
              <a:t>P2P EXCHANGE</a:t>
            </a:r>
          </a:p>
        </p:txBody>
      </p:sp>
      <p:grpSp>
        <p:nvGrpSpPr>
          <p:cNvPr name="Group 11" id="11"/>
          <p:cNvGrpSpPr/>
          <p:nvPr/>
        </p:nvGrpSpPr>
        <p:grpSpPr>
          <a:xfrm rot="0">
            <a:off x="575647" y="1240016"/>
            <a:ext cx="10867264" cy="1221811"/>
            <a:chOff x="0" y="0"/>
            <a:chExt cx="14489685" cy="1629082"/>
          </a:xfrm>
        </p:grpSpPr>
        <p:grpSp>
          <p:nvGrpSpPr>
            <p:cNvPr name="Group 12" id="12"/>
            <p:cNvGrpSpPr/>
            <p:nvPr/>
          </p:nvGrpSpPr>
          <p:grpSpPr>
            <a:xfrm rot="0">
              <a:off x="0" y="0"/>
              <a:ext cx="1692775" cy="1629082"/>
              <a:chOff x="0" y="0"/>
              <a:chExt cx="844579" cy="812800"/>
            </a:xfrm>
          </p:grpSpPr>
          <p:sp>
            <p:nvSpPr>
              <p:cNvPr name="Freeform 13" id="13"/>
              <p:cNvSpPr/>
              <p:nvPr/>
            </p:nvSpPr>
            <p:spPr>
              <a:xfrm flipH="false" flipV="false" rot="0">
                <a:off x="0" y="0"/>
                <a:ext cx="844579" cy="812800"/>
              </a:xfrm>
              <a:custGeom>
                <a:avLst/>
                <a:gdLst/>
                <a:ahLst/>
                <a:cxnLst/>
                <a:rect r="r" b="b" t="t" l="l"/>
                <a:pathLst>
                  <a:path h="812800" w="844579">
                    <a:moveTo>
                      <a:pt x="422289" y="0"/>
                    </a:moveTo>
                    <a:cubicBezTo>
                      <a:pt x="189065" y="0"/>
                      <a:pt x="0" y="181951"/>
                      <a:pt x="0" y="406400"/>
                    </a:cubicBezTo>
                    <a:cubicBezTo>
                      <a:pt x="0" y="630849"/>
                      <a:pt x="189065" y="812800"/>
                      <a:pt x="422289" y="812800"/>
                    </a:cubicBezTo>
                    <a:cubicBezTo>
                      <a:pt x="655513" y="812800"/>
                      <a:pt x="844579" y="630849"/>
                      <a:pt x="844579" y="406400"/>
                    </a:cubicBezTo>
                    <a:cubicBezTo>
                      <a:pt x="844579" y="181951"/>
                      <a:pt x="655513" y="0"/>
                      <a:pt x="422289" y="0"/>
                    </a:cubicBezTo>
                    <a:close/>
                  </a:path>
                </a:pathLst>
              </a:custGeom>
              <a:solidFill>
                <a:srgbClr val="CFBDAA"/>
              </a:solidFill>
            </p:spPr>
          </p:sp>
          <p:sp>
            <p:nvSpPr>
              <p:cNvPr name="TextBox 14" id="14"/>
              <p:cNvSpPr txBox="true"/>
              <p:nvPr/>
            </p:nvSpPr>
            <p:spPr>
              <a:xfrm>
                <a:off x="79179" y="28575"/>
                <a:ext cx="686220" cy="708025"/>
              </a:xfrm>
              <a:prstGeom prst="rect">
                <a:avLst/>
              </a:prstGeom>
            </p:spPr>
            <p:txBody>
              <a:bodyPr anchor="ctr" rtlCol="false" tIns="50800" lIns="50800" bIns="50800" rIns="50800"/>
              <a:lstStyle/>
              <a:p>
                <a:pPr algn="ctr">
                  <a:lnSpc>
                    <a:spcPts val="2659"/>
                  </a:lnSpc>
                </a:pPr>
              </a:p>
            </p:txBody>
          </p:sp>
        </p:grpSp>
        <p:sp>
          <p:nvSpPr>
            <p:cNvPr name="TextBox 15" id="15"/>
            <p:cNvSpPr txBox="true"/>
            <p:nvPr/>
          </p:nvSpPr>
          <p:spPr>
            <a:xfrm rot="0">
              <a:off x="449366" y="405389"/>
              <a:ext cx="14040319" cy="751628"/>
            </a:xfrm>
            <a:prstGeom prst="rect">
              <a:avLst/>
            </a:prstGeom>
          </p:spPr>
          <p:txBody>
            <a:bodyPr anchor="t" rtlCol="false" tIns="0" lIns="0" bIns="0" rIns="0">
              <a:spAutoFit/>
            </a:bodyPr>
            <a:lstStyle/>
            <a:p>
              <a:pPr algn="ctr">
                <a:lnSpc>
                  <a:spcPts val="4759"/>
                </a:lnSpc>
              </a:pPr>
              <a:r>
                <a:rPr lang="en-US" sz="3399" b="true">
                  <a:solidFill>
                    <a:srgbClr val="492D1A"/>
                  </a:solidFill>
                  <a:latin typeface="Canva Sans Bold"/>
                  <a:ea typeface="Canva Sans Bold"/>
                  <a:cs typeface="Canva Sans Bold"/>
                  <a:sym typeface="Canva Sans Bold"/>
                </a:rPr>
                <a:t>Building Cor</a:t>
              </a:r>
              <a:r>
                <a:rPr lang="en-US" b="true" sz="3399">
                  <a:solidFill>
                    <a:srgbClr val="492D1A"/>
                  </a:solidFill>
                  <a:latin typeface="Canva Sans Bold"/>
                  <a:ea typeface="Canva Sans Bold"/>
                  <a:cs typeface="Canva Sans Bold"/>
                  <a:sym typeface="Canva Sans Bold"/>
                </a:rPr>
                <a:t>e Features of a P2P Crypto Exchange</a:t>
              </a:r>
            </a:p>
          </p:txBody>
        </p:sp>
      </p:grpSp>
      <p:sp>
        <p:nvSpPr>
          <p:cNvPr name="TextBox 16" id="16"/>
          <p:cNvSpPr txBox="true"/>
          <p:nvPr/>
        </p:nvSpPr>
        <p:spPr>
          <a:xfrm rot="0">
            <a:off x="1315262" y="3305176"/>
            <a:ext cx="14294897" cy="5953124"/>
          </a:xfrm>
          <a:prstGeom prst="rect">
            <a:avLst/>
          </a:prstGeom>
        </p:spPr>
        <p:txBody>
          <a:bodyPr anchor="t" rtlCol="false" tIns="0" lIns="0" bIns="0" rIns="0">
            <a:spAutoFit/>
          </a:bodyPr>
          <a:lstStyle/>
          <a:p>
            <a:pPr algn="l">
              <a:lnSpc>
                <a:spcPts val="2999"/>
              </a:lnSpc>
            </a:pPr>
            <a:r>
              <a:rPr lang="en-US" sz="2999">
                <a:solidFill>
                  <a:srgbClr val="76553B"/>
                </a:solidFill>
                <a:latin typeface="Canva Sans"/>
                <a:ea typeface="Canva Sans"/>
                <a:cs typeface="Canva Sans"/>
                <a:sym typeface="Canva Sans"/>
              </a:rPr>
              <a:t>A number of important features are at the core of your P2P exchange.</a:t>
            </a:r>
          </a:p>
          <a:p>
            <a:pPr algn="l">
              <a:lnSpc>
                <a:spcPts val="2999"/>
              </a:lnSpc>
            </a:pPr>
          </a:p>
          <a:p>
            <a:pPr algn="l" marL="647695" indent="-323848" lvl="1">
              <a:lnSpc>
                <a:spcPts val="2999"/>
              </a:lnSpc>
              <a:buFont typeface="Arial"/>
              <a:buChar char="•"/>
            </a:pPr>
            <a:r>
              <a:rPr lang="en-US" sz="2999">
                <a:solidFill>
                  <a:srgbClr val="76553B"/>
                </a:solidFill>
                <a:latin typeface="Canva Sans"/>
                <a:ea typeface="Canva Sans"/>
                <a:cs typeface="Canva Sans"/>
                <a:sym typeface="Canva Sans"/>
              </a:rPr>
              <a:t>Escrow Services: You can use escrow for crypto trades by agreeing to release the money or coins once both traders accomplish their part of the deal.</a:t>
            </a:r>
          </a:p>
          <a:p>
            <a:pPr algn="l" marL="647695" indent="-323848" lvl="1">
              <a:lnSpc>
                <a:spcPts val="2999"/>
              </a:lnSpc>
              <a:buFont typeface="Arial"/>
              <a:buChar char="•"/>
            </a:pPr>
            <a:r>
              <a:rPr lang="en-US" sz="2999">
                <a:solidFill>
                  <a:srgbClr val="76553B"/>
                </a:solidFill>
                <a:latin typeface="Canva Sans"/>
                <a:ea typeface="Canva Sans"/>
                <a:cs typeface="Canva Sans"/>
                <a:sym typeface="Canva Sans"/>
              </a:rPr>
              <a:t>Multi-Currency Wallet Support: The ability to send, receive, and store many types of cryptocurrency should be included in a multi-currency wallet.</a:t>
            </a:r>
          </a:p>
          <a:p>
            <a:pPr algn="l" marL="647695" indent="-323848" lvl="1">
              <a:lnSpc>
                <a:spcPts val="2999"/>
              </a:lnSpc>
              <a:buFont typeface="Arial"/>
              <a:buChar char="•"/>
            </a:pPr>
            <a:r>
              <a:rPr lang="en-US" sz="2999">
                <a:solidFill>
                  <a:srgbClr val="76553B"/>
                </a:solidFill>
                <a:latin typeface="Canva Sans"/>
                <a:ea typeface="Canva Sans"/>
                <a:cs typeface="Canva Sans"/>
                <a:sym typeface="Canva Sans"/>
              </a:rPr>
              <a:t>User Profiles &amp; Ratings: Trust scores should be set up from information such as your past trades, the feedback you receive, and who you are.</a:t>
            </a:r>
          </a:p>
          <a:p>
            <a:pPr algn="l" marL="647695" indent="-323848" lvl="1">
              <a:lnSpc>
                <a:spcPts val="2999"/>
              </a:lnSpc>
              <a:buFont typeface="Arial"/>
              <a:buChar char="•"/>
            </a:pPr>
            <a:r>
              <a:rPr lang="en-US" sz="2999">
                <a:solidFill>
                  <a:srgbClr val="76553B"/>
                </a:solidFill>
                <a:latin typeface="Canva Sans"/>
                <a:ea typeface="Canva Sans"/>
                <a:cs typeface="Canva Sans"/>
                <a:sym typeface="Canva Sans"/>
              </a:rPr>
              <a:t>Dispute Resolution System: It is important to have admin or decentralized arbitration services to handle conflicts that occur while trading.</a:t>
            </a:r>
          </a:p>
          <a:p>
            <a:pPr algn="l" marL="647695" indent="-323848" lvl="1">
              <a:lnSpc>
                <a:spcPts val="2999"/>
              </a:lnSpc>
              <a:buFont typeface="Arial"/>
              <a:buChar char="•"/>
            </a:pPr>
            <a:r>
              <a:rPr lang="en-US" sz="2999">
                <a:solidFill>
                  <a:srgbClr val="76553B"/>
                </a:solidFill>
                <a:latin typeface="Canva Sans"/>
                <a:ea typeface="Canva Sans"/>
                <a:cs typeface="Canva Sans"/>
                <a:sym typeface="Canva Sans"/>
              </a:rPr>
              <a:t>Advanc</a:t>
            </a:r>
            <a:r>
              <a:rPr lang="en-US" sz="2999">
                <a:solidFill>
                  <a:srgbClr val="76553B"/>
                </a:solidFill>
                <a:latin typeface="Canva Sans"/>
                <a:ea typeface="Canva Sans"/>
                <a:cs typeface="Canva Sans"/>
                <a:sym typeface="Canva Sans"/>
              </a:rPr>
              <a:t>ed</a:t>
            </a:r>
            <a:r>
              <a:rPr lang="en-US" sz="2999">
                <a:solidFill>
                  <a:srgbClr val="76553B"/>
                </a:solidFill>
                <a:latin typeface="Canva Sans"/>
                <a:ea typeface="Canva Sans"/>
                <a:cs typeface="Canva Sans"/>
                <a:sym typeface="Canva Sans"/>
              </a:rPr>
              <a:t> Search and Filtering: Application of search and filtering allows users to find offers suitable by place, price, payment options, etc.</a:t>
            </a:r>
          </a:p>
          <a:p>
            <a:pPr algn="l" marL="647695" indent="-323848" lvl="1">
              <a:lnSpc>
                <a:spcPts val="2999"/>
              </a:lnSpc>
              <a:buFont typeface="Arial"/>
              <a:buChar char="•"/>
            </a:pPr>
            <a:r>
              <a:rPr lang="en-US" sz="2999">
                <a:solidFill>
                  <a:srgbClr val="76553B"/>
                </a:solidFill>
                <a:latin typeface="Canva Sans"/>
                <a:ea typeface="Canva Sans"/>
                <a:cs typeface="Canva Sans"/>
                <a:sym typeface="Canva Sans"/>
              </a:rPr>
              <a:t>Notifications and Alerts: Trade status, KYC steps, and security warning notices should be provided to help users keep up to date.</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E7DDD3"/>
        </a:solidFill>
      </p:bgPr>
    </p:bg>
    <p:spTree>
      <p:nvGrpSpPr>
        <p:cNvPr id="1" name=""/>
        <p:cNvGrpSpPr/>
        <p:nvPr/>
      </p:nvGrpSpPr>
      <p:grpSpPr>
        <a:xfrm>
          <a:off x="0" y="0"/>
          <a:ext cx="0" cy="0"/>
          <a:chOff x="0" y="0"/>
          <a:chExt cx="0" cy="0"/>
        </a:xfrm>
      </p:grpSpPr>
      <p:grpSp>
        <p:nvGrpSpPr>
          <p:cNvPr name="Group 2" id="2"/>
          <p:cNvGrpSpPr/>
          <p:nvPr/>
        </p:nvGrpSpPr>
        <p:grpSpPr>
          <a:xfrm rot="0">
            <a:off x="13722745" y="7794658"/>
            <a:ext cx="9130510" cy="3849001"/>
            <a:chOff x="0" y="0"/>
            <a:chExt cx="2404743" cy="1013729"/>
          </a:xfrm>
        </p:grpSpPr>
        <p:sp>
          <p:nvSpPr>
            <p:cNvPr name="Freeform 3" id="3"/>
            <p:cNvSpPr/>
            <p:nvPr/>
          </p:nvSpPr>
          <p:spPr>
            <a:xfrm flipH="false" flipV="false" rot="0">
              <a:off x="0" y="0"/>
              <a:ext cx="2404743" cy="1013729"/>
            </a:xfrm>
            <a:custGeom>
              <a:avLst/>
              <a:gdLst/>
              <a:ahLst/>
              <a:cxnLst/>
              <a:rect r="r" b="b" t="t" l="l"/>
              <a:pathLst>
                <a:path h="1013729" w="2404743">
                  <a:moveTo>
                    <a:pt x="0" y="0"/>
                  </a:moveTo>
                  <a:lnTo>
                    <a:pt x="2404743" y="0"/>
                  </a:lnTo>
                  <a:lnTo>
                    <a:pt x="2404743" y="1013729"/>
                  </a:lnTo>
                  <a:lnTo>
                    <a:pt x="0" y="1013729"/>
                  </a:lnTo>
                  <a:close/>
                </a:path>
              </a:pathLst>
            </a:custGeom>
            <a:solidFill>
              <a:srgbClr val="CFBDAA"/>
            </a:solidFill>
          </p:spPr>
        </p:sp>
        <p:sp>
          <p:nvSpPr>
            <p:cNvPr name="TextBox 4" id="4"/>
            <p:cNvSpPr txBox="true"/>
            <p:nvPr/>
          </p:nvSpPr>
          <p:spPr>
            <a:xfrm>
              <a:off x="0" y="-47625"/>
              <a:ext cx="2404743" cy="1061354"/>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5400000">
            <a:off x="16221261" y="2577312"/>
            <a:ext cx="2219860" cy="2859305"/>
          </a:xfrm>
          <a:custGeom>
            <a:avLst/>
            <a:gdLst/>
            <a:ahLst/>
            <a:cxnLst/>
            <a:rect r="r" b="b" t="t" l="l"/>
            <a:pathLst>
              <a:path h="2859305" w="2219860">
                <a:moveTo>
                  <a:pt x="0" y="0"/>
                </a:moveTo>
                <a:lnTo>
                  <a:pt x="2219861" y="0"/>
                </a:lnTo>
                <a:lnTo>
                  <a:pt x="2219861" y="2859304"/>
                </a:lnTo>
                <a:lnTo>
                  <a:pt x="0" y="28593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1179347" y="3404510"/>
            <a:ext cx="13606258" cy="5005832"/>
          </a:xfrm>
          <a:prstGeom prst="rect">
            <a:avLst/>
          </a:prstGeom>
        </p:spPr>
        <p:txBody>
          <a:bodyPr anchor="t" rtlCol="false" tIns="0" lIns="0" bIns="0" rIns="0">
            <a:spAutoFit/>
          </a:bodyPr>
          <a:lstStyle/>
          <a:p>
            <a:pPr algn="l">
              <a:lnSpc>
                <a:spcPts val="3247"/>
              </a:lnSpc>
            </a:pPr>
            <a:r>
              <a:rPr lang="en-US" sz="2799">
                <a:solidFill>
                  <a:srgbClr val="76553B"/>
                </a:solidFill>
                <a:latin typeface="Canva Sans"/>
                <a:ea typeface="Canva Sans"/>
                <a:cs typeface="Canva Sans"/>
                <a:sym typeface="Canva Sans"/>
              </a:rPr>
              <a:t>You should run thorough quality tests on the frontend, backend, smart contracts, and all elements connected to third parties before starting the live version. Try to set up test environments that are the same as what you will do in real life.</a:t>
            </a:r>
          </a:p>
          <a:p>
            <a:pPr algn="l">
              <a:lnSpc>
                <a:spcPts val="3247"/>
              </a:lnSpc>
            </a:pPr>
            <a:r>
              <a:rPr lang="en-US" sz="2799">
                <a:solidFill>
                  <a:srgbClr val="76553B"/>
                </a:solidFill>
                <a:latin typeface="Canva Sans"/>
                <a:ea typeface="Canva Sans"/>
                <a:cs typeface="Canva Sans"/>
                <a:sym typeface="Canva Sans"/>
              </a:rPr>
              <a:t>Work with different rare situations, accounts with errors, disputed transactions, and stress your technology. Additionally, perform:</a:t>
            </a:r>
          </a:p>
          <a:p>
            <a:pPr algn="l" marL="604519" indent="-302260" lvl="1">
              <a:lnSpc>
                <a:spcPts val="3247"/>
              </a:lnSpc>
              <a:buFont typeface="Arial"/>
              <a:buChar char="•"/>
            </a:pPr>
            <a:r>
              <a:rPr lang="en-US" sz="2799">
                <a:solidFill>
                  <a:srgbClr val="76553B"/>
                </a:solidFill>
                <a:latin typeface="Canva Sans"/>
                <a:ea typeface="Canva Sans"/>
                <a:cs typeface="Canva Sans"/>
                <a:sym typeface="Canva Sans"/>
              </a:rPr>
              <a:t>Penetration testing</a:t>
            </a:r>
          </a:p>
          <a:p>
            <a:pPr algn="l" marL="604519" indent="-302260" lvl="1">
              <a:lnSpc>
                <a:spcPts val="3247"/>
              </a:lnSpc>
              <a:buFont typeface="Arial"/>
              <a:buChar char="•"/>
            </a:pPr>
          </a:p>
          <a:p>
            <a:pPr algn="l" marL="604519" indent="-302260" lvl="1">
              <a:lnSpc>
                <a:spcPts val="3247"/>
              </a:lnSpc>
              <a:buFont typeface="Arial"/>
              <a:buChar char="•"/>
            </a:pPr>
            <a:r>
              <a:rPr lang="en-US" sz="2799">
                <a:solidFill>
                  <a:srgbClr val="76553B"/>
                </a:solidFill>
                <a:latin typeface="Canva Sans"/>
                <a:ea typeface="Canva Sans"/>
                <a:cs typeface="Canva Sans"/>
                <a:sym typeface="Canva Sans"/>
              </a:rPr>
              <a:t>Methods of unit and integration testing</a:t>
            </a:r>
          </a:p>
          <a:p>
            <a:pPr algn="l">
              <a:lnSpc>
                <a:spcPts val="3479"/>
              </a:lnSpc>
            </a:pPr>
            <a:r>
              <a:rPr lang="en-US" sz="2999">
                <a:solidFill>
                  <a:srgbClr val="76553B"/>
                </a:solidFill>
                <a:latin typeface="Canva Sans"/>
                <a:ea typeface="Canva Sans"/>
                <a:cs typeface="Canva Sans"/>
                <a:sym typeface="Canva Sans"/>
              </a:rPr>
              <a:t>As soon as the platform is done, start by letting a small group of users test the beta version. Get user input and deal with the problems noticed before launching your app.</a:t>
            </a:r>
          </a:p>
        </p:txBody>
      </p:sp>
      <p:sp>
        <p:nvSpPr>
          <p:cNvPr name="TextBox 7" id="7"/>
          <p:cNvSpPr txBox="true"/>
          <p:nvPr/>
        </p:nvSpPr>
        <p:spPr>
          <a:xfrm rot="0">
            <a:off x="16203620" y="8776335"/>
            <a:ext cx="1055680" cy="481965"/>
          </a:xfrm>
          <a:prstGeom prst="rect">
            <a:avLst/>
          </a:prstGeom>
        </p:spPr>
        <p:txBody>
          <a:bodyPr anchor="t" rtlCol="false" tIns="0" lIns="0" bIns="0" rIns="0">
            <a:spAutoFit/>
          </a:bodyPr>
          <a:lstStyle/>
          <a:p>
            <a:pPr algn="r">
              <a:lnSpc>
                <a:spcPts val="3600"/>
              </a:lnSpc>
            </a:pPr>
            <a:r>
              <a:rPr lang="en-US" sz="3600">
                <a:solidFill>
                  <a:srgbClr val="76553B"/>
                </a:solidFill>
                <a:latin typeface="Canva Sans"/>
                <a:ea typeface="Canva Sans"/>
                <a:cs typeface="Canva Sans"/>
                <a:sym typeface="Canva Sans"/>
              </a:rPr>
              <a:t>09</a:t>
            </a:r>
          </a:p>
        </p:txBody>
      </p:sp>
      <p:sp>
        <p:nvSpPr>
          <p:cNvPr name="TextBox 8" id="8"/>
          <p:cNvSpPr txBox="true"/>
          <p:nvPr/>
        </p:nvSpPr>
        <p:spPr>
          <a:xfrm rot="0">
            <a:off x="13961019" y="1095375"/>
            <a:ext cx="3298281" cy="939165"/>
          </a:xfrm>
          <a:prstGeom prst="rect">
            <a:avLst/>
          </a:prstGeom>
        </p:spPr>
        <p:txBody>
          <a:bodyPr anchor="t" rtlCol="false" tIns="0" lIns="0" bIns="0" rIns="0">
            <a:spAutoFit/>
          </a:bodyPr>
          <a:lstStyle/>
          <a:p>
            <a:pPr algn="r">
              <a:lnSpc>
                <a:spcPts val="3600"/>
              </a:lnSpc>
            </a:pPr>
            <a:r>
              <a:rPr lang="en-US" sz="3600">
                <a:solidFill>
                  <a:srgbClr val="76553B"/>
                </a:solidFill>
                <a:latin typeface="Canva Sans"/>
                <a:ea typeface="Canva Sans"/>
                <a:cs typeface="Canva Sans"/>
                <a:sym typeface="Canva Sans"/>
              </a:rPr>
              <a:t>P2P EXCHANGE</a:t>
            </a:r>
          </a:p>
        </p:txBody>
      </p:sp>
      <p:grpSp>
        <p:nvGrpSpPr>
          <p:cNvPr name="Group 9" id="9"/>
          <p:cNvGrpSpPr/>
          <p:nvPr/>
        </p:nvGrpSpPr>
        <p:grpSpPr>
          <a:xfrm rot="0">
            <a:off x="1048507" y="1382936"/>
            <a:ext cx="1269582" cy="1221811"/>
            <a:chOff x="0" y="0"/>
            <a:chExt cx="844579" cy="812800"/>
          </a:xfrm>
        </p:grpSpPr>
        <p:sp>
          <p:nvSpPr>
            <p:cNvPr name="Freeform 10" id="10"/>
            <p:cNvSpPr/>
            <p:nvPr/>
          </p:nvSpPr>
          <p:spPr>
            <a:xfrm flipH="false" flipV="false" rot="0">
              <a:off x="0" y="0"/>
              <a:ext cx="844579" cy="812800"/>
            </a:xfrm>
            <a:custGeom>
              <a:avLst/>
              <a:gdLst/>
              <a:ahLst/>
              <a:cxnLst/>
              <a:rect r="r" b="b" t="t" l="l"/>
              <a:pathLst>
                <a:path h="812800" w="844579">
                  <a:moveTo>
                    <a:pt x="422289" y="0"/>
                  </a:moveTo>
                  <a:cubicBezTo>
                    <a:pt x="189065" y="0"/>
                    <a:pt x="0" y="181951"/>
                    <a:pt x="0" y="406400"/>
                  </a:cubicBezTo>
                  <a:cubicBezTo>
                    <a:pt x="0" y="630849"/>
                    <a:pt x="189065" y="812800"/>
                    <a:pt x="422289" y="812800"/>
                  </a:cubicBezTo>
                  <a:cubicBezTo>
                    <a:pt x="655513" y="812800"/>
                    <a:pt x="844579" y="630849"/>
                    <a:pt x="844579" y="406400"/>
                  </a:cubicBezTo>
                  <a:cubicBezTo>
                    <a:pt x="844579" y="181951"/>
                    <a:pt x="655513" y="0"/>
                    <a:pt x="422289" y="0"/>
                  </a:cubicBezTo>
                  <a:close/>
                </a:path>
              </a:pathLst>
            </a:custGeom>
            <a:solidFill>
              <a:srgbClr val="CFBDAA"/>
            </a:solidFill>
          </p:spPr>
        </p:sp>
        <p:sp>
          <p:nvSpPr>
            <p:cNvPr name="TextBox 11" id="11"/>
            <p:cNvSpPr txBox="true"/>
            <p:nvPr/>
          </p:nvSpPr>
          <p:spPr>
            <a:xfrm>
              <a:off x="79179" y="28575"/>
              <a:ext cx="686220" cy="708025"/>
            </a:xfrm>
            <a:prstGeom prst="rect">
              <a:avLst/>
            </a:prstGeom>
          </p:spPr>
          <p:txBody>
            <a:bodyPr anchor="ctr" rtlCol="false" tIns="50800" lIns="50800" bIns="50800" rIns="50800"/>
            <a:lstStyle/>
            <a:p>
              <a:pPr algn="ctr">
                <a:lnSpc>
                  <a:spcPts val="2659"/>
                </a:lnSpc>
              </a:pPr>
            </a:p>
          </p:txBody>
        </p:sp>
      </p:grpSp>
      <p:sp>
        <p:nvSpPr>
          <p:cNvPr name="TextBox 12" id="12"/>
          <p:cNvSpPr txBox="true"/>
          <p:nvPr/>
        </p:nvSpPr>
        <p:spPr>
          <a:xfrm rot="0">
            <a:off x="1385532" y="1670309"/>
            <a:ext cx="5494327" cy="580390"/>
          </a:xfrm>
          <a:prstGeom prst="rect">
            <a:avLst/>
          </a:prstGeom>
        </p:spPr>
        <p:txBody>
          <a:bodyPr anchor="t" rtlCol="false" tIns="0" lIns="0" bIns="0" rIns="0">
            <a:spAutoFit/>
          </a:bodyPr>
          <a:lstStyle/>
          <a:p>
            <a:pPr algn="ctr">
              <a:lnSpc>
                <a:spcPts val="4759"/>
              </a:lnSpc>
            </a:pPr>
            <a:r>
              <a:rPr lang="en-US" sz="3399" b="true">
                <a:solidFill>
                  <a:srgbClr val="492D1A"/>
                </a:solidFill>
                <a:latin typeface="Canva Sans Bold"/>
                <a:ea typeface="Canva Sans Bold"/>
                <a:cs typeface="Canva Sans Bold"/>
                <a:sym typeface="Canva Sans Bold"/>
              </a:rPr>
              <a:t>Testing and</a:t>
            </a:r>
            <a:r>
              <a:rPr lang="en-US" b="true" sz="3399">
                <a:solidFill>
                  <a:srgbClr val="492D1A"/>
                </a:solidFill>
                <a:latin typeface="Canva Sans Bold"/>
                <a:ea typeface="Canva Sans Bold"/>
                <a:cs typeface="Canva Sans Bold"/>
                <a:sym typeface="Canva Sans Bold"/>
              </a:rPr>
              <a:t> Deployment</a:t>
            </a:r>
          </a:p>
        </p:txBody>
      </p:sp>
      <p:sp>
        <p:nvSpPr>
          <p:cNvPr name="Freeform 13" id="13"/>
          <p:cNvSpPr/>
          <p:nvPr/>
        </p:nvSpPr>
        <p:spPr>
          <a:xfrm flipH="false" flipV="false" rot="0">
            <a:off x="-2144201" y="8109049"/>
            <a:ext cx="4288402" cy="5523703"/>
          </a:xfrm>
          <a:custGeom>
            <a:avLst/>
            <a:gdLst/>
            <a:ahLst/>
            <a:cxnLst/>
            <a:rect r="r" b="b" t="t" l="l"/>
            <a:pathLst>
              <a:path h="5523703" w="4288402">
                <a:moveTo>
                  <a:pt x="0" y="0"/>
                </a:moveTo>
                <a:lnTo>
                  <a:pt x="4288402" y="0"/>
                </a:lnTo>
                <a:lnTo>
                  <a:pt x="4288402" y="5523703"/>
                </a:lnTo>
                <a:lnTo>
                  <a:pt x="0" y="552370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E7DDD3"/>
        </a:solidFill>
      </p:bgPr>
    </p:bg>
    <p:spTree>
      <p:nvGrpSpPr>
        <p:cNvPr id="1" name=""/>
        <p:cNvGrpSpPr/>
        <p:nvPr/>
      </p:nvGrpSpPr>
      <p:grpSpPr>
        <a:xfrm>
          <a:off x="0" y="0"/>
          <a:ext cx="0" cy="0"/>
          <a:chOff x="0" y="0"/>
          <a:chExt cx="0" cy="0"/>
        </a:xfrm>
      </p:grpSpPr>
      <p:grpSp>
        <p:nvGrpSpPr>
          <p:cNvPr name="Group 2" id="2"/>
          <p:cNvGrpSpPr/>
          <p:nvPr/>
        </p:nvGrpSpPr>
        <p:grpSpPr>
          <a:xfrm rot="0">
            <a:off x="1029442" y="4345606"/>
            <a:ext cx="7168641" cy="3781458"/>
            <a:chOff x="0" y="0"/>
            <a:chExt cx="9558188" cy="5041944"/>
          </a:xfrm>
        </p:grpSpPr>
        <p:pic>
          <p:nvPicPr>
            <p:cNvPr name="Picture 3" id="3"/>
            <p:cNvPicPr>
              <a:picLocks noChangeAspect="true"/>
            </p:cNvPicPr>
            <p:nvPr/>
          </p:nvPicPr>
          <p:blipFill>
            <a:blip r:embed="rId2"/>
            <a:srcRect l="0" t="10412" r="0" b="10412"/>
            <a:stretch>
              <a:fillRect/>
            </a:stretch>
          </p:blipFill>
          <p:spPr>
            <a:xfrm flipH="false" flipV="false">
              <a:off x="0" y="0"/>
              <a:ext cx="9558188" cy="5041944"/>
            </a:xfrm>
            <a:prstGeom prst="rect">
              <a:avLst/>
            </a:prstGeom>
          </p:spPr>
        </p:pic>
      </p:grpSp>
      <p:grpSp>
        <p:nvGrpSpPr>
          <p:cNvPr name="Group 4" id="4"/>
          <p:cNvGrpSpPr/>
          <p:nvPr/>
        </p:nvGrpSpPr>
        <p:grpSpPr>
          <a:xfrm rot="0">
            <a:off x="6015891" y="3630350"/>
            <a:ext cx="1430512" cy="1430512"/>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45A3E"/>
            </a:solidFill>
          </p:spPr>
        </p:sp>
        <p:sp>
          <p:nvSpPr>
            <p:cNvPr name="TextBox 6" id="6"/>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grpSp>
        <p:nvGrpSpPr>
          <p:cNvPr name="Group 7" id="7"/>
          <p:cNvGrpSpPr/>
          <p:nvPr/>
        </p:nvGrpSpPr>
        <p:grpSpPr>
          <a:xfrm rot="0">
            <a:off x="9144000" y="2868780"/>
            <a:ext cx="9144000" cy="336383"/>
            <a:chOff x="0" y="0"/>
            <a:chExt cx="2408296" cy="88595"/>
          </a:xfrm>
        </p:grpSpPr>
        <p:sp>
          <p:nvSpPr>
            <p:cNvPr name="Freeform 8" id="8"/>
            <p:cNvSpPr/>
            <p:nvPr/>
          </p:nvSpPr>
          <p:spPr>
            <a:xfrm flipH="false" flipV="false" rot="0">
              <a:off x="0" y="0"/>
              <a:ext cx="2408296" cy="88595"/>
            </a:xfrm>
            <a:custGeom>
              <a:avLst/>
              <a:gdLst/>
              <a:ahLst/>
              <a:cxnLst/>
              <a:rect r="r" b="b" t="t" l="l"/>
              <a:pathLst>
                <a:path h="88595" w="2408296">
                  <a:moveTo>
                    <a:pt x="0" y="0"/>
                  </a:moveTo>
                  <a:lnTo>
                    <a:pt x="2408296" y="0"/>
                  </a:lnTo>
                  <a:lnTo>
                    <a:pt x="2408296" y="88595"/>
                  </a:lnTo>
                  <a:lnTo>
                    <a:pt x="0" y="88595"/>
                  </a:lnTo>
                  <a:close/>
                </a:path>
              </a:pathLst>
            </a:custGeom>
            <a:solidFill>
              <a:srgbClr val="CFBDAA"/>
            </a:solidFill>
          </p:spPr>
        </p:sp>
        <p:sp>
          <p:nvSpPr>
            <p:cNvPr name="TextBox 9" id="9"/>
            <p:cNvSpPr txBox="true"/>
            <p:nvPr/>
          </p:nvSpPr>
          <p:spPr>
            <a:xfrm>
              <a:off x="0" y="-47625"/>
              <a:ext cx="2408296" cy="136220"/>
            </a:xfrm>
            <a:prstGeom prst="rect">
              <a:avLst/>
            </a:prstGeom>
          </p:spPr>
          <p:txBody>
            <a:bodyPr anchor="ctr" rtlCol="false" tIns="50800" lIns="50800" bIns="50800" rIns="50800"/>
            <a:lstStyle/>
            <a:p>
              <a:pPr algn="ctr">
                <a:lnSpc>
                  <a:spcPts val="2659"/>
                </a:lnSpc>
              </a:pPr>
            </a:p>
          </p:txBody>
        </p:sp>
      </p:grpSp>
      <p:grpSp>
        <p:nvGrpSpPr>
          <p:cNvPr name="Group 10" id="10"/>
          <p:cNvGrpSpPr/>
          <p:nvPr/>
        </p:nvGrpSpPr>
        <p:grpSpPr>
          <a:xfrm rot="0">
            <a:off x="1029442" y="9258300"/>
            <a:ext cx="7168641" cy="1028700"/>
            <a:chOff x="0" y="0"/>
            <a:chExt cx="1888037" cy="270933"/>
          </a:xfrm>
        </p:grpSpPr>
        <p:sp>
          <p:nvSpPr>
            <p:cNvPr name="Freeform 11" id="11"/>
            <p:cNvSpPr/>
            <p:nvPr/>
          </p:nvSpPr>
          <p:spPr>
            <a:xfrm flipH="false" flipV="false" rot="0">
              <a:off x="0" y="0"/>
              <a:ext cx="1888037" cy="270933"/>
            </a:xfrm>
            <a:custGeom>
              <a:avLst/>
              <a:gdLst/>
              <a:ahLst/>
              <a:cxnLst/>
              <a:rect r="r" b="b" t="t" l="l"/>
              <a:pathLst>
                <a:path h="270933" w="1888037">
                  <a:moveTo>
                    <a:pt x="0" y="0"/>
                  </a:moveTo>
                  <a:lnTo>
                    <a:pt x="1888037" y="0"/>
                  </a:lnTo>
                  <a:lnTo>
                    <a:pt x="1888037" y="270933"/>
                  </a:lnTo>
                  <a:lnTo>
                    <a:pt x="0" y="270933"/>
                  </a:lnTo>
                  <a:close/>
                </a:path>
              </a:pathLst>
            </a:custGeom>
            <a:solidFill>
              <a:srgbClr val="CFBDAA"/>
            </a:solidFill>
          </p:spPr>
        </p:sp>
        <p:sp>
          <p:nvSpPr>
            <p:cNvPr name="TextBox 12" id="12"/>
            <p:cNvSpPr txBox="true"/>
            <p:nvPr/>
          </p:nvSpPr>
          <p:spPr>
            <a:xfrm>
              <a:off x="0" y="-47625"/>
              <a:ext cx="1888037" cy="318558"/>
            </a:xfrm>
            <a:prstGeom prst="rect">
              <a:avLst/>
            </a:prstGeom>
          </p:spPr>
          <p:txBody>
            <a:bodyPr anchor="ctr" rtlCol="false" tIns="50800" lIns="50800" bIns="50800" rIns="50800"/>
            <a:lstStyle/>
            <a:p>
              <a:pPr algn="ctr">
                <a:lnSpc>
                  <a:spcPts val="2659"/>
                </a:lnSpc>
              </a:pPr>
            </a:p>
          </p:txBody>
        </p:sp>
      </p:grpSp>
      <p:sp>
        <p:nvSpPr>
          <p:cNvPr name="TextBox 13" id="13"/>
          <p:cNvSpPr txBox="true"/>
          <p:nvPr/>
        </p:nvSpPr>
        <p:spPr>
          <a:xfrm rot="0">
            <a:off x="1028700" y="1187918"/>
            <a:ext cx="9406824" cy="1897380"/>
          </a:xfrm>
          <a:prstGeom prst="rect">
            <a:avLst/>
          </a:prstGeom>
        </p:spPr>
        <p:txBody>
          <a:bodyPr anchor="t" rtlCol="false" tIns="0" lIns="0" bIns="0" rIns="0">
            <a:spAutoFit/>
          </a:bodyPr>
          <a:lstStyle/>
          <a:p>
            <a:pPr algn="l">
              <a:lnSpc>
                <a:spcPts val="7200"/>
              </a:lnSpc>
            </a:pPr>
            <a:r>
              <a:rPr lang="en-US" sz="7200">
                <a:solidFill>
                  <a:srgbClr val="492D1A"/>
                </a:solidFill>
                <a:latin typeface="Catchy Mager"/>
                <a:ea typeface="Catchy Mager"/>
                <a:cs typeface="Catchy Mager"/>
                <a:sym typeface="Catchy Mager"/>
              </a:rPr>
              <a:t>Future-Proofing Your P2P Crypto Exchange</a:t>
            </a:r>
          </a:p>
        </p:txBody>
      </p:sp>
      <p:sp>
        <p:nvSpPr>
          <p:cNvPr name="TextBox 14" id="14"/>
          <p:cNvSpPr txBox="true"/>
          <p:nvPr/>
        </p:nvSpPr>
        <p:spPr>
          <a:xfrm rot="0">
            <a:off x="8423834" y="3262313"/>
            <a:ext cx="8469609" cy="6005195"/>
          </a:xfrm>
          <a:prstGeom prst="rect">
            <a:avLst/>
          </a:prstGeom>
        </p:spPr>
        <p:txBody>
          <a:bodyPr anchor="t" rtlCol="false" tIns="0" lIns="0" bIns="0" rIns="0">
            <a:spAutoFit/>
          </a:bodyPr>
          <a:lstStyle/>
          <a:p>
            <a:pPr algn="l" marL="604519" indent="-302260" lvl="1">
              <a:lnSpc>
                <a:spcPts val="2799"/>
              </a:lnSpc>
              <a:buFont typeface="Arial"/>
              <a:buChar char="•"/>
            </a:pPr>
            <a:r>
              <a:rPr lang="en-US" sz="2799">
                <a:solidFill>
                  <a:srgbClr val="76553B"/>
                </a:solidFill>
                <a:latin typeface="Canva Sans"/>
                <a:ea typeface="Canva Sans"/>
                <a:cs typeface="Canva Sans"/>
                <a:sym typeface="Canva Sans"/>
              </a:rPr>
              <a:t>The start of running your exchange is just the first step. Since the world of cryptocurrencies grows quickly, you must always adapt to remain competitive.</a:t>
            </a:r>
          </a:p>
          <a:p>
            <a:pPr algn="l">
              <a:lnSpc>
                <a:spcPts val="2799"/>
              </a:lnSpc>
            </a:pPr>
          </a:p>
          <a:p>
            <a:pPr algn="l" marL="604519" indent="-302260" lvl="1">
              <a:lnSpc>
                <a:spcPts val="2799"/>
              </a:lnSpc>
              <a:buFont typeface="Arial"/>
              <a:buChar char="•"/>
            </a:pPr>
            <a:r>
              <a:rPr lang="en-US" sz="2799">
                <a:solidFill>
                  <a:srgbClr val="76553B"/>
                </a:solidFill>
                <a:latin typeface="Canva Sans"/>
                <a:ea typeface="Canva Sans"/>
                <a:cs typeface="Canva Sans"/>
                <a:sym typeface="Canva Sans"/>
              </a:rPr>
              <a:t>Continue to follow any changes, what users expect, and new trends in crypto, especially around Layer 2 scaling, trading on different blockchains, and Decentralized Finances. Keep expanding your list of payment methods, assisting new altcoins, and making your platform’s interface better.</a:t>
            </a:r>
          </a:p>
          <a:p>
            <a:pPr algn="l">
              <a:lnSpc>
                <a:spcPts val="2799"/>
              </a:lnSpc>
            </a:pPr>
          </a:p>
          <a:p>
            <a:pPr algn="l" marL="604519" indent="-302260" lvl="1">
              <a:lnSpc>
                <a:spcPts val="2799"/>
              </a:lnSpc>
              <a:buFont typeface="Arial"/>
              <a:buChar char="•"/>
            </a:pPr>
            <a:r>
              <a:rPr lang="en-US" sz="2799">
                <a:solidFill>
                  <a:srgbClr val="76553B"/>
                </a:solidFill>
                <a:latin typeface="Canva Sans"/>
                <a:ea typeface="Canva Sans"/>
                <a:cs typeface="Canva Sans"/>
                <a:sym typeface="Canva Sans"/>
              </a:rPr>
              <a:t>Work on developing online forums, support communities, ambassador initiatives, and learning materials to increase user loyalty and keep them around.</a:t>
            </a:r>
          </a:p>
        </p:txBody>
      </p:sp>
      <p:sp>
        <p:nvSpPr>
          <p:cNvPr name="TextBox 15" id="15"/>
          <p:cNvSpPr txBox="true"/>
          <p:nvPr/>
        </p:nvSpPr>
        <p:spPr>
          <a:xfrm rot="0">
            <a:off x="16203620" y="8776335"/>
            <a:ext cx="1055680" cy="481965"/>
          </a:xfrm>
          <a:prstGeom prst="rect">
            <a:avLst/>
          </a:prstGeom>
        </p:spPr>
        <p:txBody>
          <a:bodyPr anchor="t" rtlCol="false" tIns="0" lIns="0" bIns="0" rIns="0">
            <a:spAutoFit/>
          </a:bodyPr>
          <a:lstStyle/>
          <a:p>
            <a:pPr algn="r">
              <a:lnSpc>
                <a:spcPts val="3600"/>
              </a:lnSpc>
            </a:pPr>
            <a:r>
              <a:rPr lang="en-US" sz="3600">
                <a:solidFill>
                  <a:srgbClr val="76553B"/>
                </a:solidFill>
                <a:latin typeface="Canva Sans"/>
                <a:ea typeface="Canva Sans"/>
                <a:cs typeface="Canva Sans"/>
                <a:sym typeface="Canva Sans"/>
              </a:rPr>
              <a:t>10</a:t>
            </a:r>
          </a:p>
        </p:txBody>
      </p:sp>
      <p:sp>
        <p:nvSpPr>
          <p:cNvPr name="TextBox 16" id="16"/>
          <p:cNvSpPr txBox="true"/>
          <p:nvPr/>
        </p:nvSpPr>
        <p:spPr>
          <a:xfrm rot="0">
            <a:off x="13961019" y="1095375"/>
            <a:ext cx="3298281" cy="939165"/>
          </a:xfrm>
          <a:prstGeom prst="rect">
            <a:avLst/>
          </a:prstGeom>
        </p:spPr>
        <p:txBody>
          <a:bodyPr anchor="t" rtlCol="false" tIns="0" lIns="0" bIns="0" rIns="0">
            <a:spAutoFit/>
          </a:bodyPr>
          <a:lstStyle/>
          <a:p>
            <a:pPr algn="r">
              <a:lnSpc>
                <a:spcPts val="3600"/>
              </a:lnSpc>
            </a:pPr>
            <a:r>
              <a:rPr lang="en-US" sz="3600">
                <a:solidFill>
                  <a:srgbClr val="76553B"/>
                </a:solidFill>
                <a:latin typeface="Canva Sans"/>
                <a:ea typeface="Canva Sans"/>
                <a:cs typeface="Canva Sans"/>
                <a:sym typeface="Canva Sans"/>
              </a:rPr>
              <a:t>P2P EXCHANGE</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E7DDD3"/>
        </a:solidFill>
      </p:bgPr>
    </p:bg>
    <p:spTree>
      <p:nvGrpSpPr>
        <p:cNvPr id="1" name=""/>
        <p:cNvGrpSpPr/>
        <p:nvPr/>
      </p:nvGrpSpPr>
      <p:grpSpPr>
        <a:xfrm>
          <a:off x="0" y="0"/>
          <a:ext cx="0" cy="0"/>
          <a:chOff x="0" y="0"/>
          <a:chExt cx="0" cy="0"/>
        </a:xfrm>
      </p:grpSpPr>
      <p:grpSp>
        <p:nvGrpSpPr>
          <p:cNvPr name="Group 2" id="2"/>
          <p:cNvGrpSpPr/>
          <p:nvPr/>
        </p:nvGrpSpPr>
        <p:grpSpPr>
          <a:xfrm rot="0">
            <a:off x="829570" y="1831197"/>
            <a:ext cx="9887349" cy="2264040"/>
            <a:chOff x="0" y="0"/>
            <a:chExt cx="13183132" cy="3018720"/>
          </a:xfrm>
        </p:grpSpPr>
        <p:grpSp>
          <p:nvGrpSpPr>
            <p:cNvPr name="Group 3" id="3"/>
            <p:cNvGrpSpPr/>
            <p:nvPr/>
          </p:nvGrpSpPr>
          <p:grpSpPr>
            <a:xfrm rot="0">
              <a:off x="0" y="0"/>
              <a:ext cx="3018720" cy="3018720"/>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9AF7F"/>
              </a:solidFill>
            </p:spPr>
          </p:sp>
          <p:sp>
            <p:nvSpPr>
              <p:cNvPr name="TextBox 5" id="5"/>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sp>
          <p:nvSpPr>
            <p:cNvPr name="TextBox 6" id="6"/>
            <p:cNvSpPr txBox="true"/>
            <p:nvPr/>
          </p:nvSpPr>
          <p:spPr>
            <a:xfrm rot="0">
              <a:off x="1192456" y="892140"/>
              <a:ext cx="11990677" cy="1348740"/>
            </a:xfrm>
            <a:prstGeom prst="rect">
              <a:avLst/>
            </a:prstGeom>
          </p:spPr>
          <p:txBody>
            <a:bodyPr anchor="t" rtlCol="false" tIns="0" lIns="0" bIns="0" rIns="0">
              <a:spAutoFit/>
            </a:bodyPr>
            <a:lstStyle/>
            <a:p>
              <a:pPr algn="l">
                <a:lnSpc>
                  <a:spcPts val="7200"/>
                </a:lnSpc>
              </a:pPr>
              <a:r>
                <a:rPr lang="en-US" sz="7200">
                  <a:solidFill>
                    <a:srgbClr val="492D1A"/>
                  </a:solidFill>
                  <a:latin typeface="Catchy Mager"/>
                  <a:ea typeface="Catchy Mager"/>
                  <a:cs typeface="Catchy Mager"/>
                  <a:sym typeface="Catchy Mager"/>
                </a:rPr>
                <a:t>Conclusion</a:t>
              </a:r>
            </a:p>
          </p:txBody>
        </p:sp>
      </p:grpSp>
      <p:sp>
        <p:nvSpPr>
          <p:cNvPr name="Freeform 7" id="7"/>
          <p:cNvSpPr/>
          <p:nvPr/>
        </p:nvSpPr>
        <p:spPr>
          <a:xfrm flipH="true" flipV="false" rot="0">
            <a:off x="6263070" y="1831197"/>
            <a:ext cx="1368320" cy="1591069"/>
          </a:xfrm>
          <a:custGeom>
            <a:avLst/>
            <a:gdLst/>
            <a:ahLst/>
            <a:cxnLst/>
            <a:rect r="r" b="b" t="t" l="l"/>
            <a:pathLst>
              <a:path h="1591069" w="1368320">
                <a:moveTo>
                  <a:pt x="1368320" y="0"/>
                </a:moveTo>
                <a:lnTo>
                  <a:pt x="0" y="0"/>
                </a:lnTo>
                <a:lnTo>
                  <a:pt x="0" y="1591069"/>
                </a:lnTo>
                <a:lnTo>
                  <a:pt x="1368320" y="1591069"/>
                </a:lnTo>
                <a:lnTo>
                  <a:pt x="136832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8" id="8"/>
          <p:cNvSpPr txBox="true"/>
          <p:nvPr/>
        </p:nvSpPr>
        <p:spPr>
          <a:xfrm rot="0">
            <a:off x="16203620" y="8776335"/>
            <a:ext cx="1055680" cy="481965"/>
          </a:xfrm>
          <a:prstGeom prst="rect">
            <a:avLst/>
          </a:prstGeom>
        </p:spPr>
        <p:txBody>
          <a:bodyPr anchor="t" rtlCol="false" tIns="0" lIns="0" bIns="0" rIns="0">
            <a:spAutoFit/>
          </a:bodyPr>
          <a:lstStyle/>
          <a:p>
            <a:pPr algn="r">
              <a:lnSpc>
                <a:spcPts val="3600"/>
              </a:lnSpc>
            </a:pPr>
            <a:r>
              <a:rPr lang="en-US" sz="3600">
                <a:solidFill>
                  <a:srgbClr val="76553B"/>
                </a:solidFill>
                <a:latin typeface="Canva Sans"/>
                <a:ea typeface="Canva Sans"/>
                <a:cs typeface="Canva Sans"/>
                <a:sym typeface="Canva Sans"/>
              </a:rPr>
              <a:t>05</a:t>
            </a:r>
          </a:p>
        </p:txBody>
      </p:sp>
      <p:sp>
        <p:nvSpPr>
          <p:cNvPr name="TextBox 9" id="9"/>
          <p:cNvSpPr txBox="true"/>
          <p:nvPr/>
        </p:nvSpPr>
        <p:spPr>
          <a:xfrm rot="0">
            <a:off x="13961019" y="1095375"/>
            <a:ext cx="3298281" cy="939165"/>
          </a:xfrm>
          <a:prstGeom prst="rect">
            <a:avLst/>
          </a:prstGeom>
        </p:spPr>
        <p:txBody>
          <a:bodyPr anchor="t" rtlCol="false" tIns="0" lIns="0" bIns="0" rIns="0">
            <a:spAutoFit/>
          </a:bodyPr>
          <a:lstStyle/>
          <a:p>
            <a:pPr algn="r">
              <a:lnSpc>
                <a:spcPts val="3600"/>
              </a:lnSpc>
            </a:pPr>
            <a:r>
              <a:rPr lang="en-US" sz="3600">
                <a:solidFill>
                  <a:srgbClr val="76553B"/>
                </a:solidFill>
                <a:latin typeface="Canva Sans"/>
                <a:ea typeface="Canva Sans"/>
                <a:cs typeface="Canva Sans"/>
                <a:sym typeface="Canva Sans"/>
              </a:rPr>
              <a:t>P2P EXCHANGE</a:t>
            </a:r>
          </a:p>
        </p:txBody>
      </p:sp>
      <p:sp>
        <p:nvSpPr>
          <p:cNvPr name="TextBox 10" id="10"/>
          <p:cNvSpPr txBox="true"/>
          <p:nvPr/>
        </p:nvSpPr>
        <p:spPr>
          <a:xfrm rot="0">
            <a:off x="2210666" y="4343963"/>
            <a:ext cx="11943409" cy="4191000"/>
          </a:xfrm>
          <a:prstGeom prst="rect">
            <a:avLst/>
          </a:prstGeom>
        </p:spPr>
        <p:txBody>
          <a:bodyPr anchor="t" rtlCol="false" tIns="0" lIns="0" bIns="0" rIns="0">
            <a:spAutoFit/>
          </a:bodyPr>
          <a:lstStyle/>
          <a:p>
            <a:pPr algn="just">
              <a:lnSpc>
                <a:spcPts val="3749"/>
              </a:lnSpc>
            </a:pPr>
            <a:r>
              <a:rPr lang="en-US" sz="2999">
                <a:solidFill>
                  <a:srgbClr val="76553B"/>
                </a:solidFill>
                <a:latin typeface="Canva Sans"/>
                <a:ea typeface="Canva Sans"/>
                <a:cs typeface="Canva Sans"/>
                <a:sym typeface="Canva Sans"/>
              </a:rPr>
              <a:t>All in all, constructing a reliable and scalable peer-to-peer crypto exchange requires combining reliable technology, understating the rules, thinking of users’ experience, and stressing on security. With decentralized finance changing the digital economy, P2P exchanges are a good way for users to experience more power, privacy, and easy access when trading cryptocurrencies. If you plan every stage of your platform well, you can end up with a future-oriented system that stands out in the competitive market and assures reliable long-term growth and trust.</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E7DDD3"/>
        </a:solidFill>
      </p:bgPr>
    </p:bg>
    <p:spTree>
      <p:nvGrpSpPr>
        <p:cNvPr id="1" name=""/>
        <p:cNvGrpSpPr/>
        <p:nvPr/>
      </p:nvGrpSpPr>
      <p:grpSpPr>
        <a:xfrm>
          <a:off x="0" y="0"/>
          <a:ext cx="0" cy="0"/>
          <a:chOff x="0" y="0"/>
          <a:chExt cx="0" cy="0"/>
        </a:xfrm>
      </p:grpSpPr>
      <p:grpSp>
        <p:nvGrpSpPr>
          <p:cNvPr name="Group 2" id="2"/>
          <p:cNvGrpSpPr/>
          <p:nvPr/>
        </p:nvGrpSpPr>
        <p:grpSpPr>
          <a:xfrm rot="0">
            <a:off x="1029442" y="6772179"/>
            <a:ext cx="5628729" cy="3274791"/>
            <a:chOff x="0" y="0"/>
            <a:chExt cx="1482464" cy="862496"/>
          </a:xfrm>
        </p:grpSpPr>
        <p:sp>
          <p:nvSpPr>
            <p:cNvPr name="Freeform 3" id="3"/>
            <p:cNvSpPr/>
            <p:nvPr/>
          </p:nvSpPr>
          <p:spPr>
            <a:xfrm flipH="false" flipV="false" rot="0">
              <a:off x="0" y="0"/>
              <a:ext cx="1482464" cy="862496"/>
            </a:xfrm>
            <a:custGeom>
              <a:avLst/>
              <a:gdLst/>
              <a:ahLst/>
              <a:cxnLst/>
              <a:rect r="r" b="b" t="t" l="l"/>
              <a:pathLst>
                <a:path h="862496" w="1482464">
                  <a:moveTo>
                    <a:pt x="0" y="0"/>
                  </a:moveTo>
                  <a:lnTo>
                    <a:pt x="1482464" y="0"/>
                  </a:lnTo>
                  <a:lnTo>
                    <a:pt x="1482464" y="862496"/>
                  </a:lnTo>
                  <a:lnTo>
                    <a:pt x="0" y="862496"/>
                  </a:lnTo>
                  <a:close/>
                </a:path>
              </a:pathLst>
            </a:custGeom>
            <a:solidFill>
              <a:srgbClr val="E7DDD3"/>
            </a:solidFill>
          </p:spPr>
        </p:sp>
        <p:sp>
          <p:nvSpPr>
            <p:cNvPr name="TextBox 4" id="4"/>
            <p:cNvSpPr txBox="true"/>
            <p:nvPr/>
          </p:nvSpPr>
          <p:spPr>
            <a:xfrm>
              <a:off x="0" y="-47625"/>
              <a:ext cx="1482464" cy="910121"/>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0228420" y="1028700"/>
            <a:ext cx="3448607" cy="4033318"/>
            <a:chOff x="0" y="0"/>
            <a:chExt cx="908275" cy="1062273"/>
          </a:xfrm>
        </p:grpSpPr>
        <p:sp>
          <p:nvSpPr>
            <p:cNvPr name="Freeform 6" id="6"/>
            <p:cNvSpPr/>
            <p:nvPr/>
          </p:nvSpPr>
          <p:spPr>
            <a:xfrm flipH="false" flipV="false" rot="0">
              <a:off x="0" y="0"/>
              <a:ext cx="908275" cy="1062273"/>
            </a:xfrm>
            <a:custGeom>
              <a:avLst/>
              <a:gdLst/>
              <a:ahLst/>
              <a:cxnLst/>
              <a:rect r="r" b="b" t="t" l="l"/>
              <a:pathLst>
                <a:path h="1062273" w="908275">
                  <a:moveTo>
                    <a:pt x="0" y="0"/>
                  </a:moveTo>
                  <a:lnTo>
                    <a:pt x="908275" y="0"/>
                  </a:lnTo>
                  <a:lnTo>
                    <a:pt x="908275" y="1062273"/>
                  </a:lnTo>
                  <a:lnTo>
                    <a:pt x="0" y="1062273"/>
                  </a:lnTo>
                  <a:close/>
                </a:path>
              </a:pathLst>
            </a:custGeom>
            <a:solidFill>
              <a:srgbClr val="E7DDD3"/>
            </a:solidFill>
          </p:spPr>
        </p:sp>
        <p:sp>
          <p:nvSpPr>
            <p:cNvPr name="TextBox 7" id="7"/>
            <p:cNvSpPr txBox="true"/>
            <p:nvPr/>
          </p:nvSpPr>
          <p:spPr>
            <a:xfrm>
              <a:off x="0" y="-47625"/>
              <a:ext cx="908275" cy="1109898"/>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1028700" y="5889609"/>
            <a:ext cx="657929" cy="698573"/>
          </a:xfrm>
          <a:custGeom>
            <a:avLst/>
            <a:gdLst/>
            <a:ahLst/>
            <a:cxnLst/>
            <a:rect r="r" b="b" t="t" l="l"/>
            <a:pathLst>
              <a:path h="698573" w="657929">
                <a:moveTo>
                  <a:pt x="0" y="0"/>
                </a:moveTo>
                <a:lnTo>
                  <a:pt x="657929" y="0"/>
                </a:lnTo>
                <a:lnTo>
                  <a:pt x="657929" y="698573"/>
                </a:lnTo>
                <a:lnTo>
                  <a:pt x="0" y="69857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2219883" y="5889609"/>
            <a:ext cx="837958" cy="713026"/>
          </a:xfrm>
          <a:custGeom>
            <a:avLst/>
            <a:gdLst/>
            <a:ahLst/>
            <a:cxnLst/>
            <a:rect r="r" b="b" t="t" l="l"/>
            <a:pathLst>
              <a:path h="713026" w="837958">
                <a:moveTo>
                  <a:pt x="0" y="0"/>
                </a:moveTo>
                <a:lnTo>
                  <a:pt x="837958" y="0"/>
                </a:lnTo>
                <a:lnTo>
                  <a:pt x="837958" y="713025"/>
                </a:lnTo>
                <a:lnTo>
                  <a:pt x="0" y="71302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false" flipV="false" rot="0">
            <a:off x="16041215" y="4927601"/>
            <a:ext cx="4493571" cy="5787972"/>
          </a:xfrm>
          <a:custGeom>
            <a:avLst/>
            <a:gdLst/>
            <a:ahLst/>
            <a:cxnLst/>
            <a:rect r="r" b="b" t="t" l="l"/>
            <a:pathLst>
              <a:path h="5787972" w="4493571">
                <a:moveTo>
                  <a:pt x="0" y="0"/>
                </a:moveTo>
                <a:lnTo>
                  <a:pt x="4493570" y="0"/>
                </a:lnTo>
                <a:lnTo>
                  <a:pt x="4493570" y="5787971"/>
                </a:lnTo>
                <a:lnTo>
                  <a:pt x="0" y="578797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4970635" y="2801683"/>
            <a:ext cx="10854363" cy="7245287"/>
          </a:xfrm>
          <a:custGeom>
            <a:avLst/>
            <a:gdLst/>
            <a:ahLst/>
            <a:cxnLst/>
            <a:rect r="r" b="b" t="t" l="l"/>
            <a:pathLst>
              <a:path h="7245287" w="10854363">
                <a:moveTo>
                  <a:pt x="0" y="0"/>
                </a:moveTo>
                <a:lnTo>
                  <a:pt x="10854363" y="0"/>
                </a:lnTo>
                <a:lnTo>
                  <a:pt x="10854363" y="7245287"/>
                </a:lnTo>
                <a:lnTo>
                  <a:pt x="0" y="7245287"/>
                </a:lnTo>
                <a:lnTo>
                  <a:pt x="0" y="0"/>
                </a:lnTo>
                <a:close/>
              </a:path>
            </a:pathLst>
          </a:custGeom>
          <a:blipFill>
            <a:blip r:embed="rId8"/>
            <a:stretch>
              <a:fillRect l="0" t="0" r="0" b="0"/>
            </a:stretch>
          </a:blipFill>
        </p:spPr>
      </p:sp>
      <p:sp>
        <p:nvSpPr>
          <p:cNvPr name="TextBox 12" id="12"/>
          <p:cNvSpPr txBox="true"/>
          <p:nvPr/>
        </p:nvSpPr>
        <p:spPr>
          <a:xfrm rot="0">
            <a:off x="1029442" y="1266825"/>
            <a:ext cx="6061263" cy="3660776"/>
          </a:xfrm>
          <a:prstGeom prst="rect">
            <a:avLst/>
          </a:prstGeom>
        </p:spPr>
        <p:txBody>
          <a:bodyPr anchor="t" rtlCol="false" tIns="0" lIns="0" bIns="0" rIns="0">
            <a:spAutoFit/>
          </a:bodyPr>
          <a:lstStyle/>
          <a:p>
            <a:pPr algn="l">
              <a:lnSpc>
                <a:spcPts val="14000"/>
              </a:lnSpc>
            </a:pPr>
            <a:r>
              <a:rPr lang="en-US" sz="14000">
                <a:solidFill>
                  <a:srgbClr val="492D1A"/>
                </a:solidFill>
                <a:latin typeface="Catchy Mager"/>
                <a:ea typeface="Catchy Mager"/>
                <a:cs typeface="Catchy Mager"/>
                <a:sym typeface="Catchy Mager"/>
              </a:rPr>
              <a:t>Thank You!</a:t>
            </a:r>
          </a:p>
        </p:txBody>
      </p:sp>
      <p:sp>
        <p:nvSpPr>
          <p:cNvPr name="TextBox 13" id="13"/>
          <p:cNvSpPr txBox="true"/>
          <p:nvPr/>
        </p:nvSpPr>
        <p:spPr>
          <a:xfrm rot="0">
            <a:off x="13961019" y="1095375"/>
            <a:ext cx="3298281" cy="939165"/>
          </a:xfrm>
          <a:prstGeom prst="rect">
            <a:avLst/>
          </a:prstGeom>
        </p:spPr>
        <p:txBody>
          <a:bodyPr anchor="t" rtlCol="false" tIns="0" lIns="0" bIns="0" rIns="0">
            <a:spAutoFit/>
          </a:bodyPr>
          <a:lstStyle/>
          <a:p>
            <a:pPr algn="r">
              <a:lnSpc>
                <a:spcPts val="3600"/>
              </a:lnSpc>
            </a:pPr>
            <a:r>
              <a:rPr lang="en-US" sz="3600">
                <a:solidFill>
                  <a:srgbClr val="76553B"/>
                </a:solidFill>
                <a:latin typeface="Canva Sans"/>
                <a:ea typeface="Canva Sans"/>
                <a:cs typeface="Canva Sans"/>
                <a:sym typeface="Canva Sans"/>
              </a:rPr>
              <a:t>P2P EXCHANGE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DAGqHXFiuFc</dc:identifier>
  <dcterms:modified xsi:type="dcterms:W3CDTF">2011-08-01T06:04:30Z</dcterms:modified>
  <cp:revision>1</cp:revision>
  <dc:title>How to Launch a Secure and Scalable Peer-to-Peer Crypto Exchange</dc:title>
</cp:coreProperties>
</file>