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HK Grotesk Bold" charset="1" panose="00000800000000000000"/>
      <p:regular r:id="rId10"/>
    </p:embeddedFont>
    <p:embeddedFont>
      <p:font typeface="HK Grotesk" charset="1" panose="0000050000000000000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https://www.spicesindia.net/types-of-dry-red-chillies-in-india" TargetMode="External" Type="http://schemas.openxmlformats.org/officeDocument/2006/relationships/hyperlink"/><Relationship Id="rId6" Target="https://www.spicesindia.net/types-of-dry-red-chillies-in-india"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1312B"/>
        </a:solidFill>
      </p:bgPr>
    </p:bg>
    <p:spTree>
      <p:nvGrpSpPr>
        <p:cNvPr id="1" name=""/>
        <p:cNvGrpSpPr/>
        <p:nvPr/>
      </p:nvGrpSpPr>
      <p:grpSpPr>
        <a:xfrm>
          <a:off x="0" y="0"/>
          <a:ext cx="0" cy="0"/>
          <a:chOff x="0" y="0"/>
          <a:chExt cx="0" cy="0"/>
        </a:xfrm>
      </p:grpSpPr>
      <p:grpSp>
        <p:nvGrpSpPr>
          <p:cNvPr name="Group 2" id="2"/>
          <p:cNvGrpSpPr/>
          <p:nvPr/>
        </p:nvGrpSpPr>
        <p:grpSpPr>
          <a:xfrm rot="0">
            <a:off x="320299" y="294980"/>
            <a:ext cx="9961916" cy="9697041"/>
            <a:chOff x="0" y="0"/>
            <a:chExt cx="945097" cy="919968"/>
          </a:xfrm>
        </p:grpSpPr>
        <p:sp>
          <p:nvSpPr>
            <p:cNvPr name="Freeform 3" id="3"/>
            <p:cNvSpPr/>
            <p:nvPr/>
          </p:nvSpPr>
          <p:spPr>
            <a:xfrm flipH="false" flipV="false" rot="0">
              <a:off x="0" y="0"/>
              <a:ext cx="945097" cy="919968"/>
            </a:xfrm>
            <a:custGeom>
              <a:avLst/>
              <a:gdLst/>
              <a:ahLst/>
              <a:cxnLst/>
              <a:rect r="r" b="b" t="t" l="l"/>
              <a:pathLst>
                <a:path h="919968" w="945097">
                  <a:moveTo>
                    <a:pt x="472549" y="0"/>
                  </a:moveTo>
                  <a:cubicBezTo>
                    <a:pt x="211567" y="0"/>
                    <a:pt x="0" y="205942"/>
                    <a:pt x="0" y="459984"/>
                  </a:cubicBezTo>
                  <a:cubicBezTo>
                    <a:pt x="0" y="714026"/>
                    <a:pt x="211567" y="919968"/>
                    <a:pt x="472549" y="919968"/>
                  </a:cubicBezTo>
                  <a:cubicBezTo>
                    <a:pt x="733530" y="919968"/>
                    <a:pt x="945097" y="714026"/>
                    <a:pt x="945097" y="459984"/>
                  </a:cubicBezTo>
                  <a:cubicBezTo>
                    <a:pt x="945097" y="205942"/>
                    <a:pt x="733530" y="0"/>
                    <a:pt x="472549" y="0"/>
                  </a:cubicBezTo>
                  <a:close/>
                </a:path>
              </a:pathLst>
            </a:custGeom>
            <a:blipFill>
              <a:blip r:embed="rId2"/>
              <a:stretch>
                <a:fillRect l="0" t="-1365" r="0" b="-1365"/>
              </a:stretch>
            </a:blipFill>
          </p:spPr>
        </p:sp>
      </p:grpSp>
      <p:sp>
        <p:nvSpPr>
          <p:cNvPr name="Freeform 4" id="4"/>
          <p:cNvSpPr/>
          <p:nvPr/>
        </p:nvSpPr>
        <p:spPr>
          <a:xfrm flipH="false" flipV="false" rot="0">
            <a:off x="12511958" y="497812"/>
            <a:ext cx="2383530" cy="316183"/>
          </a:xfrm>
          <a:custGeom>
            <a:avLst/>
            <a:gdLst/>
            <a:ahLst/>
            <a:cxnLst/>
            <a:rect r="r" b="b" t="t" l="l"/>
            <a:pathLst>
              <a:path h="316183" w="2383530">
                <a:moveTo>
                  <a:pt x="0" y="0"/>
                </a:moveTo>
                <a:lnTo>
                  <a:pt x="2383530" y="0"/>
                </a:lnTo>
                <a:lnTo>
                  <a:pt x="2383530" y="316183"/>
                </a:lnTo>
                <a:lnTo>
                  <a:pt x="0" y="316183"/>
                </a:lnTo>
                <a:lnTo>
                  <a:pt x="0" y="0"/>
                </a:lnTo>
                <a:close/>
              </a:path>
            </a:pathLst>
          </a:custGeom>
          <a:blipFill>
            <a:blip r:embed="rId3"/>
            <a:stretch>
              <a:fillRect l="0" t="0" r="0" b="0"/>
            </a:stretch>
          </a:blipFill>
        </p:spPr>
      </p:sp>
      <p:sp>
        <p:nvSpPr>
          <p:cNvPr name="Freeform 5" id="5"/>
          <p:cNvSpPr/>
          <p:nvPr/>
        </p:nvSpPr>
        <p:spPr>
          <a:xfrm flipH="false" flipV="false" rot="0">
            <a:off x="11245998" y="5837174"/>
            <a:ext cx="4256721" cy="593249"/>
          </a:xfrm>
          <a:custGeom>
            <a:avLst/>
            <a:gdLst/>
            <a:ahLst/>
            <a:cxnLst/>
            <a:rect r="r" b="b" t="t" l="l"/>
            <a:pathLst>
              <a:path h="593249" w="4256721">
                <a:moveTo>
                  <a:pt x="0" y="0"/>
                </a:moveTo>
                <a:lnTo>
                  <a:pt x="4256721" y="0"/>
                </a:lnTo>
                <a:lnTo>
                  <a:pt x="4256721" y="593248"/>
                </a:lnTo>
                <a:lnTo>
                  <a:pt x="0" y="593248"/>
                </a:lnTo>
                <a:lnTo>
                  <a:pt x="0" y="0"/>
                </a:lnTo>
                <a:close/>
              </a:path>
            </a:pathLst>
          </a:custGeom>
          <a:blipFill>
            <a:blip r:embed="rId4"/>
            <a:stretch>
              <a:fillRect l="0" t="-715" r="0" b="-715"/>
            </a:stretch>
          </a:blipFill>
        </p:spPr>
      </p:sp>
      <p:sp>
        <p:nvSpPr>
          <p:cNvPr name="TextBox 6" id="6"/>
          <p:cNvSpPr txBox="true"/>
          <p:nvPr/>
        </p:nvSpPr>
        <p:spPr>
          <a:xfrm rot="0">
            <a:off x="11188487" y="3419475"/>
            <a:ext cx="6070813" cy="1762125"/>
          </a:xfrm>
          <a:prstGeom prst="rect">
            <a:avLst/>
          </a:prstGeom>
        </p:spPr>
        <p:txBody>
          <a:bodyPr anchor="t" rtlCol="false" tIns="0" lIns="0" bIns="0" rIns="0">
            <a:spAutoFit/>
          </a:bodyPr>
          <a:lstStyle/>
          <a:p>
            <a:pPr algn="l">
              <a:lnSpc>
                <a:spcPts val="6912"/>
              </a:lnSpc>
            </a:pPr>
            <a:r>
              <a:rPr lang="en-US" b="true" sz="5760" u="sng">
                <a:solidFill>
                  <a:srgbClr val="FFFFFF"/>
                </a:solidFill>
                <a:latin typeface="HK Grotesk Bold"/>
                <a:ea typeface="HK Grotesk Bold"/>
                <a:cs typeface="HK Grotesk Bold"/>
                <a:sym typeface="HK Grotesk Bold"/>
                <a:hlinkClick r:id="rId5" tooltip="https://www.spicesindia.net/types-of-dry-red-chillies-in-india"/>
              </a:rPr>
              <a:t>Red Chilli Powder </a:t>
            </a:r>
          </a:p>
          <a:p>
            <a:pPr algn="l">
              <a:lnSpc>
                <a:spcPts val="6912"/>
              </a:lnSpc>
            </a:pPr>
            <a:r>
              <a:rPr lang="en-US" b="true" sz="5760" u="sng">
                <a:solidFill>
                  <a:srgbClr val="FFFFFF"/>
                </a:solidFill>
                <a:latin typeface="HK Grotesk Bold"/>
                <a:ea typeface="HK Grotesk Bold"/>
                <a:cs typeface="HK Grotesk Bold"/>
                <a:sym typeface="HK Grotesk Bold"/>
                <a:hlinkClick r:id="rId6" tooltip="https://www.spicesindia.net/types-of-dry-red-chillies-in-india"/>
              </a:rPr>
              <a:t>Exporters</a:t>
            </a:r>
          </a:p>
        </p:txBody>
      </p:sp>
      <p:sp>
        <p:nvSpPr>
          <p:cNvPr name="TextBox 7" id="7"/>
          <p:cNvSpPr txBox="true"/>
          <p:nvPr/>
        </p:nvSpPr>
        <p:spPr>
          <a:xfrm rot="0">
            <a:off x="11245998" y="8127670"/>
            <a:ext cx="6411127" cy="869949"/>
          </a:xfrm>
          <a:prstGeom prst="rect">
            <a:avLst/>
          </a:prstGeom>
        </p:spPr>
        <p:txBody>
          <a:bodyPr anchor="t" rtlCol="false" tIns="0" lIns="0" bIns="0" rIns="0">
            <a:spAutoFit/>
          </a:bodyPr>
          <a:lstStyle/>
          <a:p>
            <a:pPr algn="l">
              <a:lnSpc>
                <a:spcPts val="3500"/>
              </a:lnSpc>
            </a:pPr>
            <a:r>
              <a:rPr lang="en-US" sz="2500" b="true">
                <a:solidFill>
                  <a:srgbClr val="FFFFFF"/>
                </a:solidFill>
                <a:latin typeface="HK Grotesk Bold"/>
                <a:ea typeface="HK Grotesk Bold"/>
                <a:cs typeface="HK Grotesk Bold"/>
                <a:sym typeface="HK Grotesk Bold"/>
              </a:rPr>
              <a:t>Visit - https://www.spicesindia.net/types-of-dry-red-chillies-in-india/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1312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0597904" cy="10287000"/>
          </a:xfrm>
          <a:custGeom>
            <a:avLst/>
            <a:gdLst/>
            <a:ahLst/>
            <a:cxnLst/>
            <a:rect r="r" b="b" t="t" l="l"/>
            <a:pathLst>
              <a:path h="10287000" w="10597904">
                <a:moveTo>
                  <a:pt x="0" y="0"/>
                </a:moveTo>
                <a:lnTo>
                  <a:pt x="10597904" y="0"/>
                </a:lnTo>
                <a:lnTo>
                  <a:pt x="10597904" y="10287000"/>
                </a:lnTo>
                <a:lnTo>
                  <a:pt x="0" y="10287000"/>
                </a:lnTo>
                <a:lnTo>
                  <a:pt x="0" y="0"/>
                </a:lnTo>
                <a:close/>
              </a:path>
            </a:pathLst>
          </a:custGeom>
          <a:blipFill>
            <a:blip r:embed="rId2"/>
            <a:stretch>
              <a:fillRect l="-14197" t="0" r="-1357" b="0"/>
            </a:stretch>
          </a:blipFill>
        </p:spPr>
      </p:sp>
      <p:sp>
        <p:nvSpPr>
          <p:cNvPr name="TextBox 3" id="3"/>
          <p:cNvSpPr txBox="true"/>
          <p:nvPr/>
        </p:nvSpPr>
        <p:spPr>
          <a:xfrm rot="0">
            <a:off x="10967505" y="3463290"/>
            <a:ext cx="6889295" cy="3312795"/>
          </a:xfrm>
          <a:prstGeom prst="rect">
            <a:avLst/>
          </a:prstGeom>
        </p:spPr>
        <p:txBody>
          <a:bodyPr anchor="t" rtlCol="false" tIns="0" lIns="0" bIns="0" rIns="0">
            <a:spAutoFit/>
          </a:bodyPr>
          <a:lstStyle/>
          <a:p>
            <a:pPr algn="just">
              <a:lnSpc>
                <a:spcPts val="3779"/>
              </a:lnSpc>
            </a:pPr>
            <a:r>
              <a:rPr lang="en-US" b="true" sz="2700">
                <a:solidFill>
                  <a:srgbClr val="FFFFFF"/>
                </a:solidFill>
                <a:latin typeface="HK Grotesk Bold"/>
                <a:ea typeface="HK Grotesk Bold"/>
                <a:cs typeface="HK Grotesk Bold"/>
                <a:sym typeface="HK Grotesk Bold"/>
              </a:rPr>
              <a:t>India</a:t>
            </a:r>
            <a:r>
              <a:rPr lang="en-US" b="true" sz="2700" u="none">
                <a:solidFill>
                  <a:srgbClr val="FFFFFF"/>
                </a:solidFill>
                <a:latin typeface="HK Grotesk Bold"/>
                <a:ea typeface="HK Grotesk Bold"/>
                <a:cs typeface="HK Grotesk Bold"/>
                <a:sym typeface="HK Grotesk Bold"/>
              </a:rPr>
              <a:t> produc</a:t>
            </a:r>
            <a:r>
              <a:rPr lang="en-US" b="true" sz="2700">
                <a:solidFill>
                  <a:srgbClr val="FFFFFF"/>
                </a:solidFill>
                <a:latin typeface="HK Grotesk Bold"/>
                <a:ea typeface="HK Grotesk Bold"/>
                <a:cs typeface="HK Grotesk Bold"/>
                <a:sym typeface="HK Grotesk Bold"/>
              </a:rPr>
              <a:t>es</a:t>
            </a:r>
            <a:r>
              <a:rPr lang="en-US" b="true" sz="2700" u="none">
                <a:solidFill>
                  <a:srgbClr val="FFFFFF"/>
                </a:solidFill>
                <a:latin typeface="HK Grotesk Bold"/>
                <a:ea typeface="HK Grotesk Bold"/>
                <a:cs typeface="HK Grotesk Bold"/>
                <a:sym typeface="HK Grotesk Bold"/>
              </a:rPr>
              <a:t> </a:t>
            </a:r>
            <a:r>
              <a:rPr lang="en-US" b="true" sz="2700">
                <a:solidFill>
                  <a:srgbClr val="FFFFFF"/>
                </a:solidFill>
                <a:latin typeface="HK Grotesk Bold"/>
                <a:ea typeface="HK Grotesk Bold"/>
                <a:cs typeface="HK Grotesk Bold"/>
                <a:sym typeface="HK Grotesk Bold"/>
              </a:rPr>
              <a:t>ove</a:t>
            </a:r>
            <a:r>
              <a:rPr lang="en-US" b="true" sz="2700" u="none">
                <a:solidFill>
                  <a:srgbClr val="FFFFFF"/>
                </a:solidFill>
                <a:latin typeface="HK Grotesk Bold"/>
                <a:ea typeface="HK Grotesk Bold"/>
                <a:cs typeface="HK Grotesk Bold"/>
                <a:sym typeface="HK Grotesk Bold"/>
              </a:rPr>
              <a:t>r 50</a:t>
            </a:r>
            <a:r>
              <a:rPr lang="en-US" b="true" sz="2700">
                <a:solidFill>
                  <a:srgbClr val="FFFFFF"/>
                </a:solidFill>
                <a:latin typeface="HK Grotesk Bold"/>
                <a:ea typeface="HK Grotesk Bold"/>
                <a:cs typeface="HK Grotesk Bold"/>
                <a:sym typeface="HK Grotesk Bold"/>
              </a:rPr>
              <a:t> dry red chilli varieties—from mild Kashmiri and Byadagi to fiery Guntur and Bhut Jolokia—delighting global markets. These chillies are ground into vibrant, flavorful red chilli powder, essential in cuisines worldwide for a rich color, consistent heat, and deep aroma </a:t>
            </a:r>
          </a:p>
        </p:txBody>
      </p:sp>
      <p:sp>
        <p:nvSpPr>
          <p:cNvPr name="Freeform 4" id="4"/>
          <p:cNvSpPr/>
          <p:nvPr/>
        </p:nvSpPr>
        <p:spPr>
          <a:xfrm flipH="false" flipV="false" rot="0">
            <a:off x="12909587" y="691090"/>
            <a:ext cx="2545060" cy="337610"/>
          </a:xfrm>
          <a:custGeom>
            <a:avLst/>
            <a:gdLst/>
            <a:ahLst/>
            <a:cxnLst/>
            <a:rect r="r" b="b" t="t" l="l"/>
            <a:pathLst>
              <a:path h="337610" w="2545060">
                <a:moveTo>
                  <a:pt x="0" y="0"/>
                </a:moveTo>
                <a:lnTo>
                  <a:pt x="2545060" y="0"/>
                </a:lnTo>
                <a:lnTo>
                  <a:pt x="2545060" y="337610"/>
                </a:lnTo>
                <a:lnTo>
                  <a:pt x="0" y="337610"/>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1312B"/>
        </a:solidFill>
      </p:bgPr>
    </p:bg>
    <p:spTree>
      <p:nvGrpSpPr>
        <p:cNvPr id="1" name=""/>
        <p:cNvGrpSpPr/>
        <p:nvPr/>
      </p:nvGrpSpPr>
      <p:grpSpPr>
        <a:xfrm>
          <a:off x="0" y="0"/>
          <a:ext cx="0" cy="0"/>
          <a:chOff x="0" y="0"/>
          <a:chExt cx="0" cy="0"/>
        </a:xfrm>
      </p:grpSpPr>
      <p:grpSp>
        <p:nvGrpSpPr>
          <p:cNvPr name="Group 2" id="2"/>
          <p:cNvGrpSpPr/>
          <p:nvPr/>
        </p:nvGrpSpPr>
        <p:grpSpPr>
          <a:xfrm rot="0">
            <a:off x="276575" y="7217705"/>
            <a:ext cx="8743600" cy="3086100"/>
            <a:chOff x="0" y="0"/>
            <a:chExt cx="2302841" cy="812800"/>
          </a:xfrm>
        </p:grpSpPr>
        <p:sp>
          <p:nvSpPr>
            <p:cNvPr name="Freeform 3" id="3"/>
            <p:cNvSpPr/>
            <p:nvPr/>
          </p:nvSpPr>
          <p:spPr>
            <a:xfrm flipH="false" flipV="false" rot="0">
              <a:off x="0" y="0"/>
              <a:ext cx="2302841" cy="812800"/>
            </a:xfrm>
            <a:custGeom>
              <a:avLst/>
              <a:gdLst/>
              <a:ahLst/>
              <a:cxnLst/>
              <a:rect r="r" b="b" t="t" l="l"/>
              <a:pathLst>
                <a:path h="812800" w="2302841">
                  <a:moveTo>
                    <a:pt x="0" y="0"/>
                  </a:moveTo>
                  <a:lnTo>
                    <a:pt x="2302841" y="0"/>
                  </a:lnTo>
                  <a:lnTo>
                    <a:pt x="2302841" y="812800"/>
                  </a:lnTo>
                  <a:lnTo>
                    <a:pt x="0" y="812800"/>
                  </a:lnTo>
                  <a:close/>
                </a:path>
              </a:pathLst>
            </a:custGeom>
            <a:solidFill>
              <a:srgbClr val="D1312B"/>
            </a:solidFill>
          </p:spPr>
        </p:sp>
        <p:sp>
          <p:nvSpPr>
            <p:cNvPr name="TextBox 4" id="4"/>
            <p:cNvSpPr txBox="true"/>
            <p:nvPr/>
          </p:nvSpPr>
          <p:spPr>
            <a:xfrm>
              <a:off x="0" y="-28575"/>
              <a:ext cx="2302841" cy="841375"/>
            </a:xfrm>
            <a:prstGeom prst="rect">
              <a:avLst/>
            </a:prstGeom>
          </p:spPr>
          <p:txBody>
            <a:bodyPr anchor="ctr" rtlCol="false" tIns="50800" lIns="50800" bIns="50800" rIns="50800"/>
            <a:lstStyle/>
            <a:p>
              <a:pPr algn="ctr">
                <a:lnSpc>
                  <a:spcPts val="2380"/>
                </a:lnSpc>
              </a:pPr>
            </a:p>
          </p:txBody>
        </p:sp>
      </p:grpSp>
      <p:sp>
        <p:nvSpPr>
          <p:cNvPr name="Freeform 5" id="5"/>
          <p:cNvSpPr/>
          <p:nvPr/>
        </p:nvSpPr>
        <p:spPr>
          <a:xfrm flipH="false" flipV="false" rot="0">
            <a:off x="0" y="0"/>
            <a:ext cx="18288000" cy="8046085"/>
          </a:xfrm>
          <a:custGeom>
            <a:avLst/>
            <a:gdLst/>
            <a:ahLst/>
            <a:cxnLst/>
            <a:rect r="r" b="b" t="t" l="l"/>
            <a:pathLst>
              <a:path h="8046085" w="18288000">
                <a:moveTo>
                  <a:pt x="0" y="0"/>
                </a:moveTo>
                <a:lnTo>
                  <a:pt x="18288000" y="0"/>
                </a:lnTo>
                <a:lnTo>
                  <a:pt x="18288000" y="8046085"/>
                </a:lnTo>
                <a:lnTo>
                  <a:pt x="0" y="8046085"/>
                </a:lnTo>
                <a:lnTo>
                  <a:pt x="0" y="0"/>
                </a:lnTo>
                <a:close/>
              </a:path>
            </a:pathLst>
          </a:custGeom>
          <a:blipFill>
            <a:blip r:embed="rId2"/>
            <a:stretch>
              <a:fillRect l="0" t="-45851" r="0" b="-5675"/>
            </a:stretch>
          </a:blipFill>
        </p:spPr>
      </p:sp>
      <p:sp>
        <p:nvSpPr>
          <p:cNvPr name="Freeform 6" id="6"/>
          <p:cNvSpPr/>
          <p:nvPr/>
        </p:nvSpPr>
        <p:spPr>
          <a:xfrm flipH="false" flipV="false" rot="0">
            <a:off x="15070702" y="695925"/>
            <a:ext cx="2508615" cy="332775"/>
          </a:xfrm>
          <a:custGeom>
            <a:avLst/>
            <a:gdLst/>
            <a:ahLst/>
            <a:cxnLst/>
            <a:rect r="r" b="b" t="t" l="l"/>
            <a:pathLst>
              <a:path h="332775" w="2508615">
                <a:moveTo>
                  <a:pt x="0" y="0"/>
                </a:moveTo>
                <a:lnTo>
                  <a:pt x="2508616" y="0"/>
                </a:lnTo>
                <a:lnTo>
                  <a:pt x="2508616" y="332775"/>
                </a:lnTo>
                <a:lnTo>
                  <a:pt x="0" y="332775"/>
                </a:lnTo>
                <a:lnTo>
                  <a:pt x="0" y="0"/>
                </a:lnTo>
                <a:close/>
              </a:path>
            </a:pathLst>
          </a:custGeom>
          <a:blipFill>
            <a:blip r:embed="rId3"/>
            <a:stretch>
              <a:fillRect l="0" t="0" r="0" b="0"/>
            </a:stretch>
          </a:blipFill>
        </p:spPr>
      </p:sp>
      <p:sp>
        <p:nvSpPr>
          <p:cNvPr name="TextBox 7" id="7"/>
          <p:cNvSpPr txBox="true"/>
          <p:nvPr/>
        </p:nvSpPr>
        <p:spPr>
          <a:xfrm rot="0">
            <a:off x="2240341" y="8244840"/>
            <a:ext cx="14270796" cy="1884045"/>
          </a:xfrm>
          <a:prstGeom prst="rect">
            <a:avLst/>
          </a:prstGeom>
        </p:spPr>
        <p:txBody>
          <a:bodyPr anchor="t" rtlCol="false" tIns="0" lIns="0" bIns="0" rIns="0">
            <a:spAutoFit/>
          </a:bodyPr>
          <a:lstStyle/>
          <a:p>
            <a:pPr algn="ctr">
              <a:lnSpc>
                <a:spcPts val="3779"/>
              </a:lnSpc>
            </a:pPr>
            <a:r>
              <a:rPr lang="en-US" sz="2700" b="true">
                <a:solidFill>
                  <a:srgbClr val="FFFFFF"/>
                </a:solidFill>
                <a:latin typeface="HK Grotesk Bold"/>
                <a:ea typeface="HK Grotesk Bold"/>
                <a:cs typeface="HK Grotesk Bold"/>
                <a:sym typeface="HK Grotesk Bold"/>
              </a:rPr>
              <a:t>Address- D.No 25-16-180, 181, Mirichi Yard Road, Guntur, Andhra Pradesh, 522005</a:t>
            </a:r>
          </a:p>
          <a:p>
            <a:pPr algn="ctr">
              <a:lnSpc>
                <a:spcPts val="3779"/>
              </a:lnSpc>
            </a:pPr>
            <a:r>
              <a:rPr lang="en-US" sz="2700" b="true">
                <a:solidFill>
                  <a:srgbClr val="FFFFFF"/>
                </a:solidFill>
                <a:latin typeface="HK Grotesk Bold"/>
                <a:ea typeface="HK Grotesk Bold"/>
                <a:cs typeface="HK Grotesk Bold"/>
                <a:sym typeface="HK Grotesk Bold"/>
              </a:rPr>
              <a:t>Phone Number: +91 9701363424</a:t>
            </a:r>
          </a:p>
          <a:p>
            <a:pPr algn="ctr">
              <a:lnSpc>
                <a:spcPts val="3779"/>
              </a:lnSpc>
            </a:pPr>
            <a:r>
              <a:rPr lang="en-US" sz="2700" b="true">
                <a:solidFill>
                  <a:srgbClr val="FFFFFF"/>
                </a:solidFill>
                <a:latin typeface="HK Grotesk Bold"/>
                <a:ea typeface="HK Grotesk Bold"/>
                <a:cs typeface="HK Grotesk Bold"/>
                <a:sym typeface="HK Grotesk Bold"/>
              </a:rPr>
              <a:t>Mail: samsu@agrocrops.com</a:t>
            </a:r>
          </a:p>
          <a:p>
            <a:pPr algn="ctr" marL="0" indent="0" lvl="0">
              <a:lnSpc>
                <a:spcPts val="3779"/>
              </a:lnSpc>
              <a:spcBef>
                <a:spcPct val="0"/>
              </a:spcBef>
            </a:pPr>
            <a:r>
              <a:rPr lang="en-US" b="true" sz="2700">
                <a:solidFill>
                  <a:srgbClr val="FFFFFF"/>
                </a:solidFill>
                <a:latin typeface="HK Grotesk Bold"/>
                <a:ea typeface="HK Grotesk Bold"/>
                <a:cs typeface="HK Grotesk Bold"/>
                <a:sym typeface="HK Grotesk Bold"/>
              </a:rPr>
              <a:t>Website - https://www.spicesindia.net/types-of-dry-red-chillies-in-india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1312B"/>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1510348"/>
            <a:ext cx="18288000" cy="10286871"/>
            <a:chOff x="0" y="0"/>
            <a:chExt cx="11289030" cy="6350000"/>
          </a:xfrm>
        </p:grpSpPr>
        <p:sp>
          <p:nvSpPr>
            <p:cNvPr name="Freeform 3" id="3"/>
            <p:cNvSpPr/>
            <p:nvPr/>
          </p:nvSpPr>
          <p:spPr>
            <a:xfrm flipH="false" flipV="false" rot="0">
              <a:off x="0" y="0"/>
              <a:ext cx="11287761" cy="6350000"/>
            </a:xfrm>
            <a:custGeom>
              <a:avLst/>
              <a:gdLst/>
              <a:ahLst/>
              <a:cxnLst/>
              <a:rect r="r" b="b" t="t" l="l"/>
              <a:pathLst>
                <a:path h="6350000" w="11287761">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l="0" t="-37663" r="0" b="-37663"/>
              </a:stretch>
            </a:blipFill>
          </p:spPr>
        </p:sp>
      </p:grpSp>
      <p:sp>
        <p:nvSpPr>
          <p:cNvPr name="TextBox 4" id="4"/>
          <p:cNvSpPr txBox="true"/>
          <p:nvPr/>
        </p:nvSpPr>
        <p:spPr>
          <a:xfrm rot="0">
            <a:off x="3218710" y="8965773"/>
            <a:ext cx="12539179" cy="949584"/>
          </a:xfrm>
          <a:prstGeom prst="rect">
            <a:avLst/>
          </a:prstGeom>
        </p:spPr>
        <p:txBody>
          <a:bodyPr anchor="t" rtlCol="false" tIns="0" lIns="0" bIns="0" rIns="0">
            <a:spAutoFit/>
          </a:bodyPr>
          <a:lstStyle/>
          <a:p>
            <a:pPr algn="ctr">
              <a:lnSpc>
                <a:spcPts val="4395"/>
              </a:lnSpc>
            </a:pPr>
            <a:r>
              <a:rPr lang="en-US" sz="3139" b="true">
                <a:solidFill>
                  <a:srgbClr val="FFFFFF"/>
                </a:solidFill>
                <a:latin typeface="HK Grotesk Bold"/>
                <a:ea typeface="HK Grotesk Bold"/>
                <a:cs typeface="HK Grotesk Bold"/>
                <a:sym typeface="HK Grotesk Bold"/>
              </a:rPr>
              <a:t>Get Authentic Flavors &amp; India’s Spice Excellence at Spices India</a:t>
            </a:r>
          </a:p>
          <a:p>
            <a:pPr algn="ctr">
              <a:lnSpc>
                <a:spcPts val="3275"/>
              </a:lnSpc>
            </a:pPr>
            <a:r>
              <a:rPr lang="en-US" sz="2339">
                <a:solidFill>
                  <a:srgbClr val="FFFFFF"/>
                </a:solidFill>
                <a:latin typeface="HK Grotesk"/>
                <a:ea typeface="HK Grotesk"/>
                <a:cs typeface="HK Grotesk"/>
                <a:sym typeface="HK Grotesk"/>
              </a:rPr>
              <a:t>Visit - https://www.spicesindia.net/types-of-dry-red-chillies-in-india</a:t>
            </a:r>
          </a:p>
        </p:txBody>
      </p:sp>
      <p:sp>
        <p:nvSpPr>
          <p:cNvPr name="Freeform 5" id="5"/>
          <p:cNvSpPr/>
          <p:nvPr/>
        </p:nvSpPr>
        <p:spPr>
          <a:xfrm flipH="false" flipV="false" rot="0">
            <a:off x="14894071" y="416537"/>
            <a:ext cx="2321143" cy="307907"/>
          </a:xfrm>
          <a:custGeom>
            <a:avLst/>
            <a:gdLst/>
            <a:ahLst/>
            <a:cxnLst/>
            <a:rect r="r" b="b" t="t" l="l"/>
            <a:pathLst>
              <a:path h="307907" w="2321143">
                <a:moveTo>
                  <a:pt x="0" y="0"/>
                </a:moveTo>
                <a:lnTo>
                  <a:pt x="2321143" y="0"/>
                </a:lnTo>
                <a:lnTo>
                  <a:pt x="2321143" y="307907"/>
                </a:lnTo>
                <a:lnTo>
                  <a:pt x="0" y="307907"/>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DAGMsYqRRtc</dc:identifier>
  <dcterms:modified xsi:type="dcterms:W3CDTF">2011-08-01T06:04:30Z</dcterms:modified>
  <cp:revision>1</cp:revision>
  <dc:title>Red Chilli Powder  Exporters</dc:title>
</cp:coreProperties>
</file>