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Raleway Bold" charset="1" panose="00000000000000000000"/>
      <p:regular r:id="rId16"/>
    </p:embeddedFont>
    <p:embeddedFont>
      <p:font typeface="Raleway" charset="1" panose="00000000000000000000"/>
      <p:regular r:id="rId17"/>
    </p:embeddedFont>
    <p:embeddedFont>
      <p:font typeface="DM Sans Bold" charset="1" panose="00000000000000000000"/>
      <p:regular r:id="rId18"/>
    </p:embeddedFont>
    <p:embeddedFont>
      <p:font typeface="Garet Bold" charset="1" panose="00000000000000000000"/>
      <p:regular r:id="rId19"/>
    </p:embeddedFont>
    <p:embeddedFont>
      <p:font typeface="Neo Sans Bold" charset="1" panose="020B0804030504040204"/>
      <p:regular r:id="rId20"/>
    </p:embeddedFont>
    <p:embeddedFont>
      <p:font typeface="Neo Sans" charset="1" panose="020B050403050404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blockchain-consulting-services/" TargetMode="External" Type="http://schemas.openxmlformats.org/officeDocument/2006/relationships/hyperlink"/><Relationship Id="rId3" Target="../media/image4.png" Type="http://schemas.openxmlformats.org/officeDocument/2006/relationships/image"/><Relationship Id="rId4" Target="../media/image5.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blockchain-consulting-services/" TargetMode="External" Type="http://schemas.openxmlformats.org/officeDocument/2006/relationships/hyperlink"/><Relationship Id="rId3" Target="../media/image4.png" Type="http://schemas.openxmlformats.org/officeDocument/2006/relationships/image"/><Relationship Id="rId4" Target="../media/image5.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250" t="0" r="-6250" b="0"/>
            </a:stretch>
          </a:blipFill>
        </p:spPr>
      </p:sp>
      <p:sp>
        <p:nvSpPr>
          <p:cNvPr name="Freeform 3" id="3"/>
          <p:cNvSpPr/>
          <p:nvPr/>
        </p:nvSpPr>
        <p:spPr>
          <a:xfrm flipH="false" flipV="false" rot="0">
            <a:off x="9659193" y="5988133"/>
            <a:ext cx="9330996" cy="9433912"/>
          </a:xfrm>
          <a:custGeom>
            <a:avLst/>
            <a:gdLst/>
            <a:ahLst/>
            <a:cxnLst/>
            <a:rect r="r" b="b" t="t" l="l"/>
            <a:pathLst>
              <a:path h="9433912" w="9330996">
                <a:moveTo>
                  <a:pt x="0" y="0"/>
                </a:moveTo>
                <a:lnTo>
                  <a:pt x="9330997" y="0"/>
                </a:lnTo>
                <a:lnTo>
                  <a:pt x="9330997" y="9433912"/>
                </a:lnTo>
                <a:lnTo>
                  <a:pt x="0" y="9433912"/>
                </a:lnTo>
                <a:lnTo>
                  <a:pt x="0" y="0"/>
                </a:lnTo>
                <a:close/>
              </a:path>
            </a:pathLst>
          </a:custGeom>
          <a:blipFill>
            <a:blip r:embed="rId3">
              <a:alphaModFix amt="9999"/>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694013" y="-2339473"/>
            <a:ext cx="9330996" cy="9433912"/>
          </a:xfrm>
          <a:custGeom>
            <a:avLst/>
            <a:gdLst/>
            <a:ahLst/>
            <a:cxnLst/>
            <a:rect r="r" b="b" t="t" l="l"/>
            <a:pathLst>
              <a:path h="9433912" w="9330996">
                <a:moveTo>
                  <a:pt x="0" y="0"/>
                </a:moveTo>
                <a:lnTo>
                  <a:pt x="9330997" y="0"/>
                </a:lnTo>
                <a:lnTo>
                  <a:pt x="9330997" y="9433912"/>
                </a:lnTo>
                <a:lnTo>
                  <a:pt x="0" y="9433912"/>
                </a:lnTo>
                <a:lnTo>
                  <a:pt x="0" y="0"/>
                </a:lnTo>
                <a:close/>
              </a:path>
            </a:pathLst>
          </a:custGeom>
          <a:blipFill>
            <a:blip r:embed="rId3">
              <a:alphaModFix amt="9999"/>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5400000">
            <a:off x="14663240" y="333783"/>
            <a:ext cx="1400536" cy="2077633"/>
          </a:xfrm>
          <a:custGeom>
            <a:avLst/>
            <a:gdLst/>
            <a:ahLst/>
            <a:cxnLst/>
            <a:rect r="r" b="b" t="t" l="l"/>
            <a:pathLst>
              <a:path h="2077633" w="1400536">
                <a:moveTo>
                  <a:pt x="0" y="0"/>
                </a:moveTo>
                <a:lnTo>
                  <a:pt x="1400536" y="0"/>
                </a:lnTo>
                <a:lnTo>
                  <a:pt x="1400536" y="2077633"/>
                </a:lnTo>
                <a:lnTo>
                  <a:pt x="0" y="20776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400000">
            <a:off x="2505293" y="8092350"/>
            <a:ext cx="2958834" cy="4389300"/>
          </a:xfrm>
          <a:custGeom>
            <a:avLst/>
            <a:gdLst/>
            <a:ahLst/>
            <a:cxnLst/>
            <a:rect r="r" b="b" t="t" l="l"/>
            <a:pathLst>
              <a:path h="4389300" w="2958834">
                <a:moveTo>
                  <a:pt x="0" y="0"/>
                </a:moveTo>
                <a:lnTo>
                  <a:pt x="2958834" y="0"/>
                </a:lnTo>
                <a:lnTo>
                  <a:pt x="2958834" y="4389300"/>
                </a:lnTo>
                <a:lnTo>
                  <a:pt x="0" y="43893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028700" y="1028700"/>
            <a:ext cx="3081260" cy="979584"/>
          </a:xfrm>
          <a:custGeom>
            <a:avLst/>
            <a:gdLst/>
            <a:ahLst/>
            <a:cxnLst/>
            <a:rect r="r" b="b" t="t" l="l"/>
            <a:pathLst>
              <a:path h="979584" w="3081260">
                <a:moveTo>
                  <a:pt x="0" y="0"/>
                </a:moveTo>
                <a:lnTo>
                  <a:pt x="3081260" y="0"/>
                </a:lnTo>
                <a:lnTo>
                  <a:pt x="3081260" y="979584"/>
                </a:lnTo>
                <a:lnTo>
                  <a:pt x="0" y="979584"/>
                </a:lnTo>
                <a:lnTo>
                  <a:pt x="0" y="0"/>
                </a:lnTo>
                <a:close/>
              </a:path>
            </a:pathLst>
          </a:custGeom>
          <a:blipFill>
            <a:blip r:embed="rId7"/>
            <a:stretch>
              <a:fillRect l="0" t="0" r="0" b="0"/>
            </a:stretch>
          </a:blipFill>
        </p:spPr>
      </p:sp>
      <p:sp>
        <p:nvSpPr>
          <p:cNvPr name="TextBox 8" id="8"/>
          <p:cNvSpPr txBox="true"/>
          <p:nvPr/>
        </p:nvSpPr>
        <p:spPr>
          <a:xfrm rot="0">
            <a:off x="3444288" y="2973887"/>
            <a:ext cx="11399424" cy="4780276"/>
          </a:xfrm>
          <a:prstGeom prst="rect">
            <a:avLst/>
          </a:prstGeom>
        </p:spPr>
        <p:txBody>
          <a:bodyPr anchor="t" rtlCol="false" tIns="0" lIns="0" bIns="0" rIns="0">
            <a:spAutoFit/>
          </a:bodyPr>
          <a:lstStyle/>
          <a:p>
            <a:pPr algn="l">
              <a:lnSpc>
                <a:spcPts val="9520"/>
              </a:lnSpc>
            </a:pPr>
            <a:r>
              <a:rPr lang="en-US" b="true" sz="6800">
                <a:solidFill>
                  <a:srgbClr val="FFFFFF"/>
                </a:solidFill>
                <a:latin typeface="Raleway Bold"/>
                <a:ea typeface="Raleway Bold"/>
                <a:cs typeface="Raleway Bold"/>
                <a:sym typeface="Raleway Bold"/>
              </a:rPr>
              <a:t>TOP</a:t>
            </a:r>
            <a:r>
              <a:rPr lang="en-US" b="true" sz="6800">
                <a:solidFill>
                  <a:srgbClr val="FFFFFF"/>
                </a:solidFill>
                <a:latin typeface="Raleway Bold"/>
                <a:ea typeface="Raleway Bold"/>
                <a:cs typeface="Raleway Bold"/>
                <a:sym typeface="Raleway Bold"/>
              </a:rPr>
              <a:t> BENEFITS OF HIRING BLOCKCHAIN CONSULTING EXPERTS FOR YOUR PROJECT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5E5264"/>
        </a:solidFill>
      </p:bgPr>
    </p:bg>
    <p:spTree>
      <p:nvGrpSpPr>
        <p:cNvPr id="1" name=""/>
        <p:cNvGrpSpPr/>
        <p:nvPr/>
      </p:nvGrpSpPr>
      <p:grpSpPr>
        <a:xfrm>
          <a:off x="0" y="0"/>
          <a:ext cx="0" cy="0"/>
          <a:chOff x="0" y="0"/>
          <a:chExt cx="0" cy="0"/>
        </a:xfrm>
      </p:grpSpPr>
      <p:grpSp>
        <p:nvGrpSpPr>
          <p:cNvPr name="Group 2" id="2"/>
          <p:cNvGrpSpPr/>
          <p:nvPr/>
        </p:nvGrpSpPr>
        <p:grpSpPr>
          <a:xfrm rot="0">
            <a:off x="1028700" y="2012806"/>
            <a:ext cx="12456831" cy="6261389"/>
            <a:chOff x="0" y="0"/>
            <a:chExt cx="3280812" cy="1649090"/>
          </a:xfrm>
        </p:grpSpPr>
        <p:sp>
          <p:nvSpPr>
            <p:cNvPr name="Freeform 3" id="3"/>
            <p:cNvSpPr/>
            <p:nvPr/>
          </p:nvSpPr>
          <p:spPr>
            <a:xfrm flipH="false" flipV="false" rot="0">
              <a:off x="0" y="0"/>
              <a:ext cx="3280812" cy="1649090"/>
            </a:xfrm>
            <a:custGeom>
              <a:avLst/>
              <a:gdLst/>
              <a:ahLst/>
              <a:cxnLst/>
              <a:rect r="r" b="b" t="t" l="l"/>
              <a:pathLst>
                <a:path h="1649090" w="3280812">
                  <a:moveTo>
                    <a:pt x="0" y="0"/>
                  </a:moveTo>
                  <a:lnTo>
                    <a:pt x="3280812" y="0"/>
                  </a:lnTo>
                  <a:lnTo>
                    <a:pt x="3280812" y="1649090"/>
                  </a:lnTo>
                  <a:lnTo>
                    <a:pt x="0" y="1649090"/>
                  </a:lnTo>
                  <a:close/>
                </a:path>
              </a:pathLst>
            </a:custGeom>
            <a:gradFill rotWithShape="true">
              <a:gsLst>
                <a:gs pos="0">
                  <a:srgbClr val="B6758E">
                    <a:alpha val="100000"/>
                  </a:srgbClr>
                </a:gs>
                <a:gs pos="100000">
                  <a:srgbClr val="62576B">
                    <a:alpha val="100000"/>
                  </a:srgbClr>
                </a:gs>
              </a:gsLst>
              <a:lin ang="0"/>
            </a:gradFill>
          </p:spPr>
        </p:sp>
        <p:sp>
          <p:nvSpPr>
            <p:cNvPr name="TextBox 4" id="4"/>
            <p:cNvSpPr txBox="true"/>
            <p:nvPr/>
          </p:nvSpPr>
          <p:spPr>
            <a:xfrm>
              <a:off x="0" y="-85725"/>
              <a:ext cx="3280812" cy="1734815"/>
            </a:xfrm>
            <a:prstGeom prst="rect">
              <a:avLst/>
            </a:prstGeom>
          </p:spPr>
          <p:txBody>
            <a:bodyPr anchor="ctr" rtlCol="false" tIns="50800" lIns="50800" bIns="50800" rIns="50800"/>
            <a:lstStyle/>
            <a:p>
              <a:pPr algn="ctr">
                <a:lnSpc>
                  <a:spcPts val="3461"/>
                </a:lnSpc>
              </a:pPr>
            </a:p>
          </p:txBody>
        </p:sp>
      </p:grpSp>
      <p:grpSp>
        <p:nvGrpSpPr>
          <p:cNvPr name="Group 5" id="5"/>
          <p:cNvGrpSpPr/>
          <p:nvPr/>
        </p:nvGrpSpPr>
        <p:grpSpPr>
          <a:xfrm rot="0">
            <a:off x="0" y="10247174"/>
            <a:ext cx="18288000" cy="47625"/>
            <a:chOff x="0" y="0"/>
            <a:chExt cx="4816593" cy="12543"/>
          </a:xfrm>
        </p:grpSpPr>
        <p:sp>
          <p:nvSpPr>
            <p:cNvPr name="Freeform 6" id="6"/>
            <p:cNvSpPr/>
            <p:nvPr/>
          </p:nvSpPr>
          <p:spPr>
            <a:xfrm flipH="false" flipV="false" rot="0">
              <a:off x="0" y="0"/>
              <a:ext cx="4816592" cy="12543"/>
            </a:xfrm>
            <a:custGeom>
              <a:avLst/>
              <a:gdLst/>
              <a:ahLst/>
              <a:cxnLst/>
              <a:rect r="r" b="b" t="t" l="l"/>
              <a:pathLst>
                <a:path h="12543" w="4816592">
                  <a:moveTo>
                    <a:pt x="0" y="0"/>
                  </a:moveTo>
                  <a:lnTo>
                    <a:pt x="4816592" y="0"/>
                  </a:lnTo>
                  <a:lnTo>
                    <a:pt x="4816592" y="12543"/>
                  </a:lnTo>
                  <a:lnTo>
                    <a:pt x="0" y="12543"/>
                  </a:lnTo>
                  <a:close/>
                </a:path>
              </a:pathLst>
            </a:custGeom>
            <a:solidFill>
              <a:srgbClr val="FFFFFF"/>
            </a:solidFill>
          </p:spPr>
        </p:sp>
        <p:sp>
          <p:nvSpPr>
            <p:cNvPr name="TextBox 7" id="7"/>
            <p:cNvSpPr txBox="true"/>
            <p:nvPr/>
          </p:nvSpPr>
          <p:spPr>
            <a:xfrm>
              <a:off x="0" y="-85725"/>
              <a:ext cx="4816593" cy="98268"/>
            </a:xfrm>
            <a:prstGeom prst="rect">
              <a:avLst/>
            </a:prstGeom>
          </p:spPr>
          <p:txBody>
            <a:bodyPr anchor="ctr" rtlCol="false" tIns="50800" lIns="50800" bIns="50800" rIns="50800"/>
            <a:lstStyle/>
            <a:p>
              <a:pPr algn="ctr">
                <a:lnSpc>
                  <a:spcPts val="3461"/>
                </a:lnSpc>
              </a:pPr>
            </a:p>
          </p:txBody>
        </p:sp>
      </p:grpSp>
      <p:sp>
        <p:nvSpPr>
          <p:cNvPr name="TextBox 8" id="8"/>
          <p:cNvSpPr txBox="true"/>
          <p:nvPr/>
        </p:nvSpPr>
        <p:spPr>
          <a:xfrm rot="0">
            <a:off x="1328294" y="2681664"/>
            <a:ext cx="11851979" cy="4861295"/>
          </a:xfrm>
          <a:prstGeom prst="rect">
            <a:avLst/>
          </a:prstGeom>
        </p:spPr>
        <p:txBody>
          <a:bodyPr anchor="t" rtlCol="false" tIns="0" lIns="0" bIns="0" rIns="0">
            <a:spAutoFit/>
          </a:bodyPr>
          <a:lstStyle/>
          <a:p>
            <a:pPr algn="ctr">
              <a:lnSpc>
                <a:spcPts val="4300"/>
              </a:lnSpc>
            </a:pPr>
            <a:r>
              <a:rPr lang="en-US" sz="2669">
                <a:solidFill>
                  <a:srgbClr val="FFFFFF"/>
                </a:solidFill>
                <a:latin typeface="Raleway"/>
                <a:ea typeface="Raleway"/>
                <a:cs typeface="Raleway"/>
                <a:sym typeface="Raleway"/>
              </a:rPr>
              <a:t>Businesses across industries are now channeling the technology from digital inception into their operations. From transparent supply chains to evident financial transactions and decentralized platforms- the potentials of blockchain are quite vast. However, there may actually be a drain and ineffectiveness if the implementation is not done with the right strategy and expertise.</a:t>
            </a:r>
            <a:r>
              <a:rPr lang="en-US" b="true" sz="2669">
                <a:solidFill>
                  <a:srgbClr val="FFFFFF"/>
                </a:solidFill>
                <a:latin typeface="Raleway Bold"/>
                <a:ea typeface="Raleway Bold"/>
                <a:cs typeface="Raleway Bold"/>
                <a:sym typeface="Raleway Bold"/>
              </a:rPr>
              <a:t> </a:t>
            </a:r>
            <a:r>
              <a:rPr lang="en-US" b="true" sz="2669" u="sng">
                <a:solidFill>
                  <a:srgbClr val="C1FF72"/>
                </a:solidFill>
                <a:latin typeface="Raleway Bold"/>
                <a:ea typeface="Raleway Bold"/>
                <a:cs typeface="Raleway Bold"/>
                <a:sym typeface="Raleway Bold"/>
                <a:hlinkClick r:id="rId2" tooltip="https://www.blockchainx.tech/blockchain-consulting-services/"/>
              </a:rPr>
              <a:t>Blockchain consulting services</a:t>
            </a:r>
            <a:r>
              <a:rPr lang="en-US" sz="2669">
                <a:solidFill>
                  <a:srgbClr val="C1FF72"/>
                </a:solidFill>
                <a:latin typeface="Raleway"/>
                <a:ea typeface="Raleway"/>
                <a:cs typeface="Raleway"/>
                <a:sym typeface="Raleway"/>
              </a:rPr>
              <a:t> </a:t>
            </a:r>
            <a:r>
              <a:rPr lang="en-US" sz="2669">
                <a:solidFill>
                  <a:srgbClr val="FFFFFF"/>
                </a:solidFill>
                <a:latin typeface="Raleway"/>
                <a:ea typeface="Raleway"/>
                <a:cs typeface="Raleway"/>
                <a:sym typeface="Raleway"/>
              </a:rPr>
              <a:t>come to your aid. By collaborating with the experts in blockchain consulting, organizations gain strategic, technical, and operational insights from which success is assured at every single step of the lifecycle of the project.</a:t>
            </a:r>
          </a:p>
        </p:txBody>
      </p:sp>
      <p:sp>
        <p:nvSpPr>
          <p:cNvPr name="Freeform 9" id="9"/>
          <p:cNvSpPr/>
          <p:nvPr/>
        </p:nvSpPr>
        <p:spPr>
          <a:xfrm flipH="false" flipV="false" rot="5400000">
            <a:off x="11441189" y="8221867"/>
            <a:ext cx="1400536" cy="2077633"/>
          </a:xfrm>
          <a:custGeom>
            <a:avLst/>
            <a:gdLst/>
            <a:ahLst/>
            <a:cxnLst/>
            <a:rect r="r" b="b" t="t" l="l"/>
            <a:pathLst>
              <a:path h="2077633" w="1400536">
                <a:moveTo>
                  <a:pt x="0" y="0"/>
                </a:moveTo>
                <a:lnTo>
                  <a:pt x="1400535" y="0"/>
                </a:lnTo>
                <a:lnTo>
                  <a:pt x="1400535" y="2077634"/>
                </a:lnTo>
                <a:lnTo>
                  <a:pt x="0" y="20776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885395" y="5143500"/>
            <a:ext cx="9330996" cy="9433912"/>
          </a:xfrm>
          <a:custGeom>
            <a:avLst/>
            <a:gdLst/>
            <a:ahLst/>
            <a:cxnLst/>
            <a:rect r="r" b="b" t="t" l="l"/>
            <a:pathLst>
              <a:path h="9433912" w="9330996">
                <a:moveTo>
                  <a:pt x="0" y="0"/>
                </a:moveTo>
                <a:lnTo>
                  <a:pt x="9330996" y="0"/>
                </a:lnTo>
                <a:lnTo>
                  <a:pt x="9330996" y="9433912"/>
                </a:lnTo>
                <a:lnTo>
                  <a:pt x="0" y="9433912"/>
                </a:lnTo>
                <a:lnTo>
                  <a:pt x="0" y="0"/>
                </a:lnTo>
                <a:close/>
              </a:path>
            </a:pathLst>
          </a:custGeom>
          <a:blipFill>
            <a:blip r:embed="rId5">
              <a:alphaModFix amt="9999"/>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p:cSld>
    <p:bg>
      <p:bgPr>
        <a:solidFill>
          <a:srgbClr val="5E5264"/>
        </a:solidFill>
      </p:bgPr>
    </p:bg>
    <p:spTree>
      <p:nvGrpSpPr>
        <p:cNvPr id="1" name=""/>
        <p:cNvGrpSpPr/>
        <p:nvPr/>
      </p:nvGrpSpPr>
      <p:grpSpPr>
        <a:xfrm>
          <a:off x="0" y="0"/>
          <a:ext cx="0" cy="0"/>
          <a:chOff x="0" y="0"/>
          <a:chExt cx="0" cy="0"/>
        </a:xfrm>
      </p:grpSpPr>
      <p:sp>
        <p:nvSpPr>
          <p:cNvPr name="TextBox 2" id="2"/>
          <p:cNvSpPr txBox="true"/>
          <p:nvPr/>
        </p:nvSpPr>
        <p:spPr>
          <a:xfrm rot="0">
            <a:off x="1028700" y="954335"/>
            <a:ext cx="13313357" cy="679450"/>
          </a:xfrm>
          <a:prstGeom prst="rect">
            <a:avLst/>
          </a:prstGeom>
        </p:spPr>
        <p:txBody>
          <a:bodyPr anchor="t" rtlCol="false" tIns="0" lIns="0" bIns="0" rIns="0">
            <a:spAutoFit/>
          </a:bodyPr>
          <a:lstStyle/>
          <a:p>
            <a:pPr algn="l">
              <a:lnSpc>
                <a:spcPts val="5599"/>
              </a:lnSpc>
            </a:pPr>
            <a:r>
              <a:rPr lang="en-US" b="true" sz="3999">
                <a:solidFill>
                  <a:srgbClr val="C1FF72"/>
                </a:solidFill>
                <a:latin typeface="Raleway Bold"/>
                <a:ea typeface="Raleway Bold"/>
                <a:cs typeface="Raleway Bold"/>
                <a:sym typeface="Raleway Bold"/>
              </a:rPr>
              <a:t>1. Strategic Project Planning and Feasibility Analysis</a:t>
            </a:r>
          </a:p>
        </p:txBody>
      </p:sp>
      <p:grpSp>
        <p:nvGrpSpPr>
          <p:cNvPr name="Group 3" id="3"/>
          <p:cNvGrpSpPr/>
          <p:nvPr/>
        </p:nvGrpSpPr>
        <p:grpSpPr>
          <a:xfrm rot="0">
            <a:off x="1028700" y="2165206"/>
            <a:ext cx="15082588" cy="5863435"/>
            <a:chOff x="0" y="0"/>
            <a:chExt cx="3972369" cy="1544279"/>
          </a:xfrm>
        </p:grpSpPr>
        <p:sp>
          <p:nvSpPr>
            <p:cNvPr name="Freeform 4" id="4"/>
            <p:cNvSpPr/>
            <p:nvPr/>
          </p:nvSpPr>
          <p:spPr>
            <a:xfrm flipH="false" flipV="false" rot="0">
              <a:off x="0" y="0"/>
              <a:ext cx="3972369" cy="1544279"/>
            </a:xfrm>
            <a:custGeom>
              <a:avLst/>
              <a:gdLst/>
              <a:ahLst/>
              <a:cxnLst/>
              <a:rect r="r" b="b" t="t" l="l"/>
              <a:pathLst>
                <a:path h="1544279" w="3972369">
                  <a:moveTo>
                    <a:pt x="0" y="0"/>
                  </a:moveTo>
                  <a:lnTo>
                    <a:pt x="3972369" y="0"/>
                  </a:lnTo>
                  <a:lnTo>
                    <a:pt x="3972369" y="1544279"/>
                  </a:lnTo>
                  <a:lnTo>
                    <a:pt x="0" y="1544279"/>
                  </a:lnTo>
                  <a:close/>
                </a:path>
              </a:pathLst>
            </a:custGeom>
            <a:gradFill rotWithShape="true">
              <a:gsLst>
                <a:gs pos="0">
                  <a:srgbClr val="B6758E">
                    <a:alpha val="100000"/>
                  </a:srgbClr>
                </a:gs>
                <a:gs pos="100000">
                  <a:srgbClr val="62576B">
                    <a:alpha val="100000"/>
                  </a:srgbClr>
                </a:gs>
              </a:gsLst>
              <a:lin ang="0"/>
            </a:gradFill>
          </p:spPr>
        </p:sp>
        <p:sp>
          <p:nvSpPr>
            <p:cNvPr name="TextBox 5" id="5"/>
            <p:cNvSpPr txBox="true"/>
            <p:nvPr/>
          </p:nvSpPr>
          <p:spPr>
            <a:xfrm>
              <a:off x="0" y="-85725"/>
              <a:ext cx="3972369" cy="1630004"/>
            </a:xfrm>
            <a:prstGeom prst="rect">
              <a:avLst/>
            </a:prstGeom>
          </p:spPr>
          <p:txBody>
            <a:bodyPr anchor="ctr" rtlCol="false" tIns="50800" lIns="50800" bIns="50800" rIns="50800"/>
            <a:lstStyle/>
            <a:p>
              <a:pPr algn="ctr">
                <a:lnSpc>
                  <a:spcPts val="3461"/>
                </a:lnSpc>
              </a:pPr>
            </a:p>
          </p:txBody>
        </p:sp>
      </p:grpSp>
      <p:sp>
        <p:nvSpPr>
          <p:cNvPr name="TextBox 6" id="6"/>
          <p:cNvSpPr txBox="true"/>
          <p:nvPr/>
        </p:nvSpPr>
        <p:spPr>
          <a:xfrm rot="0">
            <a:off x="1481741" y="2672486"/>
            <a:ext cx="13784223" cy="4837252"/>
          </a:xfrm>
          <a:prstGeom prst="rect">
            <a:avLst/>
          </a:prstGeom>
        </p:spPr>
        <p:txBody>
          <a:bodyPr anchor="t" rtlCol="false" tIns="0" lIns="0" bIns="0" rIns="0">
            <a:spAutoFit/>
          </a:bodyPr>
          <a:lstStyle/>
          <a:p>
            <a:pPr algn="just">
              <a:lnSpc>
                <a:spcPts val="3866"/>
              </a:lnSpc>
            </a:pPr>
            <a:r>
              <a:rPr lang="en-US" sz="2400">
                <a:solidFill>
                  <a:srgbClr val="FFFFFF"/>
                </a:solidFill>
                <a:latin typeface="Raleway"/>
                <a:ea typeface="Raleway"/>
                <a:cs typeface="Raleway"/>
                <a:sym typeface="Raleway"/>
              </a:rPr>
              <a:t>Before embarking on development, the first step is to ascertain whether blockchain forms the viable technology for your business needs. Blockchain consultants carry out an exhaustive study of your operations, locating exact pain points and areas where distributed ledger technology could create tangible value. They help define your s</a:t>
            </a:r>
            <a:r>
              <a:rPr lang="en-US" sz="2400" u="none">
                <a:solidFill>
                  <a:srgbClr val="FFFFFF"/>
                </a:solidFill>
                <a:latin typeface="Raleway"/>
                <a:ea typeface="Raleway"/>
                <a:cs typeface="Raleway"/>
                <a:sym typeface="Raleway"/>
              </a:rPr>
              <a:t>c</a:t>
            </a:r>
            <a:r>
              <a:rPr lang="en-US" sz="2400">
                <a:solidFill>
                  <a:srgbClr val="FFFFFF"/>
                </a:solidFill>
                <a:latin typeface="Raleway"/>
                <a:ea typeface="Raleway"/>
                <a:cs typeface="Raleway"/>
                <a:sym typeface="Raleway"/>
              </a:rPr>
              <a:t>ope of wo</a:t>
            </a:r>
            <a:r>
              <a:rPr lang="en-US" sz="2400" u="none">
                <a:solidFill>
                  <a:srgbClr val="FFFFFF"/>
                </a:solidFill>
                <a:latin typeface="Raleway"/>
                <a:ea typeface="Raleway"/>
                <a:cs typeface="Raleway"/>
                <a:sym typeface="Raleway"/>
              </a:rPr>
              <a:t>r</a:t>
            </a:r>
            <a:r>
              <a:rPr lang="en-US" sz="2400">
                <a:solidFill>
                  <a:srgbClr val="FFFFFF"/>
                </a:solidFill>
                <a:latin typeface="Raleway"/>
                <a:ea typeface="Raleway"/>
                <a:cs typeface="Raleway"/>
                <a:sym typeface="Raleway"/>
              </a:rPr>
              <a:t>k, sel</a:t>
            </a:r>
            <a:r>
              <a:rPr lang="en-US" sz="2400" u="none">
                <a:solidFill>
                  <a:srgbClr val="FFFFFF"/>
                </a:solidFill>
                <a:latin typeface="Raleway"/>
                <a:ea typeface="Raleway"/>
                <a:cs typeface="Raleway"/>
                <a:sym typeface="Raleway"/>
              </a:rPr>
              <a:t>e</a:t>
            </a:r>
            <a:r>
              <a:rPr lang="en-US" sz="2400">
                <a:solidFill>
                  <a:srgbClr val="FFFFFF"/>
                </a:solidFill>
                <a:latin typeface="Raleway"/>
                <a:ea typeface="Raleway"/>
                <a:cs typeface="Raleway"/>
                <a:sym typeface="Raleway"/>
              </a:rPr>
              <a:t>ct appropri</a:t>
            </a:r>
            <a:r>
              <a:rPr lang="en-US" sz="2400" u="none">
                <a:solidFill>
                  <a:srgbClr val="FFFFFF"/>
                </a:solidFill>
                <a:latin typeface="Raleway"/>
                <a:ea typeface="Raleway"/>
                <a:cs typeface="Raleway"/>
                <a:sym typeface="Raleway"/>
              </a:rPr>
              <a:t>ate </a:t>
            </a:r>
            <a:r>
              <a:rPr lang="en-US" sz="2400">
                <a:solidFill>
                  <a:srgbClr val="FFFFFF"/>
                </a:solidFill>
                <a:latin typeface="Raleway"/>
                <a:ea typeface="Raleway"/>
                <a:cs typeface="Raleway"/>
                <a:sym typeface="Raleway"/>
              </a:rPr>
              <a:t>c</a:t>
            </a:r>
            <a:r>
              <a:rPr lang="en-US" sz="2400" u="none">
                <a:solidFill>
                  <a:srgbClr val="FFFFFF"/>
                </a:solidFill>
                <a:latin typeface="Raleway"/>
                <a:ea typeface="Raleway"/>
                <a:cs typeface="Raleway"/>
                <a:sym typeface="Raleway"/>
              </a:rPr>
              <a:t>o</a:t>
            </a:r>
            <a:r>
              <a:rPr lang="en-US" sz="2400">
                <a:solidFill>
                  <a:srgbClr val="FFFFFF"/>
                </a:solidFill>
                <a:latin typeface="Raleway"/>
                <a:ea typeface="Raleway"/>
                <a:cs typeface="Raleway"/>
                <a:sym typeface="Raleway"/>
              </a:rPr>
              <a:t>nse</a:t>
            </a:r>
            <a:r>
              <a:rPr lang="en-US" sz="2400" u="none">
                <a:solidFill>
                  <a:srgbClr val="FFFFFF"/>
                </a:solidFill>
                <a:latin typeface="Raleway"/>
                <a:ea typeface="Raleway"/>
                <a:cs typeface="Raleway"/>
                <a:sym typeface="Raleway"/>
              </a:rPr>
              <a:t>n</a:t>
            </a:r>
            <a:r>
              <a:rPr lang="en-US" sz="2400">
                <a:solidFill>
                  <a:srgbClr val="FFFFFF"/>
                </a:solidFill>
                <a:latin typeface="Raleway"/>
                <a:ea typeface="Raleway"/>
                <a:cs typeface="Raleway"/>
                <a:sym typeface="Raleway"/>
              </a:rPr>
              <a:t>sus</a:t>
            </a:r>
            <a:r>
              <a:rPr lang="en-US" sz="2400" u="none">
                <a:solidFill>
                  <a:srgbClr val="FFFFFF"/>
                </a:solidFill>
                <a:latin typeface="Raleway"/>
                <a:ea typeface="Raleway"/>
                <a:cs typeface="Raleway"/>
                <a:sym typeface="Raleway"/>
              </a:rPr>
              <a:t> </a:t>
            </a:r>
            <a:r>
              <a:rPr lang="en-US" sz="2400">
                <a:solidFill>
                  <a:srgbClr val="FFFFFF"/>
                </a:solidFill>
                <a:latin typeface="Raleway"/>
                <a:ea typeface="Raleway"/>
                <a:cs typeface="Raleway"/>
                <a:sym typeface="Raleway"/>
              </a:rPr>
              <a:t>mecha</a:t>
            </a:r>
            <a:r>
              <a:rPr lang="en-US" sz="2400" u="none">
                <a:solidFill>
                  <a:srgbClr val="FFFFFF"/>
                </a:solidFill>
                <a:latin typeface="Raleway"/>
                <a:ea typeface="Raleway"/>
                <a:cs typeface="Raleway"/>
                <a:sym typeface="Raleway"/>
              </a:rPr>
              <a:t>n</a:t>
            </a:r>
            <a:r>
              <a:rPr lang="en-US" sz="2400">
                <a:solidFill>
                  <a:srgbClr val="FFFFFF"/>
                </a:solidFill>
                <a:latin typeface="Raleway"/>
                <a:ea typeface="Raleway"/>
                <a:cs typeface="Raleway"/>
                <a:sym typeface="Raleway"/>
              </a:rPr>
              <a:t>isms, assess</a:t>
            </a:r>
            <a:r>
              <a:rPr lang="en-US" sz="2400" u="none">
                <a:solidFill>
                  <a:srgbClr val="FFFFFF"/>
                </a:solidFill>
                <a:latin typeface="Raleway"/>
                <a:ea typeface="Raleway"/>
                <a:cs typeface="Raleway"/>
                <a:sym typeface="Raleway"/>
              </a:rPr>
              <a:t> t</a:t>
            </a:r>
            <a:r>
              <a:rPr lang="en-US" sz="2400">
                <a:solidFill>
                  <a:srgbClr val="FFFFFF"/>
                </a:solidFill>
                <a:latin typeface="Raleway"/>
                <a:ea typeface="Raleway"/>
                <a:cs typeface="Raleway"/>
                <a:sym typeface="Raleway"/>
              </a:rPr>
              <a:t>he p</a:t>
            </a:r>
            <a:r>
              <a:rPr lang="en-US" sz="2400" u="none">
                <a:solidFill>
                  <a:srgbClr val="FFFFFF"/>
                </a:solidFill>
                <a:latin typeface="Raleway"/>
                <a:ea typeface="Raleway"/>
                <a:cs typeface="Raleway"/>
                <a:sym typeface="Raleway"/>
              </a:rPr>
              <a:t>o</a:t>
            </a:r>
            <a:r>
              <a:rPr lang="en-US" sz="2400">
                <a:solidFill>
                  <a:srgbClr val="FFFFFF"/>
                </a:solidFill>
                <a:latin typeface="Raleway"/>
                <a:ea typeface="Raleway"/>
                <a:cs typeface="Raleway"/>
                <a:sym typeface="Raleway"/>
              </a:rPr>
              <a:t>t</a:t>
            </a:r>
            <a:r>
              <a:rPr lang="en-US" sz="2400" u="none">
                <a:solidFill>
                  <a:srgbClr val="FFFFFF"/>
                </a:solidFill>
                <a:latin typeface="Raleway"/>
                <a:ea typeface="Raleway"/>
                <a:cs typeface="Raleway"/>
                <a:sym typeface="Raleway"/>
              </a:rPr>
              <a:t>en</a:t>
            </a:r>
            <a:r>
              <a:rPr lang="en-US" sz="2400">
                <a:solidFill>
                  <a:srgbClr val="FFFFFF"/>
                </a:solidFill>
                <a:latin typeface="Raleway"/>
                <a:ea typeface="Raleway"/>
                <a:cs typeface="Raleway"/>
                <a:sym typeface="Raleway"/>
              </a:rPr>
              <a:t>tial for ROI, and define a detailed implementation roadmap.</a:t>
            </a:r>
          </a:p>
          <a:p>
            <a:pPr algn="l">
              <a:lnSpc>
                <a:spcPts val="3866"/>
              </a:lnSpc>
            </a:pPr>
          </a:p>
          <a:p>
            <a:pPr algn="just">
              <a:lnSpc>
                <a:spcPts val="3866"/>
              </a:lnSpc>
            </a:pPr>
            <a:r>
              <a:rPr lang="en-US" sz="2400">
                <a:solidFill>
                  <a:srgbClr val="FFFFFF"/>
                </a:solidFill>
                <a:latin typeface="Raleway"/>
                <a:ea typeface="Raleway"/>
                <a:cs typeface="Raleway"/>
                <a:sym typeface="Raleway"/>
              </a:rPr>
              <a:t>Expert consultants avoid the hype or trend-following approach to guide your technology uniquely to your use case-be it immutability of data, decentralized access, tokenization, or process automation. Hence, they may be able to save you an awful lot of time and money ensuring your project is firmly built on sound strategic grounds.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5E5264"/>
        </a:solidFill>
      </p:bgPr>
    </p:bg>
    <p:spTree>
      <p:nvGrpSpPr>
        <p:cNvPr id="1" name=""/>
        <p:cNvGrpSpPr/>
        <p:nvPr/>
      </p:nvGrpSpPr>
      <p:grpSpPr>
        <a:xfrm>
          <a:off x="0" y="0"/>
          <a:ext cx="0" cy="0"/>
          <a:chOff x="0" y="0"/>
          <a:chExt cx="0" cy="0"/>
        </a:xfrm>
      </p:grpSpPr>
      <p:sp>
        <p:nvSpPr>
          <p:cNvPr name="TextBox 2" id="2"/>
          <p:cNvSpPr txBox="true"/>
          <p:nvPr/>
        </p:nvSpPr>
        <p:spPr>
          <a:xfrm rot="0">
            <a:off x="1028700" y="954335"/>
            <a:ext cx="13313357" cy="679450"/>
          </a:xfrm>
          <a:prstGeom prst="rect">
            <a:avLst/>
          </a:prstGeom>
        </p:spPr>
        <p:txBody>
          <a:bodyPr anchor="t" rtlCol="false" tIns="0" lIns="0" bIns="0" rIns="0">
            <a:spAutoFit/>
          </a:bodyPr>
          <a:lstStyle/>
          <a:p>
            <a:pPr algn="l">
              <a:lnSpc>
                <a:spcPts val="5599"/>
              </a:lnSpc>
            </a:pPr>
            <a:r>
              <a:rPr lang="en-US" b="true" sz="3999">
                <a:solidFill>
                  <a:srgbClr val="C1FF72"/>
                </a:solidFill>
                <a:latin typeface="Raleway Bold"/>
                <a:ea typeface="Raleway Bold"/>
                <a:cs typeface="Raleway Bold"/>
                <a:sym typeface="Raleway Bold"/>
              </a:rPr>
              <a:t>2. Access to Specialized Knowledge and Experience</a:t>
            </a:r>
          </a:p>
        </p:txBody>
      </p:sp>
      <p:grpSp>
        <p:nvGrpSpPr>
          <p:cNvPr name="Group 3" id="3"/>
          <p:cNvGrpSpPr/>
          <p:nvPr/>
        </p:nvGrpSpPr>
        <p:grpSpPr>
          <a:xfrm rot="0">
            <a:off x="1028700" y="2165206"/>
            <a:ext cx="15082588" cy="5863435"/>
            <a:chOff x="0" y="0"/>
            <a:chExt cx="3972369" cy="1544279"/>
          </a:xfrm>
        </p:grpSpPr>
        <p:sp>
          <p:nvSpPr>
            <p:cNvPr name="Freeform 4" id="4"/>
            <p:cNvSpPr/>
            <p:nvPr/>
          </p:nvSpPr>
          <p:spPr>
            <a:xfrm flipH="false" flipV="false" rot="0">
              <a:off x="0" y="0"/>
              <a:ext cx="3972369" cy="1544279"/>
            </a:xfrm>
            <a:custGeom>
              <a:avLst/>
              <a:gdLst/>
              <a:ahLst/>
              <a:cxnLst/>
              <a:rect r="r" b="b" t="t" l="l"/>
              <a:pathLst>
                <a:path h="1544279" w="3972369">
                  <a:moveTo>
                    <a:pt x="0" y="0"/>
                  </a:moveTo>
                  <a:lnTo>
                    <a:pt x="3972369" y="0"/>
                  </a:lnTo>
                  <a:lnTo>
                    <a:pt x="3972369" y="1544279"/>
                  </a:lnTo>
                  <a:lnTo>
                    <a:pt x="0" y="1544279"/>
                  </a:lnTo>
                  <a:close/>
                </a:path>
              </a:pathLst>
            </a:custGeom>
            <a:gradFill rotWithShape="true">
              <a:gsLst>
                <a:gs pos="0">
                  <a:srgbClr val="B6758E">
                    <a:alpha val="100000"/>
                  </a:srgbClr>
                </a:gs>
                <a:gs pos="100000">
                  <a:srgbClr val="62576B">
                    <a:alpha val="100000"/>
                  </a:srgbClr>
                </a:gs>
              </a:gsLst>
              <a:lin ang="0"/>
            </a:gradFill>
          </p:spPr>
        </p:sp>
        <p:sp>
          <p:nvSpPr>
            <p:cNvPr name="TextBox 5" id="5"/>
            <p:cNvSpPr txBox="true"/>
            <p:nvPr/>
          </p:nvSpPr>
          <p:spPr>
            <a:xfrm>
              <a:off x="0" y="-85725"/>
              <a:ext cx="3972369" cy="1630004"/>
            </a:xfrm>
            <a:prstGeom prst="rect">
              <a:avLst/>
            </a:prstGeom>
          </p:spPr>
          <p:txBody>
            <a:bodyPr anchor="ctr" rtlCol="false" tIns="50800" lIns="50800" bIns="50800" rIns="50800"/>
            <a:lstStyle/>
            <a:p>
              <a:pPr algn="ctr">
                <a:lnSpc>
                  <a:spcPts val="3461"/>
                </a:lnSpc>
              </a:pPr>
            </a:p>
          </p:txBody>
        </p:sp>
      </p:grpSp>
      <p:sp>
        <p:nvSpPr>
          <p:cNvPr name="TextBox 6" id="6"/>
          <p:cNvSpPr txBox="true"/>
          <p:nvPr/>
        </p:nvSpPr>
        <p:spPr>
          <a:xfrm rot="0">
            <a:off x="1414211" y="2383022"/>
            <a:ext cx="13784223" cy="5323027"/>
          </a:xfrm>
          <a:prstGeom prst="rect">
            <a:avLst/>
          </a:prstGeom>
        </p:spPr>
        <p:txBody>
          <a:bodyPr anchor="t" rtlCol="false" tIns="0" lIns="0" bIns="0" rIns="0">
            <a:spAutoFit/>
          </a:bodyPr>
          <a:lstStyle/>
          <a:p>
            <a:pPr algn="just">
              <a:lnSpc>
                <a:spcPts val="3866"/>
              </a:lnSpc>
            </a:pPr>
            <a:r>
              <a:rPr lang="en-US" sz="2400">
                <a:solidFill>
                  <a:srgbClr val="FFFFFF"/>
                </a:solidFill>
                <a:latin typeface="Raleway"/>
                <a:ea typeface="Raleway"/>
                <a:cs typeface="Raleway"/>
                <a:sym typeface="Raleway"/>
              </a:rPr>
              <a:t>Blockchain development incorporates very complex technical components, including cryptography, distributed networks, smart contracts, and token standards. Most operations IT teams, being too general in their approach, should not be expected to have the expertise to build these blockchain solutions securely and efficiently. This is where the experts need to be brought in, supplying y</a:t>
            </a:r>
            <a:r>
              <a:rPr lang="en-US" sz="2400" u="none">
                <a:solidFill>
                  <a:srgbClr val="FFFFFF"/>
                </a:solidFill>
                <a:latin typeface="Raleway"/>
                <a:ea typeface="Raleway"/>
                <a:cs typeface="Raleway"/>
                <a:sym typeface="Raleway"/>
              </a:rPr>
              <a:t>e</a:t>
            </a:r>
            <a:r>
              <a:rPr lang="en-US" sz="2400">
                <a:solidFill>
                  <a:srgbClr val="FFFFFF"/>
                </a:solidFill>
                <a:latin typeface="Raleway"/>
                <a:ea typeface="Raleway"/>
                <a:cs typeface="Raleway"/>
                <a:sym typeface="Raleway"/>
              </a:rPr>
              <a:t>ars of experience </a:t>
            </a:r>
            <a:r>
              <a:rPr lang="en-US" sz="2400" u="none">
                <a:solidFill>
                  <a:srgbClr val="FFFFFF"/>
                </a:solidFill>
                <a:latin typeface="Raleway"/>
                <a:ea typeface="Raleway"/>
                <a:cs typeface="Raleway"/>
                <a:sym typeface="Raleway"/>
              </a:rPr>
              <a:t>and knowledge a</a:t>
            </a:r>
            <a:r>
              <a:rPr lang="en-US" sz="2400">
                <a:solidFill>
                  <a:srgbClr val="FFFFFF"/>
                </a:solidFill>
                <a:latin typeface="Raleway"/>
                <a:ea typeface="Raleway"/>
                <a:cs typeface="Raleway"/>
                <a:sym typeface="Raleway"/>
              </a:rPr>
              <a:t>cr</a:t>
            </a:r>
            <a:r>
              <a:rPr lang="en-US" sz="2400" u="none">
                <a:solidFill>
                  <a:srgbClr val="FFFFFF"/>
                </a:solidFill>
                <a:latin typeface="Raleway"/>
                <a:ea typeface="Raleway"/>
                <a:cs typeface="Raleway"/>
                <a:sym typeface="Raleway"/>
              </a:rPr>
              <a:t>o</a:t>
            </a:r>
            <a:r>
              <a:rPr lang="en-US" sz="2400">
                <a:solidFill>
                  <a:srgbClr val="FFFFFF"/>
                </a:solidFill>
                <a:latin typeface="Raleway"/>
                <a:ea typeface="Raleway"/>
                <a:cs typeface="Raleway"/>
                <a:sym typeface="Raleway"/>
              </a:rPr>
              <a:t>ss various</a:t>
            </a:r>
            <a:r>
              <a:rPr lang="en-US" sz="2400" u="none">
                <a:solidFill>
                  <a:srgbClr val="FFFFFF"/>
                </a:solidFill>
                <a:latin typeface="Raleway"/>
                <a:ea typeface="Raleway"/>
                <a:cs typeface="Raleway"/>
                <a:sym typeface="Raleway"/>
              </a:rPr>
              <a:t> platfor</a:t>
            </a:r>
            <a:r>
              <a:rPr lang="en-US" sz="2400">
                <a:solidFill>
                  <a:srgbClr val="FFFFFF"/>
                </a:solidFill>
                <a:latin typeface="Raleway"/>
                <a:ea typeface="Raleway"/>
                <a:cs typeface="Raleway"/>
                <a:sym typeface="Raleway"/>
              </a:rPr>
              <a:t>ms such as Ethereum, Binance</a:t>
            </a:r>
            <a:r>
              <a:rPr lang="en-US" sz="2400" u="none">
                <a:solidFill>
                  <a:srgbClr val="FFFFFF"/>
                </a:solidFill>
                <a:latin typeface="Raleway"/>
                <a:ea typeface="Raleway"/>
                <a:cs typeface="Raleway"/>
                <a:sym typeface="Raleway"/>
              </a:rPr>
              <a:t> Smart C</a:t>
            </a:r>
            <a:r>
              <a:rPr lang="en-US" sz="2400">
                <a:solidFill>
                  <a:srgbClr val="FFFFFF"/>
                </a:solidFill>
                <a:latin typeface="Raleway"/>
                <a:ea typeface="Raleway"/>
                <a:cs typeface="Raleway"/>
                <a:sym typeface="Raleway"/>
              </a:rPr>
              <a:t>hain, Hyp</a:t>
            </a:r>
            <a:r>
              <a:rPr lang="en-US" sz="2400" u="none">
                <a:solidFill>
                  <a:srgbClr val="FFFFFF"/>
                </a:solidFill>
                <a:latin typeface="Raleway"/>
                <a:ea typeface="Raleway"/>
                <a:cs typeface="Raleway"/>
                <a:sym typeface="Raleway"/>
              </a:rPr>
              <a:t>er</a:t>
            </a:r>
            <a:r>
              <a:rPr lang="en-US" sz="2400">
                <a:solidFill>
                  <a:srgbClr val="FFFFFF"/>
                </a:solidFill>
                <a:latin typeface="Raleway"/>
                <a:ea typeface="Raleway"/>
                <a:cs typeface="Raleway"/>
                <a:sym typeface="Raleway"/>
              </a:rPr>
              <a:t>ledger, and Solana. </a:t>
            </a:r>
          </a:p>
          <a:p>
            <a:pPr algn="just">
              <a:lnSpc>
                <a:spcPts val="3866"/>
              </a:lnSpc>
            </a:pPr>
          </a:p>
          <a:p>
            <a:pPr algn="just">
              <a:lnSpc>
                <a:spcPts val="3866"/>
              </a:lnSpc>
            </a:pPr>
            <a:r>
              <a:rPr lang="en-US" sz="2400">
                <a:solidFill>
                  <a:srgbClr val="FFFFFF"/>
                </a:solidFill>
                <a:latin typeface="Raleway"/>
                <a:ea typeface="Raleway"/>
                <a:cs typeface="Raleway"/>
                <a:sym typeface="Raleway"/>
              </a:rPr>
              <a:t>They understand the intricacies of different ecosystems and thus can suggest the most suitable protocols and architectures. If you want to build a DeFi app, start an NFT marketplace, or enhance your internal processes with a private ledger, these blockchain consultants will help clarify and expedite making your vision a reality.</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5E5264"/>
        </a:solidFill>
      </p:bgPr>
    </p:bg>
    <p:spTree>
      <p:nvGrpSpPr>
        <p:cNvPr id="1" name=""/>
        <p:cNvGrpSpPr/>
        <p:nvPr/>
      </p:nvGrpSpPr>
      <p:grpSpPr>
        <a:xfrm>
          <a:off x="0" y="0"/>
          <a:ext cx="0" cy="0"/>
          <a:chOff x="0" y="0"/>
          <a:chExt cx="0" cy="0"/>
        </a:xfrm>
      </p:grpSpPr>
      <p:sp>
        <p:nvSpPr>
          <p:cNvPr name="TextBox 2" id="2"/>
          <p:cNvSpPr txBox="true"/>
          <p:nvPr/>
        </p:nvSpPr>
        <p:spPr>
          <a:xfrm rot="0">
            <a:off x="1028700" y="954335"/>
            <a:ext cx="13313357" cy="679450"/>
          </a:xfrm>
          <a:prstGeom prst="rect">
            <a:avLst/>
          </a:prstGeom>
        </p:spPr>
        <p:txBody>
          <a:bodyPr anchor="t" rtlCol="false" tIns="0" lIns="0" bIns="0" rIns="0">
            <a:spAutoFit/>
          </a:bodyPr>
          <a:lstStyle/>
          <a:p>
            <a:pPr algn="l">
              <a:lnSpc>
                <a:spcPts val="5599"/>
              </a:lnSpc>
            </a:pPr>
            <a:r>
              <a:rPr lang="en-US" b="true" sz="3999">
                <a:solidFill>
                  <a:srgbClr val="C1FF72"/>
                </a:solidFill>
                <a:latin typeface="Raleway Bold"/>
                <a:ea typeface="Raleway Bold"/>
                <a:cs typeface="Raleway Bold"/>
                <a:sym typeface="Raleway Bold"/>
              </a:rPr>
              <a:t>3. Risk Management and Regulatory Compliance</a:t>
            </a:r>
          </a:p>
        </p:txBody>
      </p:sp>
      <p:grpSp>
        <p:nvGrpSpPr>
          <p:cNvPr name="Group 3" id="3"/>
          <p:cNvGrpSpPr/>
          <p:nvPr/>
        </p:nvGrpSpPr>
        <p:grpSpPr>
          <a:xfrm rot="0">
            <a:off x="1028700" y="2165206"/>
            <a:ext cx="15082588" cy="5863435"/>
            <a:chOff x="0" y="0"/>
            <a:chExt cx="3972369" cy="1544279"/>
          </a:xfrm>
        </p:grpSpPr>
        <p:sp>
          <p:nvSpPr>
            <p:cNvPr name="Freeform 4" id="4"/>
            <p:cNvSpPr/>
            <p:nvPr/>
          </p:nvSpPr>
          <p:spPr>
            <a:xfrm flipH="false" flipV="false" rot="0">
              <a:off x="0" y="0"/>
              <a:ext cx="3972369" cy="1544279"/>
            </a:xfrm>
            <a:custGeom>
              <a:avLst/>
              <a:gdLst/>
              <a:ahLst/>
              <a:cxnLst/>
              <a:rect r="r" b="b" t="t" l="l"/>
              <a:pathLst>
                <a:path h="1544279" w="3972369">
                  <a:moveTo>
                    <a:pt x="0" y="0"/>
                  </a:moveTo>
                  <a:lnTo>
                    <a:pt x="3972369" y="0"/>
                  </a:lnTo>
                  <a:lnTo>
                    <a:pt x="3972369" y="1544279"/>
                  </a:lnTo>
                  <a:lnTo>
                    <a:pt x="0" y="1544279"/>
                  </a:lnTo>
                  <a:close/>
                </a:path>
              </a:pathLst>
            </a:custGeom>
            <a:gradFill rotWithShape="true">
              <a:gsLst>
                <a:gs pos="0">
                  <a:srgbClr val="B6758E">
                    <a:alpha val="100000"/>
                  </a:srgbClr>
                </a:gs>
                <a:gs pos="100000">
                  <a:srgbClr val="62576B">
                    <a:alpha val="100000"/>
                  </a:srgbClr>
                </a:gs>
              </a:gsLst>
              <a:lin ang="0"/>
            </a:gradFill>
          </p:spPr>
        </p:sp>
        <p:sp>
          <p:nvSpPr>
            <p:cNvPr name="TextBox 5" id="5"/>
            <p:cNvSpPr txBox="true"/>
            <p:nvPr/>
          </p:nvSpPr>
          <p:spPr>
            <a:xfrm>
              <a:off x="0" y="-85725"/>
              <a:ext cx="3972369" cy="1630004"/>
            </a:xfrm>
            <a:prstGeom prst="rect">
              <a:avLst/>
            </a:prstGeom>
          </p:spPr>
          <p:txBody>
            <a:bodyPr anchor="ctr" rtlCol="false" tIns="50800" lIns="50800" bIns="50800" rIns="50800"/>
            <a:lstStyle/>
            <a:p>
              <a:pPr algn="ctr">
                <a:lnSpc>
                  <a:spcPts val="3461"/>
                </a:lnSpc>
              </a:pPr>
            </a:p>
          </p:txBody>
        </p:sp>
      </p:grpSp>
      <p:sp>
        <p:nvSpPr>
          <p:cNvPr name="TextBox 6" id="6"/>
          <p:cNvSpPr txBox="true"/>
          <p:nvPr/>
        </p:nvSpPr>
        <p:spPr>
          <a:xfrm rot="0">
            <a:off x="1189111" y="2140134"/>
            <a:ext cx="13784223" cy="5808802"/>
          </a:xfrm>
          <a:prstGeom prst="rect">
            <a:avLst/>
          </a:prstGeom>
        </p:spPr>
        <p:txBody>
          <a:bodyPr anchor="t" rtlCol="false" tIns="0" lIns="0" bIns="0" rIns="0">
            <a:spAutoFit/>
          </a:bodyPr>
          <a:lstStyle/>
          <a:p>
            <a:pPr algn="just">
              <a:lnSpc>
                <a:spcPts val="3866"/>
              </a:lnSpc>
            </a:pPr>
            <a:r>
              <a:rPr lang="en-US" sz="2400">
                <a:solidFill>
                  <a:srgbClr val="FFFFFF"/>
                </a:solidFill>
                <a:latin typeface="Raleway"/>
                <a:ea typeface="Raleway"/>
                <a:cs typeface="Raleway"/>
                <a:sym typeface="Raleway"/>
              </a:rPr>
              <a:t>Since blockchain projects interface with ever-evolving legal frameworks which differ largely by jurisdiction, it is crucial to address token regulation, identity verification, data sovereignty, and taxation early; otherwise, they might build up into major hurdles. Therefore, the blockchain consultants remain abreast of regulatory trends and issue proactive advisory services to make your project compliant under the applicable law.</a:t>
            </a:r>
          </a:p>
          <a:p>
            <a:pPr algn="just">
              <a:lnSpc>
                <a:spcPts val="3866"/>
              </a:lnSpc>
            </a:pPr>
          </a:p>
          <a:p>
            <a:pPr algn="just">
              <a:lnSpc>
                <a:spcPts val="3866"/>
              </a:lnSpc>
            </a:pPr>
            <a:r>
              <a:rPr lang="en-US" sz="2400">
                <a:solidFill>
                  <a:srgbClr val="FFFFFF"/>
                </a:solidFill>
                <a:latin typeface="Raleway"/>
                <a:ea typeface="Raleway"/>
                <a:cs typeface="Raleway"/>
                <a:sym typeface="Raleway"/>
              </a:rPr>
              <a:t>Apart from making sure th</a:t>
            </a:r>
            <a:r>
              <a:rPr lang="en-US" sz="2400" u="none">
                <a:solidFill>
                  <a:srgbClr val="FFFFFF"/>
                </a:solidFill>
                <a:latin typeface="Raleway"/>
                <a:ea typeface="Raleway"/>
                <a:cs typeface="Raleway"/>
                <a:sym typeface="Raleway"/>
              </a:rPr>
              <a:t>at the initiative is legally fit, </a:t>
            </a:r>
            <a:r>
              <a:rPr lang="en-US" sz="2400">
                <a:solidFill>
                  <a:srgbClr val="FFFFFF"/>
                </a:solidFill>
                <a:latin typeface="Raleway"/>
                <a:ea typeface="Raleway"/>
                <a:cs typeface="Raleway"/>
                <a:sym typeface="Raleway"/>
              </a:rPr>
              <a:t>c</a:t>
            </a:r>
            <a:r>
              <a:rPr lang="en-US" sz="2400" u="none">
                <a:solidFill>
                  <a:srgbClr val="FFFFFF"/>
                </a:solidFill>
                <a:latin typeface="Raleway"/>
                <a:ea typeface="Raleway"/>
                <a:cs typeface="Raleway"/>
                <a:sym typeface="Raleway"/>
              </a:rPr>
              <a:t>on</a:t>
            </a:r>
            <a:r>
              <a:rPr lang="en-US" sz="2400">
                <a:solidFill>
                  <a:srgbClr val="FFFFFF"/>
                </a:solidFill>
                <a:latin typeface="Raleway"/>
                <a:ea typeface="Raleway"/>
                <a:cs typeface="Raleway"/>
                <a:sym typeface="Raleway"/>
              </a:rPr>
              <a:t>sultants will also assist</a:t>
            </a:r>
            <a:r>
              <a:rPr lang="en-US" sz="2400" u="none">
                <a:solidFill>
                  <a:srgbClr val="FFFFFF"/>
                </a:solidFill>
                <a:latin typeface="Raleway"/>
                <a:ea typeface="Raleway"/>
                <a:cs typeface="Raleway"/>
                <a:sym typeface="Raleway"/>
              </a:rPr>
              <a:t> in ways of identifying security risk</a:t>
            </a:r>
            <a:r>
              <a:rPr lang="en-US" sz="2400">
                <a:solidFill>
                  <a:srgbClr val="FFFFFF"/>
                </a:solidFill>
                <a:latin typeface="Raleway"/>
                <a:ea typeface="Raleway"/>
                <a:cs typeface="Raleway"/>
                <a:sym typeface="Raleway"/>
              </a:rPr>
              <a:t>s such as bugs inside</a:t>
            </a:r>
            <a:r>
              <a:rPr lang="en-US" sz="2400" u="none">
                <a:solidFill>
                  <a:srgbClr val="FFFFFF"/>
                </a:solidFill>
                <a:latin typeface="Raleway"/>
                <a:ea typeface="Raleway"/>
                <a:cs typeface="Raleway"/>
                <a:sym typeface="Raleway"/>
              </a:rPr>
              <a:t> smart contr</a:t>
            </a:r>
            <a:r>
              <a:rPr lang="en-US" sz="2400">
                <a:solidFill>
                  <a:srgbClr val="FFFFFF"/>
                </a:solidFill>
                <a:latin typeface="Raleway"/>
                <a:ea typeface="Raleway"/>
                <a:cs typeface="Raleway"/>
                <a:sym typeface="Raleway"/>
              </a:rPr>
              <a:t>acts, d</a:t>
            </a:r>
            <a:r>
              <a:rPr lang="en-US" sz="2400" u="none">
                <a:solidFill>
                  <a:srgbClr val="FFFFFF"/>
                </a:solidFill>
                <a:latin typeface="Raleway"/>
                <a:ea typeface="Raleway"/>
                <a:cs typeface="Raleway"/>
                <a:sym typeface="Raleway"/>
              </a:rPr>
              <a:t>esi</a:t>
            </a:r>
            <a:r>
              <a:rPr lang="en-US" sz="2400">
                <a:solidFill>
                  <a:srgbClr val="FFFFFF"/>
                </a:solidFill>
                <a:latin typeface="Raleway"/>
                <a:ea typeface="Raleway"/>
                <a:cs typeface="Raleway"/>
                <a:sym typeface="Raleway"/>
              </a:rPr>
              <a:t>gning Sybil attacks, or patching weaknesses arising in some consensus mechanisms. Since preventive audit, threat modeling, and penetration testing are undertaken, it will minimize the possibility of breaches and downtime, hence ensuring safety for both your business and your users. By managing technical and legal risks ahead of time, you have: A product that feels stronger and more trustworthy.</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5E5264"/>
        </a:solidFill>
      </p:bgPr>
    </p:bg>
    <p:spTree>
      <p:nvGrpSpPr>
        <p:cNvPr id="1" name=""/>
        <p:cNvGrpSpPr/>
        <p:nvPr/>
      </p:nvGrpSpPr>
      <p:grpSpPr>
        <a:xfrm>
          <a:off x="0" y="0"/>
          <a:ext cx="0" cy="0"/>
          <a:chOff x="0" y="0"/>
          <a:chExt cx="0" cy="0"/>
        </a:xfrm>
      </p:grpSpPr>
      <p:sp>
        <p:nvSpPr>
          <p:cNvPr name="TextBox 2" id="2"/>
          <p:cNvSpPr txBox="true"/>
          <p:nvPr/>
        </p:nvSpPr>
        <p:spPr>
          <a:xfrm rot="0">
            <a:off x="1028700" y="954335"/>
            <a:ext cx="13313357" cy="679450"/>
          </a:xfrm>
          <a:prstGeom prst="rect">
            <a:avLst/>
          </a:prstGeom>
        </p:spPr>
        <p:txBody>
          <a:bodyPr anchor="t" rtlCol="false" tIns="0" lIns="0" bIns="0" rIns="0">
            <a:spAutoFit/>
          </a:bodyPr>
          <a:lstStyle/>
          <a:p>
            <a:pPr algn="l">
              <a:lnSpc>
                <a:spcPts val="5599"/>
              </a:lnSpc>
            </a:pPr>
            <a:r>
              <a:rPr lang="en-US" b="true" sz="3999">
                <a:solidFill>
                  <a:srgbClr val="C1FF72"/>
                </a:solidFill>
                <a:latin typeface="Raleway Bold"/>
                <a:ea typeface="Raleway Bold"/>
                <a:cs typeface="Raleway Bold"/>
                <a:sym typeface="Raleway Bold"/>
              </a:rPr>
              <a:t>4. Custom Blockchain Architecture Design</a:t>
            </a:r>
          </a:p>
        </p:txBody>
      </p:sp>
      <p:grpSp>
        <p:nvGrpSpPr>
          <p:cNvPr name="Group 3" id="3"/>
          <p:cNvGrpSpPr/>
          <p:nvPr/>
        </p:nvGrpSpPr>
        <p:grpSpPr>
          <a:xfrm rot="0">
            <a:off x="1028700" y="2165206"/>
            <a:ext cx="15082588" cy="5863435"/>
            <a:chOff x="0" y="0"/>
            <a:chExt cx="3972369" cy="1544279"/>
          </a:xfrm>
        </p:grpSpPr>
        <p:sp>
          <p:nvSpPr>
            <p:cNvPr name="Freeform 4" id="4"/>
            <p:cNvSpPr/>
            <p:nvPr/>
          </p:nvSpPr>
          <p:spPr>
            <a:xfrm flipH="false" flipV="false" rot="0">
              <a:off x="0" y="0"/>
              <a:ext cx="3972369" cy="1544279"/>
            </a:xfrm>
            <a:custGeom>
              <a:avLst/>
              <a:gdLst/>
              <a:ahLst/>
              <a:cxnLst/>
              <a:rect r="r" b="b" t="t" l="l"/>
              <a:pathLst>
                <a:path h="1544279" w="3972369">
                  <a:moveTo>
                    <a:pt x="0" y="0"/>
                  </a:moveTo>
                  <a:lnTo>
                    <a:pt x="3972369" y="0"/>
                  </a:lnTo>
                  <a:lnTo>
                    <a:pt x="3972369" y="1544279"/>
                  </a:lnTo>
                  <a:lnTo>
                    <a:pt x="0" y="1544279"/>
                  </a:lnTo>
                  <a:close/>
                </a:path>
              </a:pathLst>
            </a:custGeom>
            <a:gradFill rotWithShape="true">
              <a:gsLst>
                <a:gs pos="0">
                  <a:srgbClr val="B6758E">
                    <a:alpha val="100000"/>
                  </a:srgbClr>
                </a:gs>
                <a:gs pos="100000">
                  <a:srgbClr val="62576B">
                    <a:alpha val="100000"/>
                  </a:srgbClr>
                </a:gs>
              </a:gsLst>
              <a:lin ang="0"/>
            </a:gradFill>
          </p:spPr>
        </p:sp>
        <p:sp>
          <p:nvSpPr>
            <p:cNvPr name="TextBox 5" id="5"/>
            <p:cNvSpPr txBox="true"/>
            <p:nvPr/>
          </p:nvSpPr>
          <p:spPr>
            <a:xfrm>
              <a:off x="0" y="-85725"/>
              <a:ext cx="3972369" cy="1630004"/>
            </a:xfrm>
            <a:prstGeom prst="rect">
              <a:avLst/>
            </a:prstGeom>
          </p:spPr>
          <p:txBody>
            <a:bodyPr anchor="ctr" rtlCol="false" tIns="50800" lIns="50800" bIns="50800" rIns="50800"/>
            <a:lstStyle/>
            <a:p>
              <a:pPr algn="ctr">
                <a:lnSpc>
                  <a:spcPts val="3461"/>
                </a:lnSpc>
              </a:pPr>
            </a:p>
          </p:txBody>
        </p:sp>
      </p:grpSp>
      <p:sp>
        <p:nvSpPr>
          <p:cNvPr name="TextBox 6" id="6"/>
          <p:cNvSpPr txBox="true"/>
          <p:nvPr/>
        </p:nvSpPr>
        <p:spPr>
          <a:xfrm rot="0">
            <a:off x="1189111" y="2140134"/>
            <a:ext cx="13784223" cy="5808802"/>
          </a:xfrm>
          <a:prstGeom prst="rect">
            <a:avLst/>
          </a:prstGeom>
        </p:spPr>
        <p:txBody>
          <a:bodyPr anchor="t" rtlCol="false" tIns="0" lIns="0" bIns="0" rIns="0">
            <a:spAutoFit/>
          </a:bodyPr>
          <a:lstStyle/>
          <a:p>
            <a:pPr algn="just">
              <a:lnSpc>
                <a:spcPts val="3866"/>
              </a:lnSpc>
            </a:pPr>
            <a:r>
              <a:rPr lang="en-US" sz="2400">
                <a:solidFill>
                  <a:srgbClr val="FFFFFF"/>
                </a:solidFill>
                <a:latin typeface="Raleway"/>
                <a:ea typeface="Raleway"/>
                <a:cs typeface="Raleway"/>
                <a:sym typeface="Raleway"/>
              </a:rPr>
              <a:t>Every blockchain use case is different, and rarely do solutions conform to the paradigm of an off-the-shelf application. Blockchain consultants work with your team to create a custom architecture aligned with your goals, budget, and scalability needs. Help is also given with important architectural decisions such as public vs. private chains, on-chain vs. off-chain storage, consensus algorithms, and interoperability requirements. </a:t>
            </a:r>
          </a:p>
          <a:p>
            <a:pPr algn="just">
              <a:lnSpc>
                <a:spcPts val="3866"/>
              </a:lnSpc>
            </a:pPr>
          </a:p>
          <a:p>
            <a:pPr algn="just">
              <a:lnSpc>
                <a:spcPts val="3866"/>
              </a:lnSpc>
            </a:pPr>
            <a:r>
              <a:rPr lang="en-US" sz="2400">
                <a:solidFill>
                  <a:srgbClr val="FFFFFF"/>
                </a:solidFill>
                <a:latin typeface="Raleway"/>
                <a:ea typeface="Raleway"/>
                <a:cs typeface="Raleway"/>
                <a:sym typeface="Raleway"/>
              </a:rPr>
              <a:t>For instance, permissioned blockchains with a select number of validators would be preferred for the supply chain project to achieve tr</a:t>
            </a:r>
            <a:r>
              <a:rPr lang="en-US" sz="2400" u="none">
                <a:solidFill>
                  <a:srgbClr val="FFFFFF"/>
                </a:solidFill>
                <a:latin typeface="Raleway"/>
                <a:ea typeface="Raleway"/>
                <a:cs typeface="Raleway"/>
                <a:sym typeface="Raleway"/>
              </a:rPr>
              <a:t>ansaction throughp</a:t>
            </a:r>
            <a:r>
              <a:rPr lang="en-US" sz="2400">
                <a:solidFill>
                  <a:srgbClr val="FFFFFF"/>
                </a:solidFill>
                <a:latin typeface="Raleway"/>
                <a:ea typeface="Raleway"/>
                <a:cs typeface="Raleway"/>
                <a:sym typeface="Raleway"/>
              </a:rPr>
              <a:t>ut in contrast</a:t>
            </a:r>
            <a:r>
              <a:rPr lang="en-US" sz="2400" u="none">
                <a:solidFill>
                  <a:srgbClr val="FFFFFF"/>
                </a:solidFill>
                <a:latin typeface="Raleway"/>
                <a:ea typeface="Raleway"/>
                <a:cs typeface="Raleway"/>
                <a:sym typeface="Raleway"/>
              </a:rPr>
              <a:t> to a decentralized public</a:t>
            </a:r>
            <a:r>
              <a:rPr lang="en-US" sz="2400">
                <a:solidFill>
                  <a:srgbClr val="FFFFFF"/>
                </a:solidFill>
                <a:latin typeface="Raleway"/>
                <a:ea typeface="Raleway"/>
                <a:cs typeface="Raleway"/>
                <a:sym typeface="Raleway"/>
              </a:rPr>
              <a:t> chain with</a:t>
            </a:r>
            <a:r>
              <a:rPr lang="en-US" sz="2400" u="none">
                <a:solidFill>
                  <a:srgbClr val="FFFFFF"/>
                </a:solidFill>
                <a:latin typeface="Raleway"/>
                <a:ea typeface="Raleway"/>
                <a:cs typeface="Raleway"/>
                <a:sym typeface="Raleway"/>
              </a:rPr>
              <a:t> smart contr</a:t>
            </a:r>
            <a:r>
              <a:rPr lang="en-US" sz="2400">
                <a:solidFill>
                  <a:srgbClr val="FFFFFF"/>
                </a:solidFill>
                <a:latin typeface="Raleway"/>
                <a:ea typeface="Raleway"/>
                <a:cs typeface="Raleway"/>
                <a:sym typeface="Raleway"/>
              </a:rPr>
              <a:t>act </a:t>
            </a:r>
            <a:r>
              <a:rPr lang="en-US" sz="2400" u="none">
                <a:solidFill>
                  <a:srgbClr val="FFFFFF"/>
                </a:solidFill>
                <a:latin typeface="Raleway"/>
                <a:ea typeface="Raleway"/>
                <a:cs typeface="Raleway"/>
                <a:sym typeface="Raleway"/>
              </a:rPr>
              <a:t>suppor</a:t>
            </a:r>
            <a:r>
              <a:rPr lang="en-US" sz="2400">
                <a:solidFill>
                  <a:srgbClr val="FFFFFF"/>
                </a:solidFill>
                <a:latin typeface="Raleway"/>
                <a:ea typeface="Raleway"/>
                <a:cs typeface="Raleway"/>
                <a:sym typeface="Raleway"/>
              </a:rPr>
              <a:t>t for token-based applications. Consultants weigh factors extremely well to see that the solution meshes well with your current tech stack, performs well under load, and remains versatile enough to be molded into something further as your business grows.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5E5264"/>
        </a:solidFill>
      </p:bgPr>
    </p:bg>
    <p:spTree>
      <p:nvGrpSpPr>
        <p:cNvPr id="1" name=""/>
        <p:cNvGrpSpPr/>
        <p:nvPr/>
      </p:nvGrpSpPr>
      <p:grpSpPr>
        <a:xfrm>
          <a:off x="0" y="0"/>
          <a:ext cx="0" cy="0"/>
          <a:chOff x="0" y="0"/>
          <a:chExt cx="0" cy="0"/>
        </a:xfrm>
      </p:grpSpPr>
      <p:sp>
        <p:nvSpPr>
          <p:cNvPr name="TextBox 2" id="2"/>
          <p:cNvSpPr txBox="true"/>
          <p:nvPr/>
        </p:nvSpPr>
        <p:spPr>
          <a:xfrm rot="0">
            <a:off x="1028700" y="954335"/>
            <a:ext cx="13313357" cy="679450"/>
          </a:xfrm>
          <a:prstGeom prst="rect">
            <a:avLst/>
          </a:prstGeom>
        </p:spPr>
        <p:txBody>
          <a:bodyPr anchor="t" rtlCol="false" tIns="0" lIns="0" bIns="0" rIns="0">
            <a:spAutoFit/>
          </a:bodyPr>
          <a:lstStyle/>
          <a:p>
            <a:pPr algn="l">
              <a:lnSpc>
                <a:spcPts val="5599"/>
              </a:lnSpc>
            </a:pPr>
            <a:r>
              <a:rPr lang="en-US" b="true" sz="3999">
                <a:solidFill>
                  <a:srgbClr val="C1FF72"/>
                </a:solidFill>
                <a:latin typeface="Raleway Bold"/>
                <a:ea typeface="Raleway Bold"/>
                <a:cs typeface="Raleway Bold"/>
                <a:sym typeface="Raleway Bold"/>
              </a:rPr>
              <a:t>5. Cost Efficiency and Faster Time-to-Market</a:t>
            </a:r>
          </a:p>
        </p:txBody>
      </p:sp>
      <p:grpSp>
        <p:nvGrpSpPr>
          <p:cNvPr name="Group 3" id="3"/>
          <p:cNvGrpSpPr/>
          <p:nvPr/>
        </p:nvGrpSpPr>
        <p:grpSpPr>
          <a:xfrm rot="0">
            <a:off x="1028700" y="2165206"/>
            <a:ext cx="15082588" cy="5863435"/>
            <a:chOff x="0" y="0"/>
            <a:chExt cx="3972369" cy="1544279"/>
          </a:xfrm>
        </p:grpSpPr>
        <p:sp>
          <p:nvSpPr>
            <p:cNvPr name="Freeform 4" id="4"/>
            <p:cNvSpPr/>
            <p:nvPr/>
          </p:nvSpPr>
          <p:spPr>
            <a:xfrm flipH="false" flipV="false" rot="0">
              <a:off x="0" y="0"/>
              <a:ext cx="3972369" cy="1544279"/>
            </a:xfrm>
            <a:custGeom>
              <a:avLst/>
              <a:gdLst/>
              <a:ahLst/>
              <a:cxnLst/>
              <a:rect r="r" b="b" t="t" l="l"/>
              <a:pathLst>
                <a:path h="1544279" w="3972369">
                  <a:moveTo>
                    <a:pt x="0" y="0"/>
                  </a:moveTo>
                  <a:lnTo>
                    <a:pt x="3972369" y="0"/>
                  </a:lnTo>
                  <a:lnTo>
                    <a:pt x="3972369" y="1544279"/>
                  </a:lnTo>
                  <a:lnTo>
                    <a:pt x="0" y="1544279"/>
                  </a:lnTo>
                  <a:close/>
                </a:path>
              </a:pathLst>
            </a:custGeom>
            <a:gradFill rotWithShape="true">
              <a:gsLst>
                <a:gs pos="0">
                  <a:srgbClr val="B6758E">
                    <a:alpha val="100000"/>
                  </a:srgbClr>
                </a:gs>
                <a:gs pos="100000">
                  <a:srgbClr val="62576B">
                    <a:alpha val="100000"/>
                  </a:srgbClr>
                </a:gs>
              </a:gsLst>
              <a:lin ang="0"/>
            </a:gradFill>
          </p:spPr>
        </p:sp>
        <p:sp>
          <p:nvSpPr>
            <p:cNvPr name="TextBox 5" id="5"/>
            <p:cNvSpPr txBox="true"/>
            <p:nvPr/>
          </p:nvSpPr>
          <p:spPr>
            <a:xfrm>
              <a:off x="0" y="-85725"/>
              <a:ext cx="3972369" cy="1630004"/>
            </a:xfrm>
            <a:prstGeom prst="rect">
              <a:avLst/>
            </a:prstGeom>
          </p:spPr>
          <p:txBody>
            <a:bodyPr anchor="ctr" rtlCol="false" tIns="50800" lIns="50800" bIns="50800" rIns="50800"/>
            <a:lstStyle/>
            <a:p>
              <a:pPr algn="ctr">
                <a:lnSpc>
                  <a:spcPts val="3461"/>
                </a:lnSpc>
              </a:pPr>
            </a:p>
          </p:txBody>
        </p:sp>
      </p:grpSp>
      <p:sp>
        <p:nvSpPr>
          <p:cNvPr name="TextBox 6" id="6"/>
          <p:cNvSpPr txBox="true"/>
          <p:nvPr/>
        </p:nvSpPr>
        <p:spPr>
          <a:xfrm rot="0">
            <a:off x="1346681" y="2383022"/>
            <a:ext cx="13784223" cy="5323027"/>
          </a:xfrm>
          <a:prstGeom prst="rect">
            <a:avLst/>
          </a:prstGeom>
        </p:spPr>
        <p:txBody>
          <a:bodyPr anchor="t" rtlCol="false" tIns="0" lIns="0" bIns="0" rIns="0">
            <a:spAutoFit/>
          </a:bodyPr>
          <a:lstStyle/>
          <a:p>
            <a:pPr algn="just">
              <a:lnSpc>
                <a:spcPts val="3866"/>
              </a:lnSpc>
            </a:pPr>
            <a:r>
              <a:rPr lang="en-US" sz="2400">
                <a:solidFill>
                  <a:srgbClr val="FFFFFF"/>
                </a:solidFill>
                <a:latin typeface="Raleway"/>
                <a:ea typeface="Raleway"/>
                <a:cs typeface="Raleway"/>
                <a:sym typeface="Raleway"/>
              </a:rPr>
              <a:t>A blockchain consultant may be a seemingly frivolous expenditure on the company's part; however, this would quickly yield savings in the long run. With their knowledge of best practices, reusable elements, and tried frameworks, consultants prevent expensive development errors or rework, streamline workflows and architectures, promote decision-making, and bring delivery to much quicker realization.</a:t>
            </a:r>
          </a:p>
          <a:p>
            <a:pPr algn="just">
              <a:lnSpc>
                <a:spcPts val="3866"/>
              </a:lnSpc>
            </a:pPr>
          </a:p>
          <a:p>
            <a:pPr algn="just">
              <a:lnSpc>
                <a:spcPts val="3866"/>
              </a:lnSpc>
            </a:pPr>
            <a:r>
              <a:rPr lang="en-US" sz="2400">
                <a:solidFill>
                  <a:srgbClr val="FFFFFF"/>
                </a:solidFill>
                <a:latin typeface="Raleway"/>
                <a:ea typeface="Raleway"/>
                <a:cs typeface="Raleway"/>
                <a:sym typeface="Raleway"/>
              </a:rPr>
              <a:t>Time-to-market remains critical in this highly competitive landscape. Consultants are there to take you faster toward achiev</a:t>
            </a:r>
            <a:r>
              <a:rPr lang="en-US" sz="2400" u="none">
                <a:solidFill>
                  <a:srgbClr val="FFFFFF"/>
                </a:solidFill>
                <a:latin typeface="Raleway"/>
                <a:ea typeface="Raleway"/>
                <a:cs typeface="Raleway"/>
                <a:sym typeface="Raleway"/>
              </a:rPr>
              <a:t>ing your g</a:t>
            </a:r>
            <a:r>
              <a:rPr lang="en-US" sz="2400">
                <a:solidFill>
                  <a:srgbClr val="FFFFFF"/>
                </a:solidFill>
                <a:latin typeface="Raleway"/>
                <a:ea typeface="Raleway"/>
                <a:cs typeface="Raleway"/>
                <a:sym typeface="Raleway"/>
              </a:rPr>
              <a:t>oals</a:t>
            </a:r>
            <a:r>
              <a:rPr lang="en-US" sz="2400" u="none">
                <a:solidFill>
                  <a:srgbClr val="FFFFFF"/>
                </a:solidFill>
                <a:latin typeface="Raleway"/>
                <a:ea typeface="Raleway"/>
                <a:cs typeface="Raleway"/>
                <a:sym typeface="Raleway"/>
              </a:rPr>
              <a:t> whenever you</a:t>
            </a:r>
            <a:r>
              <a:rPr lang="en-US" sz="2400">
                <a:solidFill>
                  <a:srgbClr val="FFFFFF"/>
                </a:solidFill>
                <a:latin typeface="Raleway"/>
                <a:ea typeface="Raleway"/>
                <a:cs typeface="Raleway"/>
                <a:sym typeface="Raleway"/>
              </a:rPr>
              <a:t> want to launch</a:t>
            </a:r>
            <a:r>
              <a:rPr lang="en-US" sz="2400" u="none">
                <a:solidFill>
                  <a:srgbClr val="FFFFFF"/>
                </a:solidFill>
                <a:latin typeface="Raleway"/>
                <a:ea typeface="Raleway"/>
                <a:cs typeface="Raleway"/>
                <a:sym typeface="Raleway"/>
              </a:rPr>
              <a:t> an almos</a:t>
            </a:r>
            <a:r>
              <a:rPr lang="en-US" sz="2400">
                <a:solidFill>
                  <a:srgbClr val="FFFFFF"/>
                </a:solidFill>
                <a:latin typeface="Raleway"/>
                <a:ea typeface="Raleway"/>
                <a:cs typeface="Raleway"/>
                <a:sym typeface="Raleway"/>
              </a:rPr>
              <a:t>t new Web3 platform or gain the first-mover advantage with a blockchain-based solution. They free up internal resources, enabling insiders to concentrate on core business while experts focus on the blockchain heavy lifting.</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5E5264"/>
        </a:solidFill>
      </p:bgPr>
    </p:bg>
    <p:spTree>
      <p:nvGrpSpPr>
        <p:cNvPr id="1" name=""/>
        <p:cNvGrpSpPr/>
        <p:nvPr/>
      </p:nvGrpSpPr>
      <p:grpSpPr>
        <a:xfrm>
          <a:off x="0" y="0"/>
          <a:ext cx="0" cy="0"/>
          <a:chOff x="0" y="0"/>
          <a:chExt cx="0" cy="0"/>
        </a:xfrm>
      </p:grpSpPr>
      <p:sp>
        <p:nvSpPr>
          <p:cNvPr name="TextBox 2" id="2"/>
          <p:cNvSpPr txBox="true"/>
          <p:nvPr/>
        </p:nvSpPr>
        <p:spPr>
          <a:xfrm rot="0">
            <a:off x="1028700" y="954335"/>
            <a:ext cx="13313357" cy="679450"/>
          </a:xfrm>
          <a:prstGeom prst="rect">
            <a:avLst/>
          </a:prstGeom>
        </p:spPr>
        <p:txBody>
          <a:bodyPr anchor="t" rtlCol="false" tIns="0" lIns="0" bIns="0" rIns="0">
            <a:spAutoFit/>
          </a:bodyPr>
          <a:lstStyle/>
          <a:p>
            <a:pPr algn="l">
              <a:lnSpc>
                <a:spcPts val="5599"/>
              </a:lnSpc>
            </a:pPr>
            <a:r>
              <a:rPr lang="en-US" b="true" sz="3999">
                <a:solidFill>
                  <a:srgbClr val="C1FF72"/>
                </a:solidFill>
                <a:latin typeface="Raleway Bold"/>
                <a:ea typeface="Raleway Bold"/>
                <a:cs typeface="Raleway Bold"/>
                <a:sym typeface="Raleway Bold"/>
              </a:rPr>
              <a:t>6. Ongoing Support and Optimization</a:t>
            </a:r>
          </a:p>
        </p:txBody>
      </p:sp>
      <p:grpSp>
        <p:nvGrpSpPr>
          <p:cNvPr name="Group 3" id="3"/>
          <p:cNvGrpSpPr/>
          <p:nvPr/>
        </p:nvGrpSpPr>
        <p:grpSpPr>
          <a:xfrm rot="0">
            <a:off x="1028700" y="2165206"/>
            <a:ext cx="15082588" cy="5863435"/>
            <a:chOff x="0" y="0"/>
            <a:chExt cx="3972369" cy="1544279"/>
          </a:xfrm>
        </p:grpSpPr>
        <p:sp>
          <p:nvSpPr>
            <p:cNvPr name="Freeform 4" id="4"/>
            <p:cNvSpPr/>
            <p:nvPr/>
          </p:nvSpPr>
          <p:spPr>
            <a:xfrm flipH="false" flipV="false" rot="0">
              <a:off x="0" y="0"/>
              <a:ext cx="3972369" cy="1544279"/>
            </a:xfrm>
            <a:custGeom>
              <a:avLst/>
              <a:gdLst/>
              <a:ahLst/>
              <a:cxnLst/>
              <a:rect r="r" b="b" t="t" l="l"/>
              <a:pathLst>
                <a:path h="1544279" w="3972369">
                  <a:moveTo>
                    <a:pt x="0" y="0"/>
                  </a:moveTo>
                  <a:lnTo>
                    <a:pt x="3972369" y="0"/>
                  </a:lnTo>
                  <a:lnTo>
                    <a:pt x="3972369" y="1544279"/>
                  </a:lnTo>
                  <a:lnTo>
                    <a:pt x="0" y="1544279"/>
                  </a:lnTo>
                  <a:close/>
                </a:path>
              </a:pathLst>
            </a:custGeom>
            <a:gradFill rotWithShape="true">
              <a:gsLst>
                <a:gs pos="0">
                  <a:srgbClr val="B6758E">
                    <a:alpha val="100000"/>
                  </a:srgbClr>
                </a:gs>
                <a:gs pos="100000">
                  <a:srgbClr val="62576B">
                    <a:alpha val="100000"/>
                  </a:srgbClr>
                </a:gs>
              </a:gsLst>
              <a:lin ang="0"/>
            </a:gradFill>
          </p:spPr>
        </p:sp>
        <p:sp>
          <p:nvSpPr>
            <p:cNvPr name="TextBox 5" id="5"/>
            <p:cNvSpPr txBox="true"/>
            <p:nvPr/>
          </p:nvSpPr>
          <p:spPr>
            <a:xfrm>
              <a:off x="0" y="-85725"/>
              <a:ext cx="3972369" cy="1630004"/>
            </a:xfrm>
            <a:prstGeom prst="rect">
              <a:avLst/>
            </a:prstGeom>
          </p:spPr>
          <p:txBody>
            <a:bodyPr anchor="ctr" rtlCol="false" tIns="50800" lIns="50800" bIns="50800" rIns="50800"/>
            <a:lstStyle/>
            <a:p>
              <a:pPr algn="ctr">
                <a:lnSpc>
                  <a:spcPts val="3461"/>
                </a:lnSpc>
              </a:pPr>
            </a:p>
          </p:txBody>
        </p:sp>
      </p:grpSp>
      <p:sp>
        <p:nvSpPr>
          <p:cNvPr name="TextBox 6" id="6"/>
          <p:cNvSpPr txBox="true"/>
          <p:nvPr/>
        </p:nvSpPr>
        <p:spPr>
          <a:xfrm rot="0">
            <a:off x="1346681" y="2383022"/>
            <a:ext cx="13784223" cy="5323027"/>
          </a:xfrm>
          <a:prstGeom prst="rect">
            <a:avLst/>
          </a:prstGeom>
        </p:spPr>
        <p:txBody>
          <a:bodyPr anchor="t" rtlCol="false" tIns="0" lIns="0" bIns="0" rIns="0">
            <a:spAutoFit/>
          </a:bodyPr>
          <a:lstStyle/>
          <a:p>
            <a:pPr algn="just">
              <a:lnSpc>
                <a:spcPts val="3866"/>
              </a:lnSpc>
            </a:pPr>
            <a:r>
              <a:rPr lang="en-US" sz="2400">
                <a:solidFill>
                  <a:srgbClr val="FFFFFF"/>
                </a:solidFill>
                <a:latin typeface="Raleway"/>
                <a:ea typeface="Raleway"/>
                <a:cs typeface="Raleway"/>
                <a:sym typeface="Raleway"/>
              </a:rPr>
              <a:t>Launching a blockchain solution is just the beginning. Active monitoring and subsequent optimization are crucial for sustaining current performance, security, and user satisfaction. Quite the number of consulting teams provide continued support services, such as bug fixes, upgrades, performance tuning, and amendments based on user feedback.</a:t>
            </a:r>
          </a:p>
          <a:p>
            <a:pPr algn="just">
              <a:lnSpc>
                <a:spcPts val="3866"/>
              </a:lnSpc>
            </a:pPr>
          </a:p>
          <a:p>
            <a:pPr algn="just">
              <a:lnSpc>
                <a:spcPts val="3866"/>
              </a:lnSpc>
            </a:pPr>
            <a:r>
              <a:rPr lang="en-US" sz="2400">
                <a:solidFill>
                  <a:srgbClr val="FFFFFF"/>
                </a:solidFill>
                <a:latin typeface="Raleway"/>
                <a:ea typeface="Raleway"/>
                <a:cs typeface="Raleway"/>
                <a:sym typeface="Raleway"/>
              </a:rPr>
              <a:t>blockchain technology is on a fast track to ever-changing skyscrapers. New tools, new protocols, new requirements for compliance, emerge with clockwork regularity. Consultants aboard mean you will not be left behind-they really do facilitate in upgrad</a:t>
            </a:r>
            <a:r>
              <a:rPr lang="en-US" sz="2400" u="none">
                <a:solidFill>
                  <a:srgbClr val="FFFFFF"/>
                </a:solidFill>
                <a:latin typeface="Raleway"/>
                <a:ea typeface="Raleway"/>
                <a:cs typeface="Raleway"/>
                <a:sym typeface="Raleway"/>
              </a:rPr>
              <a:t>ing your s</a:t>
            </a:r>
            <a:r>
              <a:rPr lang="en-US" sz="2400">
                <a:solidFill>
                  <a:srgbClr val="FFFFFF"/>
                </a:solidFill>
                <a:latin typeface="Raleway"/>
                <a:ea typeface="Raleway"/>
                <a:cs typeface="Raleway"/>
                <a:sym typeface="Raleway"/>
              </a:rPr>
              <a:t>olutio</a:t>
            </a:r>
            <a:r>
              <a:rPr lang="en-US" sz="2400" u="none">
                <a:solidFill>
                  <a:srgbClr val="FFFFFF"/>
                </a:solidFill>
                <a:latin typeface="Raleway"/>
                <a:ea typeface="Raleway"/>
                <a:cs typeface="Raleway"/>
                <a:sym typeface="Raleway"/>
              </a:rPr>
              <a:t>n to</a:t>
            </a:r>
            <a:r>
              <a:rPr lang="en-US" sz="2400">
                <a:solidFill>
                  <a:srgbClr val="FFFFFF"/>
                </a:solidFill>
                <a:latin typeface="Raleway"/>
                <a:ea typeface="Raleway"/>
                <a:cs typeface="Raleway"/>
                <a:sym typeface="Raleway"/>
              </a:rPr>
              <a:t> new tech</a:t>
            </a:r>
            <a:r>
              <a:rPr lang="en-US" sz="2400" u="none">
                <a:solidFill>
                  <a:srgbClr val="FFFFFF"/>
                </a:solidFill>
                <a:latin typeface="Raleway"/>
                <a:ea typeface="Raleway"/>
                <a:cs typeface="Raleway"/>
                <a:sym typeface="Raleway"/>
              </a:rPr>
              <a:t>nologi</a:t>
            </a:r>
            <a:r>
              <a:rPr lang="en-US" sz="2400">
                <a:solidFill>
                  <a:srgbClr val="FFFFFF"/>
                </a:solidFill>
                <a:latin typeface="Raleway"/>
                <a:ea typeface="Raleway"/>
                <a:cs typeface="Raleway"/>
                <a:sym typeface="Raleway"/>
              </a:rPr>
              <a:t>es, help you integrate Layer 2 scaling solutions, governance models, or if rather extreme, change your architecture. This continuous improvement cycle is vital to remaining competitive in the blockchain ecosystem.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5E5264"/>
        </a:solidFill>
      </p:bgPr>
    </p:bg>
    <p:spTree>
      <p:nvGrpSpPr>
        <p:cNvPr id="1" name=""/>
        <p:cNvGrpSpPr/>
        <p:nvPr/>
      </p:nvGrpSpPr>
      <p:grpSpPr>
        <a:xfrm>
          <a:off x="0" y="0"/>
          <a:ext cx="0" cy="0"/>
          <a:chOff x="0" y="0"/>
          <a:chExt cx="0" cy="0"/>
        </a:xfrm>
      </p:grpSpPr>
      <p:grpSp>
        <p:nvGrpSpPr>
          <p:cNvPr name="Group 2" id="2"/>
          <p:cNvGrpSpPr/>
          <p:nvPr/>
        </p:nvGrpSpPr>
        <p:grpSpPr>
          <a:xfrm rot="0">
            <a:off x="2321349" y="2608678"/>
            <a:ext cx="15302201" cy="7233916"/>
            <a:chOff x="0" y="0"/>
            <a:chExt cx="4030209" cy="1905229"/>
          </a:xfrm>
        </p:grpSpPr>
        <p:sp>
          <p:nvSpPr>
            <p:cNvPr name="Freeform 3" id="3"/>
            <p:cNvSpPr/>
            <p:nvPr/>
          </p:nvSpPr>
          <p:spPr>
            <a:xfrm flipH="false" flipV="false" rot="0">
              <a:off x="0" y="0"/>
              <a:ext cx="4030209" cy="1905229"/>
            </a:xfrm>
            <a:custGeom>
              <a:avLst/>
              <a:gdLst/>
              <a:ahLst/>
              <a:cxnLst/>
              <a:rect r="r" b="b" t="t" l="l"/>
              <a:pathLst>
                <a:path h="1905229" w="4030209">
                  <a:moveTo>
                    <a:pt x="0" y="0"/>
                  </a:moveTo>
                  <a:lnTo>
                    <a:pt x="4030209" y="0"/>
                  </a:lnTo>
                  <a:lnTo>
                    <a:pt x="4030209" y="1905229"/>
                  </a:lnTo>
                  <a:lnTo>
                    <a:pt x="0" y="1905229"/>
                  </a:lnTo>
                  <a:close/>
                </a:path>
              </a:pathLst>
            </a:custGeom>
            <a:gradFill rotWithShape="true">
              <a:gsLst>
                <a:gs pos="0">
                  <a:srgbClr val="B6758E">
                    <a:alpha val="100000"/>
                  </a:srgbClr>
                </a:gs>
                <a:gs pos="100000">
                  <a:srgbClr val="62576B">
                    <a:alpha val="100000"/>
                  </a:srgbClr>
                </a:gs>
              </a:gsLst>
              <a:lin ang="0"/>
            </a:gradFill>
          </p:spPr>
        </p:sp>
        <p:sp>
          <p:nvSpPr>
            <p:cNvPr name="TextBox 4" id="4"/>
            <p:cNvSpPr txBox="true"/>
            <p:nvPr/>
          </p:nvSpPr>
          <p:spPr>
            <a:xfrm>
              <a:off x="0" y="-85725"/>
              <a:ext cx="4030209" cy="1990954"/>
            </a:xfrm>
            <a:prstGeom prst="rect">
              <a:avLst/>
            </a:prstGeom>
          </p:spPr>
          <p:txBody>
            <a:bodyPr anchor="ctr" rtlCol="false" tIns="50800" lIns="50800" bIns="50800" rIns="50800"/>
            <a:lstStyle/>
            <a:p>
              <a:pPr algn="ctr">
                <a:lnSpc>
                  <a:spcPts val="3461"/>
                </a:lnSpc>
              </a:pPr>
            </a:p>
          </p:txBody>
        </p:sp>
      </p:grpSp>
      <p:sp>
        <p:nvSpPr>
          <p:cNvPr name="TextBox 5" id="5"/>
          <p:cNvSpPr txBox="true"/>
          <p:nvPr/>
        </p:nvSpPr>
        <p:spPr>
          <a:xfrm rot="0">
            <a:off x="2923326" y="3066848"/>
            <a:ext cx="13053166" cy="5808802"/>
          </a:xfrm>
          <a:prstGeom prst="rect">
            <a:avLst/>
          </a:prstGeom>
        </p:spPr>
        <p:txBody>
          <a:bodyPr anchor="t" rtlCol="false" tIns="0" lIns="0" bIns="0" rIns="0">
            <a:spAutoFit/>
          </a:bodyPr>
          <a:lstStyle/>
          <a:p>
            <a:pPr algn="l">
              <a:lnSpc>
                <a:spcPts val="3866"/>
              </a:lnSpc>
            </a:pPr>
            <a:r>
              <a:rPr lang="en-US" sz="2400">
                <a:solidFill>
                  <a:srgbClr val="FFFFFF"/>
                </a:solidFill>
                <a:latin typeface="Raleway"/>
                <a:ea typeface="Raleway"/>
                <a:cs typeface="Raleway"/>
                <a:sym typeface="Raleway"/>
              </a:rPr>
              <a:t>Investment in blockchain is a very big decision, and the right guidance can always help. Hiring blockchain consulting agencies offers a clear roadmap from concept to implementation, combining technical brilliance and strategic insight with implementation know-how. </a:t>
            </a:r>
          </a:p>
          <a:p>
            <a:pPr algn="l">
              <a:lnSpc>
                <a:spcPts val="3866"/>
              </a:lnSpc>
            </a:pPr>
          </a:p>
          <a:p>
            <a:pPr algn="l">
              <a:lnSpc>
                <a:spcPts val="3866"/>
              </a:lnSpc>
            </a:pPr>
            <a:r>
              <a:rPr lang="en-US" sz="2400">
                <a:solidFill>
                  <a:srgbClr val="FFFFFF"/>
                </a:solidFill>
                <a:latin typeface="Raleway"/>
                <a:ea typeface="Raleway"/>
                <a:cs typeface="Raleway"/>
                <a:sym typeface="Raleway"/>
              </a:rPr>
              <a:t>A trusted </a:t>
            </a:r>
            <a:r>
              <a:rPr lang="en-US" b="true" sz="2400" u="sng">
                <a:solidFill>
                  <a:srgbClr val="C1FF72"/>
                </a:solidFill>
                <a:latin typeface="Raleway Bold"/>
                <a:ea typeface="Raleway Bold"/>
                <a:cs typeface="Raleway Bold"/>
                <a:sym typeface="Raleway Bold"/>
                <a:hlinkClick r:id="rId2" tooltip="https://www.blockchainx.tech/blockchain-consulting-services/"/>
              </a:rPr>
              <a:t>Blockchain consulting company</a:t>
            </a:r>
            <a:r>
              <a:rPr lang="en-US" sz="2400" u="none">
                <a:solidFill>
                  <a:srgbClr val="FFFFFF"/>
                </a:solidFill>
                <a:latin typeface="Raleway"/>
                <a:ea typeface="Raleway"/>
                <a:cs typeface="Raleway"/>
                <a:sym typeface="Raleway"/>
              </a:rPr>
              <a:t> </a:t>
            </a:r>
            <a:r>
              <a:rPr lang="en-US" sz="2400">
                <a:solidFill>
                  <a:srgbClr val="FFFFFF"/>
                </a:solidFill>
                <a:latin typeface="Raleway"/>
                <a:ea typeface="Raleway"/>
                <a:cs typeface="Raleway"/>
                <a:sym typeface="Raleway"/>
              </a:rPr>
              <a:t>will</a:t>
            </a:r>
            <a:r>
              <a:rPr lang="en-US" sz="2400" u="none">
                <a:solidFill>
                  <a:srgbClr val="FFFFFF"/>
                </a:solidFill>
                <a:latin typeface="Raleway"/>
                <a:ea typeface="Raleway"/>
                <a:cs typeface="Raleway"/>
                <a:sym typeface="Raleway"/>
              </a:rPr>
              <a:t> </a:t>
            </a:r>
            <a:r>
              <a:rPr lang="en-US" sz="2400">
                <a:solidFill>
                  <a:srgbClr val="FFFFFF"/>
                </a:solidFill>
                <a:latin typeface="Raleway"/>
                <a:ea typeface="Raleway"/>
                <a:cs typeface="Raleway"/>
                <a:sym typeface="Raleway"/>
              </a:rPr>
              <a:t>gi</a:t>
            </a:r>
            <a:r>
              <a:rPr lang="en-US" sz="2400" u="none">
                <a:solidFill>
                  <a:srgbClr val="FFFFFF"/>
                </a:solidFill>
                <a:latin typeface="Raleway"/>
                <a:ea typeface="Raleway"/>
                <a:cs typeface="Raleway"/>
                <a:sym typeface="Raleway"/>
              </a:rPr>
              <a:t>ve </a:t>
            </a:r>
            <a:r>
              <a:rPr lang="en-US" sz="2400">
                <a:solidFill>
                  <a:srgbClr val="FFFFFF"/>
                </a:solidFill>
                <a:latin typeface="Raleway"/>
                <a:ea typeface="Raleway"/>
                <a:cs typeface="Raleway"/>
                <a:sym typeface="Raleway"/>
              </a:rPr>
              <a:t>y</a:t>
            </a:r>
            <a:r>
              <a:rPr lang="en-US" sz="2400" u="none">
                <a:solidFill>
                  <a:srgbClr val="FFFFFF"/>
                </a:solidFill>
                <a:latin typeface="Raleway"/>
                <a:ea typeface="Raleway"/>
                <a:cs typeface="Raleway"/>
                <a:sym typeface="Raleway"/>
              </a:rPr>
              <a:t>ou</a:t>
            </a:r>
            <a:r>
              <a:rPr lang="en-US" sz="2400">
                <a:solidFill>
                  <a:srgbClr val="FFFFFF"/>
                </a:solidFill>
                <a:latin typeface="Raleway"/>
                <a:ea typeface="Raleway"/>
                <a:cs typeface="Raleway"/>
                <a:sym typeface="Raleway"/>
              </a:rPr>
              <a:t> the needed assurance and expertise to make it in this transforming space, whether you're a startup trying to launch your first decentralized application or an enterprise intent on digitizing operations. </a:t>
            </a:r>
          </a:p>
          <a:p>
            <a:pPr algn="l">
              <a:lnSpc>
                <a:spcPts val="3866"/>
              </a:lnSpc>
            </a:pPr>
          </a:p>
          <a:p>
            <a:pPr algn="l">
              <a:lnSpc>
                <a:spcPts val="3866"/>
              </a:lnSpc>
            </a:pPr>
            <a:r>
              <a:rPr lang="en-US" sz="2400">
                <a:solidFill>
                  <a:srgbClr val="FFFFFF"/>
                </a:solidFill>
                <a:latin typeface="Raleway"/>
                <a:ea typeface="Raleway"/>
                <a:cs typeface="Raleway"/>
                <a:sym typeface="Raleway"/>
              </a:rPr>
              <a:t>Making maximum use of their skill, you take away risk from your project, provide maximum ROI, reduce time-to-market, and ensure sustainability throughout this swiftly changing digital landscape.</a:t>
            </a:r>
          </a:p>
        </p:txBody>
      </p:sp>
      <p:sp>
        <p:nvSpPr>
          <p:cNvPr name="TextBox 6" id="6"/>
          <p:cNvSpPr txBox="true"/>
          <p:nvPr/>
        </p:nvSpPr>
        <p:spPr>
          <a:xfrm rot="0">
            <a:off x="1028700" y="876300"/>
            <a:ext cx="8923852" cy="1267859"/>
          </a:xfrm>
          <a:prstGeom prst="rect">
            <a:avLst/>
          </a:prstGeom>
        </p:spPr>
        <p:txBody>
          <a:bodyPr anchor="t" rtlCol="false" tIns="0" lIns="0" bIns="0" rIns="0">
            <a:spAutoFit/>
          </a:bodyPr>
          <a:lstStyle/>
          <a:p>
            <a:pPr algn="l">
              <a:lnSpc>
                <a:spcPts val="10262"/>
              </a:lnSpc>
            </a:pPr>
            <a:r>
              <a:rPr lang="en-US" b="true" sz="7330">
                <a:solidFill>
                  <a:srgbClr val="C1FF72"/>
                </a:solidFill>
                <a:latin typeface="Raleway Bold"/>
                <a:ea typeface="Raleway Bold"/>
                <a:cs typeface="Raleway Bold"/>
                <a:sym typeface="Raleway Bold"/>
              </a:rPr>
              <a:t>Conclusion </a:t>
            </a:r>
          </a:p>
        </p:txBody>
      </p:sp>
      <p:sp>
        <p:nvSpPr>
          <p:cNvPr name="Freeform 7" id="7"/>
          <p:cNvSpPr/>
          <p:nvPr/>
        </p:nvSpPr>
        <p:spPr>
          <a:xfrm flipH="false" flipV="false" rot="5400000">
            <a:off x="14765842" y="174480"/>
            <a:ext cx="1400536" cy="2077633"/>
          </a:xfrm>
          <a:custGeom>
            <a:avLst/>
            <a:gdLst/>
            <a:ahLst/>
            <a:cxnLst/>
            <a:rect r="r" b="b" t="t" l="l"/>
            <a:pathLst>
              <a:path h="2077633" w="1400536">
                <a:moveTo>
                  <a:pt x="0" y="0"/>
                </a:moveTo>
                <a:lnTo>
                  <a:pt x="1400536" y="0"/>
                </a:lnTo>
                <a:lnTo>
                  <a:pt x="1400536" y="2077633"/>
                </a:lnTo>
                <a:lnTo>
                  <a:pt x="0" y="207763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2844132" y="6154128"/>
            <a:ext cx="9330996" cy="9433912"/>
          </a:xfrm>
          <a:custGeom>
            <a:avLst/>
            <a:gdLst/>
            <a:ahLst/>
            <a:cxnLst/>
            <a:rect r="r" b="b" t="t" l="l"/>
            <a:pathLst>
              <a:path h="9433912" w="9330996">
                <a:moveTo>
                  <a:pt x="0" y="0"/>
                </a:moveTo>
                <a:lnTo>
                  <a:pt x="9330997" y="0"/>
                </a:lnTo>
                <a:lnTo>
                  <a:pt x="9330997" y="9433912"/>
                </a:lnTo>
                <a:lnTo>
                  <a:pt x="0" y="9433912"/>
                </a:lnTo>
                <a:lnTo>
                  <a:pt x="0" y="0"/>
                </a:lnTo>
                <a:close/>
              </a:path>
            </a:pathLst>
          </a:custGeom>
          <a:blipFill>
            <a:blip r:embed="rId5">
              <a:alphaModFix amt="9999"/>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250" t="0" r="-6250" b="0"/>
            </a:stretch>
          </a:blipFill>
        </p:spPr>
      </p:sp>
      <p:sp>
        <p:nvSpPr>
          <p:cNvPr name="Freeform 3" id="3"/>
          <p:cNvSpPr/>
          <p:nvPr/>
        </p:nvSpPr>
        <p:spPr>
          <a:xfrm flipH="false" flipV="false" rot="0">
            <a:off x="1028700" y="1028700"/>
            <a:ext cx="3081260" cy="979584"/>
          </a:xfrm>
          <a:custGeom>
            <a:avLst/>
            <a:gdLst/>
            <a:ahLst/>
            <a:cxnLst/>
            <a:rect r="r" b="b" t="t" l="l"/>
            <a:pathLst>
              <a:path h="979584" w="3081260">
                <a:moveTo>
                  <a:pt x="0" y="0"/>
                </a:moveTo>
                <a:lnTo>
                  <a:pt x="3081260" y="0"/>
                </a:lnTo>
                <a:lnTo>
                  <a:pt x="3081260" y="979584"/>
                </a:lnTo>
                <a:lnTo>
                  <a:pt x="0" y="979584"/>
                </a:lnTo>
                <a:lnTo>
                  <a:pt x="0" y="0"/>
                </a:lnTo>
                <a:close/>
              </a:path>
            </a:pathLst>
          </a:custGeom>
          <a:blipFill>
            <a:blip r:embed="rId3"/>
            <a:stretch>
              <a:fillRect l="0" t="0" r="0" b="0"/>
            </a:stretch>
          </a:blipFill>
        </p:spPr>
      </p:sp>
      <p:grpSp>
        <p:nvGrpSpPr>
          <p:cNvPr name="Group 4" id="4"/>
          <p:cNvGrpSpPr/>
          <p:nvPr/>
        </p:nvGrpSpPr>
        <p:grpSpPr>
          <a:xfrm rot="0">
            <a:off x="-542360" y="9688333"/>
            <a:ext cx="19294502" cy="1457859"/>
            <a:chOff x="0" y="0"/>
            <a:chExt cx="5081679" cy="383963"/>
          </a:xfrm>
        </p:grpSpPr>
        <p:sp>
          <p:nvSpPr>
            <p:cNvPr name="Freeform 5" id="5"/>
            <p:cNvSpPr/>
            <p:nvPr/>
          </p:nvSpPr>
          <p:spPr>
            <a:xfrm flipH="false" flipV="false" rot="0">
              <a:off x="0" y="0"/>
              <a:ext cx="5081679" cy="383963"/>
            </a:xfrm>
            <a:custGeom>
              <a:avLst/>
              <a:gdLst/>
              <a:ahLst/>
              <a:cxnLst/>
              <a:rect r="r" b="b" t="t" l="l"/>
              <a:pathLst>
                <a:path h="383963" w="5081679">
                  <a:moveTo>
                    <a:pt x="0" y="0"/>
                  </a:moveTo>
                  <a:lnTo>
                    <a:pt x="5081679" y="0"/>
                  </a:lnTo>
                  <a:lnTo>
                    <a:pt x="5081679" y="383963"/>
                  </a:lnTo>
                  <a:lnTo>
                    <a:pt x="0" y="383963"/>
                  </a:lnTo>
                  <a:close/>
                </a:path>
              </a:pathLst>
            </a:custGeom>
            <a:solidFill>
              <a:srgbClr val="FFBD59"/>
            </a:solidFill>
          </p:spPr>
        </p:sp>
        <p:sp>
          <p:nvSpPr>
            <p:cNvPr name="TextBox 6" id="6"/>
            <p:cNvSpPr txBox="true"/>
            <p:nvPr/>
          </p:nvSpPr>
          <p:spPr>
            <a:xfrm>
              <a:off x="0" y="-38100"/>
              <a:ext cx="5081679" cy="422063"/>
            </a:xfrm>
            <a:prstGeom prst="rect">
              <a:avLst/>
            </a:prstGeom>
          </p:spPr>
          <p:txBody>
            <a:bodyPr anchor="ctr" rtlCol="false" tIns="50800" lIns="50800" bIns="50800" rIns="50800"/>
            <a:lstStyle/>
            <a:p>
              <a:pPr algn="ctr">
                <a:lnSpc>
                  <a:spcPts val="2240"/>
                </a:lnSpc>
              </a:pPr>
            </a:p>
          </p:txBody>
        </p:sp>
      </p:grpSp>
      <p:grpSp>
        <p:nvGrpSpPr>
          <p:cNvPr name="Group 7" id="7"/>
          <p:cNvGrpSpPr/>
          <p:nvPr/>
        </p:nvGrpSpPr>
        <p:grpSpPr>
          <a:xfrm rot="0">
            <a:off x="-14481746" y="9688333"/>
            <a:ext cx="19294502" cy="1457859"/>
            <a:chOff x="0" y="0"/>
            <a:chExt cx="5081679" cy="383963"/>
          </a:xfrm>
        </p:grpSpPr>
        <p:sp>
          <p:nvSpPr>
            <p:cNvPr name="Freeform 8" id="8"/>
            <p:cNvSpPr/>
            <p:nvPr/>
          </p:nvSpPr>
          <p:spPr>
            <a:xfrm flipH="false" flipV="false" rot="0">
              <a:off x="0" y="0"/>
              <a:ext cx="5081679" cy="383963"/>
            </a:xfrm>
            <a:custGeom>
              <a:avLst/>
              <a:gdLst/>
              <a:ahLst/>
              <a:cxnLst/>
              <a:rect r="r" b="b" t="t" l="l"/>
              <a:pathLst>
                <a:path h="383963" w="5081679">
                  <a:moveTo>
                    <a:pt x="0" y="0"/>
                  </a:moveTo>
                  <a:lnTo>
                    <a:pt x="5081679" y="0"/>
                  </a:lnTo>
                  <a:lnTo>
                    <a:pt x="5081679" y="383963"/>
                  </a:lnTo>
                  <a:lnTo>
                    <a:pt x="0" y="383963"/>
                  </a:lnTo>
                  <a:close/>
                </a:path>
              </a:pathLst>
            </a:custGeom>
            <a:solidFill>
              <a:srgbClr val="FFFFFF"/>
            </a:solidFill>
          </p:spPr>
        </p:sp>
        <p:sp>
          <p:nvSpPr>
            <p:cNvPr name="TextBox 9" id="9"/>
            <p:cNvSpPr txBox="true"/>
            <p:nvPr/>
          </p:nvSpPr>
          <p:spPr>
            <a:xfrm>
              <a:off x="0" y="-38100"/>
              <a:ext cx="5081679" cy="422063"/>
            </a:xfrm>
            <a:prstGeom prst="rect">
              <a:avLst/>
            </a:prstGeom>
          </p:spPr>
          <p:txBody>
            <a:bodyPr anchor="ctr" rtlCol="false" tIns="50800" lIns="50800" bIns="50800" rIns="50800"/>
            <a:lstStyle/>
            <a:p>
              <a:pPr algn="ctr">
                <a:lnSpc>
                  <a:spcPts val="2240"/>
                </a:lnSpc>
              </a:pPr>
            </a:p>
          </p:txBody>
        </p:sp>
      </p:grpSp>
      <p:grpSp>
        <p:nvGrpSpPr>
          <p:cNvPr name="Group 10" id="10"/>
          <p:cNvGrpSpPr/>
          <p:nvPr/>
        </p:nvGrpSpPr>
        <p:grpSpPr>
          <a:xfrm rot="0">
            <a:off x="1351530" y="3428999"/>
            <a:ext cx="171160" cy="3429001"/>
            <a:chOff x="0" y="0"/>
            <a:chExt cx="41969" cy="840793"/>
          </a:xfrm>
        </p:grpSpPr>
        <p:sp>
          <p:nvSpPr>
            <p:cNvPr name="Freeform 11" id="11"/>
            <p:cNvSpPr/>
            <p:nvPr/>
          </p:nvSpPr>
          <p:spPr>
            <a:xfrm flipH="false" flipV="false" rot="0">
              <a:off x="0" y="0"/>
              <a:ext cx="41969" cy="840793"/>
            </a:xfrm>
            <a:custGeom>
              <a:avLst/>
              <a:gdLst/>
              <a:ahLst/>
              <a:cxnLst/>
              <a:rect r="r" b="b" t="t" l="l"/>
              <a:pathLst>
                <a:path h="840793" w="41969">
                  <a:moveTo>
                    <a:pt x="0" y="0"/>
                  </a:moveTo>
                  <a:lnTo>
                    <a:pt x="41969" y="0"/>
                  </a:lnTo>
                  <a:lnTo>
                    <a:pt x="41969" y="840793"/>
                  </a:lnTo>
                  <a:lnTo>
                    <a:pt x="0" y="840793"/>
                  </a:lnTo>
                  <a:close/>
                </a:path>
              </a:pathLst>
            </a:custGeom>
            <a:solidFill>
              <a:srgbClr val="FFFFFF"/>
            </a:solidFill>
          </p:spPr>
        </p:sp>
        <p:sp>
          <p:nvSpPr>
            <p:cNvPr name="TextBox 12" id="12"/>
            <p:cNvSpPr txBox="true"/>
            <p:nvPr/>
          </p:nvSpPr>
          <p:spPr>
            <a:xfrm>
              <a:off x="0" y="-38100"/>
              <a:ext cx="41969" cy="878893"/>
            </a:xfrm>
            <a:prstGeom prst="rect">
              <a:avLst/>
            </a:prstGeom>
          </p:spPr>
          <p:txBody>
            <a:bodyPr anchor="ctr" rtlCol="false" tIns="50800" lIns="50800" bIns="50800" rIns="50800"/>
            <a:lstStyle/>
            <a:p>
              <a:pPr algn="ctr">
                <a:lnSpc>
                  <a:spcPts val="2240"/>
                </a:lnSpc>
              </a:pPr>
            </a:p>
          </p:txBody>
        </p:sp>
      </p:grpSp>
      <p:sp>
        <p:nvSpPr>
          <p:cNvPr name="TextBox 13" id="13"/>
          <p:cNvSpPr txBox="true"/>
          <p:nvPr/>
        </p:nvSpPr>
        <p:spPr>
          <a:xfrm rot="0">
            <a:off x="851983" y="9805331"/>
            <a:ext cx="2923859" cy="273660"/>
          </a:xfrm>
          <a:prstGeom prst="rect">
            <a:avLst/>
          </a:prstGeom>
        </p:spPr>
        <p:txBody>
          <a:bodyPr anchor="t" rtlCol="false" tIns="0" lIns="0" bIns="0" rIns="0">
            <a:spAutoFit/>
          </a:bodyPr>
          <a:lstStyle/>
          <a:p>
            <a:pPr algn="ctr">
              <a:lnSpc>
                <a:spcPts val="2240"/>
              </a:lnSpc>
            </a:pPr>
            <a:r>
              <a:rPr lang="en-US" b="true" sz="1600" spc="144">
                <a:solidFill>
                  <a:srgbClr val="000000"/>
                </a:solidFill>
                <a:latin typeface="DM Sans Bold"/>
                <a:ea typeface="DM Sans Bold"/>
                <a:cs typeface="DM Sans Bold"/>
                <a:sym typeface="DM Sans Bold"/>
              </a:rPr>
              <a:t>B</a:t>
            </a:r>
            <a:r>
              <a:rPr lang="en-US" b="true" sz="1600" spc="144">
                <a:solidFill>
                  <a:srgbClr val="000000"/>
                </a:solidFill>
                <a:latin typeface="DM Sans Bold"/>
                <a:ea typeface="DM Sans Bold"/>
                <a:cs typeface="DM Sans Bold"/>
                <a:sym typeface="DM Sans Bold"/>
              </a:rPr>
              <a:t>LOCKCHAINX.TECH</a:t>
            </a:r>
          </a:p>
        </p:txBody>
      </p:sp>
      <p:sp>
        <p:nvSpPr>
          <p:cNvPr name="TextBox 14" id="14"/>
          <p:cNvSpPr txBox="true"/>
          <p:nvPr/>
        </p:nvSpPr>
        <p:spPr>
          <a:xfrm rot="0">
            <a:off x="2313912" y="3172933"/>
            <a:ext cx="6506659" cy="2365996"/>
          </a:xfrm>
          <a:prstGeom prst="rect">
            <a:avLst/>
          </a:prstGeom>
        </p:spPr>
        <p:txBody>
          <a:bodyPr anchor="t" rtlCol="false" tIns="0" lIns="0" bIns="0" rIns="0">
            <a:spAutoFit/>
          </a:bodyPr>
          <a:lstStyle/>
          <a:p>
            <a:pPr algn="l">
              <a:lnSpc>
                <a:spcPts val="19305"/>
              </a:lnSpc>
            </a:pPr>
            <a:r>
              <a:rPr lang="en-US" sz="13789" b="true">
                <a:solidFill>
                  <a:srgbClr val="FFFFFF"/>
                </a:solidFill>
                <a:latin typeface="Garet Bold"/>
                <a:ea typeface="Garet Bold"/>
                <a:cs typeface="Garet Bold"/>
                <a:sym typeface="Garet Bold"/>
              </a:rPr>
              <a:t>GET IN </a:t>
            </a:r>
          </a:p>
        </p:txBody>
      </p:sp>
      <p:sp>
        <p:nvSpPr>
          <p:cNvPr name="TextBox 15" id="15"/>
          <p:cNvSpPr txBox="true"/>
          <p:nvPr/>
        </p:nvSpPr>
        <p:spPr>
          <a:xfrm rot="0">
            <a:off x="2313912" y="5189600"/>
            <a:ext cx="5055607" cy="1668401"/>
          </a:xfrm>
          <a:prstGeom prst="rect">
            <a:avLst/>
          </a:prstGeom>
        </p:spPr>
        <p:txBody>
          <a:bodyPr anchor="t" rtlCol="false" tIns="0" lIns="0" bIns="0" rIns="0">
            <a:spAutoFit/>
          </a:bodyPr>
          <a:lstStyle/>
          <a:p>
            <a:pPr algn="l">
              <a:lnSpc>
                <a:spcPts val="13591"/>
              </a:lnSpc>
            </a:pPr>
            <a:r>
              <a:rPr lang="en-US" sz="9707" b="true">
                <a:solidFill>
                  <a:srgbClr val="FFBD59"/>
                </a:solidFill>
                <a:latin typeface="Garet Bold"/>
                <a:ea typeface="Garet Bold"/>
                <a:cs typeface="Garet Bold"/>
                <a:sym typeface="Garet Bold"/>
              </a:rPr>
              <a:t>TOUCH</a:t>
            </a:r>
          </a:p>
        </p:txBody>
      </p:sp>
      <p:sp>
        <p:nvSpPr>
          <p:cNvPr name="TextBox 16" id="16"/>
          <p:cNvSpPr txBox="true"/>
          <p:nvPr/>
        </p:nvSpPr>
        <p:spPr>
          <a:xfrm rot="0">
            <a:off x="10994568" y="3758764"/>
            <a:ext cx="1685492" cy="403948"/>
          </a:xfrm>
          <a:prstGeom prst="rect">
            <a:avLst/>
          </a:prstGeom>
        </p:spPr>
        <p:txBody>
          <a:bodyPr anchor="t" rtlCol="false" tIns="0" lIns="0" bIns="0" rIns="0">
            <a:spAutoFit/>
          </a:bodyPr>
          <a:lstStyle/>
          <a:p>
            <a:pPr algn="l">
              <a:lnSpc>
                <a:spcPts val="2935"/>
              </a:lnSpc>
            </a:pPr>
            <a:r>
              <a:rPr lang="en-US" sz="2096" b="true">
                <a:solidFill>
                  <a:srgbClr val="F4F4F4"/>
                </a:solidFill>
                <a:latin typeface="Neo Sans Bold"/>
                <a:ea typeface="Neo Sans Bold"/>
                <a:cs typeface="Neo Sans Bold"/>
                <a:sym typeface="Neo Sans Bold"/>
              </a:rPr>
              <a:t>EMAIL</a:t>
            </a:r>
          </a:p>
        </p:txBody>
      </p:sp>
      <p:sp>
        <p:nvSpPr>
          <p:cNvPr name="TextBox 17" id="17"/>
          <p:cNvSpPr txBox="true"/>
          <p:nvPr/>
        </p:nvSpPr>
        <p:spPr>
          <a:xfrm rot="0">
            <a:off x="15097902" y="3854533"/>
            <a:ext cx="1582293" cy="403948"/>
          </a:xfrm>
          <a:prstGeom prst="rect">
            <a:avLst/>
          </a:prstGeom>
        </p:spPr>
        <p:txBody>
          <a:bodyPr anchor="t" rtlCol="false" tIns="0" lIns="0" bIns="0" rIns="0">
            <a:spAutoFit/>
          </a:bodyPr>
          <a:lstStyle/>
          <a:p>
            <a:pPr algn="l">
              <a:lnSpc>
                <a:spcPts val="2935"/>
              </a:lnSpc>
            </a:pPr>
            <a:r>
              <a:rPr lang="en-US" sz="2096" b="true">
                <a:solidFill>
                  <a:srgbClr val="F4F4F4"/>
                </a:solidFill>
                <a:latin typeface="Neo Sans Bold"/>
                <a:ea typeface="Neo Sans Bold"/>
                <a:cs typeface="Neo Sans Bold"/>
                <a:sym typeface="Neo Sans Bold"/>
              </a:rPr>
              <a:t>PHONE</a:t>
            </a:r>
          </a:p>
        </p:txBody>
      </p:sp>
      <p:sp>
        <p:nvSpPr>
          <p:cNvPr name="TextBox 18" id="18"/>
          <p:cNvSpPr txBox="true"/>
          <p:nvPr/>
        </p:nvSpPr>
        <p:spPr>
          <a:xfrm rot="0">
            <a:off x="10994568" y="5453204"/>
            <a:ext cx="1582293" cy="403948"/>
          </a:xfrm>
          <a:prstGeom prst="rect">
            <a:avLst/>
          </a:prstGeom>
        </p:spPr>
        <p:txBody>
          <a:bodyPr anchor="t" rtlCol="false" tIns="0" lIns="0" bIns="0" rIns="0">
            <a:spAutoFit/>
          </a:bodyPr>
          <a:lstStyle/>
          <a:p>
            <a:pPr algn="l">
              <a:lnSpc>
                <a:spcPts val="2935"/>
              </a:lnSpc>
            </a:pPr>
            <a:r>
              <a:rPr lang="en-US" sz="2096" b="true">
                <a:solidFill>
                  <a:srgbClr val="F4F4F4"/>
                </a:solidFill>
                <a:latin typeface="Neo Sans Bold"/>
                <a:ea typeface="Neo Sans Bold"/>
                <a:cs typeface="Neo Sans Bold"/>
                <a:sym typeface="Neo Sans Bold"/>
              </a:rPr>
              <a:t>WEBSITE</a:t>
            </a:r>
          </a:p>
        </p:txBody>
      </p:sp>
      <p:sp>
        <p:nvSpPr>
          <p:cNvPr name="TextBox 19" id="19"/>
          <p:cNvSpPr txBox="true"/>
          <p:nvPr/>
        </p:nvSpPr>
        <p:spPr>
          <a:xfrm rot="0">
            <a:off x="10994568" y="4262667"/>
            <a:ext cx="3434452" cy="328383"/>
          </a:xfrm>
          <a:prstGeom prst="rect">
            <a:avLst/>
          </a:prstGeom>
        </p:spPr>
        <p:txBody>
          <a:bodyPr anchor="t" rtlCol="false" tIns="0" lIns="0" bIns="0" rIns="0">
            <a:spAutoFit/>
          </a:bodyPr>
          <a:lstStyle/>
          <a:p>
            <a:pPr algn="l">
              <a:lnSpc>
                <a:spcPts val="2375"/>
              </a:lnSpc>
            </a:pPr>
            <a:r>
              <a:rPr lang="en-US" sz="1696">
                <a:solidFill>
                  <a:srgbClr val="5CE1E6"/>
                </a:solidFill>
                <a:latin typeface="Neo Sans"/>
                <a:ea typeface="Neo Sans"/>
                <a:cs typeface="Neo Sans"/>
                <a:sym typeface="Neo Sans"/>
              </a:rPr>
              <a:t>contact@blockchainx.tech</a:t>
            </a:r>
          </a:p>
        </p:txBody>
      </p:sp>
      <p:sp>
        <p:nvSpPr>
          <p:cNvPr name="TextBox 20" id="20"/>
          <p:cNvSpPr txBox="true"/>
          <p:nvPr/>
        </p:nvSpPr>
        <p:spPr>
          <a:xfrm rot="0">
            <a:off x="14978516" y="4388771"/>
            <a:ext cx="2526419" cy="328408"/>
          </a:xfrm>
          <a:prstGeom prst="rect">
            <a:avLst/>
          </a:prstGeom>
        </p:spPr>
        <p:txBody>
          <a:bodyPr anchor="t" rtlCol="false" tIns="0" lIns="0" bIns="0" rIns="0">
            <a:spAutoFit/>
          </a:bodyPr>
          <a:lstStyle/>
          <a:p>
            <a:pPr algn="l">
              <a:lnSpc>
                <a:spcPts val="2375"/>
              </a:lnSpc>
            </a:pPr>
            <a:r>
              <a:rPr lang="en-US" sz="1696">
                <a:solidFill>
                  <a:srgbClr val="5CE1E6"/>
                </a:solidFill>
                <a:latin typeface="Neo Sans"/>
                <a:ea typeface="Neo Sans"/>
                <a:cs typeface="Neo Sans"/>
                <a:sym typeface="Neo Sans"/>
              </a:rPr>
              <a:t>+91 77088895550</a:t>
            </a:r>
          </a:p>
        </p:txBody>
      </p:sp>
      <p:sp>
        <p:nvSpPr>
          <p:cNvPr name="TextBox 21" id="21"/>
          <p:cNvSpPr txBox="true"/>
          <p:nvPr/>
        </p:nvSpPr>
        <p:spPr>
          <a:xfrm rot="0">
            <a:off x="10994568" y="5957107"/>
            <a:ext cx="2526419" cy="328383"/>
          </a:xfrm>
          <a:prstGeom prst="rect">
            <a:avLst/>
          </a:prstGeom>
        </p:spPr>
        <p:txBody>
          <a:bodyPr anchor="t" rtlCol="false" tIns="0" lIns="0" bIns="0" rIns="0">
            <a:spAutoFit/>
          </a:bodyPr>
          <a:lstStyle/>
          <a:p>
            <a:pPr algn="l">
              <a:lnSpc>
                <a:spcPts val="2375"/>
              </a:lnSpc>
            </a:pPr>
            <a:r>
              <a:rPr lang="en-US" sz="1696">
                <a:solidFill>
                  <a:srgbClr val="5CE1E6"/>
                </a:solidFill>
                <a:latin typeface="Neo Sans"/>
                <a:ea typeface="Neo Sans"/>
                <a:cs typeface="Neo Sans"/>
                <a:sym typeface="Neo Sans"/>
              </a:rPr>
              <a:t>www.blockchainx.tech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DAGqsUoHbck</dc:identifier>
  <dcterms:modified xsi:type="dcterms:W3CDTF">2011-08-01T06:04:30Z</dcterms:modified>
  <cp:revision>1</cp:revision>
  <dc:title>Top Benefits of Hiring Blockchain Consulting Experts for Your Project</dc:title>
</cp:coreProperties>
</file>