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Arial Bold" charset="1" panose="020B0802020202020204"/>
      <p:regular r:id="rId13"/>
    </p:embeddedFont>
    <p:embeddedFont>
      <p:font typeface="Garet Bold" charset="1" panose="00000000000000000000"/>
      <p:regular r:id="rId14"/>
    </p:embeddedFont>
    <p:embeddedFont>
      <p:font typeface="Canva Sans" charset="1" panose="020B0503030501040103"/>
      <p:regular r:id="rId15"/>
    </p:embeddedFont>
    <p:embeddedFont>
      <p:font typeface="Canva Sans Bold" charset="1" panose="020B0803030501040103"/>
      <p:regular r:id="rId16"/>
    </p:embeddedFont>
    <p:embeddedFont>
      <p:font typeface="Open Sans" charset="1" panose="000000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cryptocurrency-exchange-scrip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6F6F6"/>
        </a:solidFill>
      </p:bgPr>
    </p:bg>
    <p:spTree>
      <p:nvGrpSpPr>
        <p:cNvPr id="1" name=""/>
        <p:cNvGrpSpPr/>
        <p:nvPr/>
      </p:nvGrpSpPr>
      <p:grpSpPr>
        <a:xfrm>
          <a:off x="0" y="0"/>
          <a:ext cx="0" cy="0"/>
          <a:chOff x="0" y="0"/>
          <a:chExt cx="0" cy="0"/>
        </a:xfrm>
      </p:grpSpPr>
      <p:grpSp>
        <p:nvGrpSpPr>
          <p:cNvPr name="Group 2" id="2"/>
          <p:cNvGrpSpPr/>
          <p:nvPr/>
        </p:nvGrpSpPr>
        <p:grpSpPr>
          <a:xfrm rot="0">
            <a:off x="0" y="-393166"/>
            <a:ext cx="9497038" cy="11079616"/>
            <a:chOff x="0" y="0"/>
            <a:chExt cx="7503833" cy="8754265"/>
          </a:xfrm>
        </p:grpSpPr>
        <p:sp>
          <p:nvSpPr>
            <p:cNvPr name="Freeform 3" id="3"/>
            <p:cNvSpPr/>
            <p:nvPr/>
          </p:nvSpPr>
          <p:spPr>
            <a:xfrm flipH="false" flipV="false" rot="0">
              <a:off x="0" y="0"/>
              <a:ext cx="7503833" cy="8754265"/>
            </a:xfrm>
            <a:custGeom>
              <a:avLst/>
              <a:gdLst/>
              <a:ahLst/>
              <a:cxnLst/>
              <a:rect r="r" b="b" t="t" l="l"/>
              <a:pathLst>
                <a:path h="8754265" w="7503833">
                  <a:moveTo>
                    <a:pt x="0" y="0"/>
                  </a:moveTo>
                  <a:lnTo>
                    <a:pt x="7503833" y="0"/>
                  </a:lnTo>
                  <a:lnTo>
                    <a:pt x="7503833" y="8754265"/>
                  </a:lnTo>
                  <a:lnTo>
                    <a:pt x="0" y="8754265"/>
                  </a:lnTo>
                  <a:close/>
                </a:path>
              </a:pathLst>
            </a:custGeom>
            <a:solidFill>
              <a:srgbClr val="FF914D"/>
            </a:solidFill>
          </p:spPr>
        </p:sp>
        <p:sp>
          <p:nvSpPr>
            <p:cNvPr name="TextBox 4" id="4"/>
            <p:cNvSpPr txBox="true"/>
            <p:nvPr/>
          </p:nvSpPr>
          <p:spPr>
            <a:xfrm>
              <a:off x="0" y="-38100"/>
              <a:ext cx="7503833" cy="879236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9497038" y="1601432"/>
            <a:ext cx="8901672" cy="7656868"/>
            <a:chOff x="0" y="0"/>
            <a:chExt cx="9505698" cy="8176427"/>
          </a:xfrm>
        </p:grpSpPr>
        <p:sp>
          <p:nvSpPr>
            <p:cNvPr name="Freeform 6" id="6"/>
            <p:cNvSpPr/>
            <p:nvPr/>
          </p:nvSpPr>
          <p:spPr>
            <a:xfrm flipH="false" flipV="false" rot="0">
              <a:off x="0" y="0"/>
              <a:ext cx="9505698" cy="8176427"/>
            </a:xfrm>
            <a:custGeom>
              <a:avLst/>
              <a:gdLst/>
              <a:ahLst/>
              <a:cxnLst/>
              <a:rect r="r" b="b" t="t" l="l"/>
              <a:pathLst>
                <a:path h="8176427" w="9505698">
                  <a:moveTo>
                    <a:pt x="6076721" y="8176427"/>
                  </a:moveTo>
                  <a:lnTo>
                    <a:pt x="0" y="8176427"/>
                  </a:lnTo>
                  <a:lnTo>
                    <a:pt x="0" y="1328915"/>
                  </a:lnTo>
                  <a:cubicBezTo>
                    <a:pt x="0" y="594084"/>
                    <a:pt x="1532905" y="0"/>
                    <a:pt x="3428977" y="0"/>
                  </a:cubicBezTo>
                  <a:lnTo>
                    <a:pt x="9505698" y="0"/>
                  </a:lnTo>
                  <a:lnTo>
                    <a:pt x="9505698" y="6847512"/>
                  </a:lnTo>
                  <a:cubicBezTo>
                    <a:pt x="9505698" y="7582343"/>
                    <a:pt x="7972794" y="8176427"/>
                    <a:pt x="6076721" y="8176427"/>
                  </a:cubicBezTo>
                  <a:close/>
                </a:path>
              </a:pathLst>
            </a:custGeom>
            <a:blipFill>
              <a:blip r:embed="rId2"/>
              <a:stretch>
                <a:fillRect l="-21680" t="0" r="-21680" b="0"/>
              </a:stretch>
            </a:blipFill>
          </p:spPr>
        </p:sp>
      </p:grpSp>
      <p:grpSp>
        <p:nvGrpSpPr>
          <p:cNvPr name="Group 7" id="7"/>
          <p:cNvGrpSpPr/>
          <p:nvPr/>
        </p:nvGrpSpPr>
        <p:grpSpPr>
          <a:xfrm rot="0">
            <a:off x="17259300" y="7109187"/>
            <a:ext cx="1028700" cy="3177813"/>
            <a:chOff x="0" y="0"/>
            <a:chExt cx="812800" cy="2510865"/>
          </a:xfrm>
        </p:grpSpPr>
        <p:sp>
          <p:nvSpPr>
            <p:cNvPr name="Freeform 8" id="8"/>
            <p:cNvSpPr/>
            <p:nvPr/>
          </p:nvSpPr>
          <p:spPr>
            <a:xfrm flipH="false" flipV="false" rot="0">
              <a:off x="0" y="0"/>
              <a:ext cx="812800" cy="2510865"/>
            </a:xfrm>
            <a:custGeom>
              <a:avLst/>
              <a:gdLst/>
              <a:ahLst/>
              <a:cxnLst/>
              <a:rect r="r" b="b" t="t" l="l"/>
              <a:pathLst>
                <a:path h="2510865" w="812800">
                  <a:moveTo>
                    <a:pt x="0" y="0"/>
                  </a:moveTo>
                  <a:lnTo>
                    <a:pt x="812800" y="0"/>
                  </a:lnTo>
                  <a:lnTo>
                    <a:pt x="812800" y="2510865"/>
                  </a:lnTo>
                  <a:lnTo>
                    <a:pt x="0" y="2510865"/>
                  </a:lnTo>
                  <a:close/>
                </a:path>
              </a:pathLst>
            </a:custGeom>
            <a:solidFill>
              <a:srgbClr val="FF914D"/>
            </a:solidFill>
          </p:spPr>
        </p:sp>
        <p:sp>
          <p:nvSpPr>
            <p:cNvPr name="TextBox 9" id="9"/>
            <p:cNvSpPr txBox="true"/>
            <p:nvPr/>
          </p:nvSpPr>
          <p:spPr>
            <a:xfrm>
              <a:off x="0" y="-38100"/>
              <a:ext cx="812800" cy="2548965"/>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17259300" y="0"/>
            <a:ext cx="1028700" cy="2301963"/>
            <a:chOff x="0" y="0"/>
            <a:chExt cx="812800" cy="1818835"/>
          </a:xfrm>
        </p:grpSpPr>
        <p:sp>
          <p:nvSpPr>
            <p:cNvPr name="Freeform 11" id="11"/>
            <p:cNvSpPr/>
            <p:nvPr/>
          </p:nvSpPr>
          <p:spPr>
            <a:xfrm flipH="false" flipV="false" rot="0">
              <a:off x="0" y="0"/>
              <a:ext cx="812800" cy="1818835"/>
            </a:xfrm>
            <a:custGeom>
              <a:avLst/>
              <a:gdLst/>
              <a:ahLst/>
              <a:cxnLst/>
              <a:rect r="r" b="b" t="t" l="l"/>
              <a:pathLst>
                <a:path h="1818835" w="812800">
                  <a:moveTo>
                    <a:pt x="0" y="0"/>
                  </a:moveTo>
                  <a:lnTo>
                    <a:pt x="812800" y="0"/>
                  </a:lnTo>
                  <a:lnTo>
                    <a:pt x="812800" y="1818835"/>
                  </a:lnTo>
                  <a:lnTo>
                    <a:pt x="0" y="1818835"/>
                  </a:lnTo>
                  <a:close/>
                </a:path>
              </a:pathLst>
            </a:custGeom>
            <a:solidFill>
              <a:srgbClr val="FF914D"/>
            </a:solidFill>
          </p:spPr>
        </p:sp>
        <p:sp>
          <p:nvSpPr>
            <p:cNvPr name="TextBox 12" id="12"/>
            <p:cNvSpPr txBox="true"/>
            <p:nvPr/>
          </p:nvSpPr>
          <p:spPr>
            <a:xfrm>
              <a:off x="0" y="-38100"/>
              <a:ext cx="812800" cy="1856935"/>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609914" y="0"/>
            <a:ext cx="1694792" cy="10287000"/>
            <a:chOff x="0" y="0"/>
            <a:chExt cx="446365" cy="2709333"/>
          </a:xfrm>
        </p:grpSpPr>
        <p:sp>
          <p:nvSpPr>
            <p:cNvPr name="Freeform 14" id="14"/>
            <p:cNvSpPr/>
            <p:nvPr/>
          </p:nvSpPr>
          <p:spPr>
            <a:xfrm flipH="false" flipV="false" rot="0">
              <a:off x="0" y="0"/>
              <a:ext cx="446365" cy="2709333"/>
            </a:xfrm>
            <a:custGeom>
              <a:avLst/>
              <a:gdLst/>
              <a:ahLst/>
              <a:cxnLst/>
              <a:rect r="r" b="b" t="t" l="l"/>
              <a:pathLst>
                <a:path h="2709333" w="446365">
                  <a:moveTo>
                    <a:pt x="223183" y="0"/>
                  </a:moveTo>
                  <a:lnTo>
                    <a:pt x="223183" y="0"/>
                  </a:lnTo>
                  <a:cubicBezTo>
                    <a:pt x="282374" y="0"/>
                    <a:pt x="339142" y="23514"/>
                    <a:pt x="380996" y="65369"/>
                  </a:cubicBezTo>
                  <a:cubicBezTo>
                    <a:pt x="422851" y="107224"/>
                    <a:pt x="446365" y="163991"/>
                    <a:pt x="446365" y="223183"/>
                  </a:cubicBezTo>
                  <a:lnTo>
                    <a:pt x="446365" y="2486151"/>
                  </a:lnTo>
                  <a:cubicBezTo>
                    <a:pt x="446365" y="2609411"/>
                    <a:pt x="346443" y="2709333"/>
                    <a:pt x="223183" y="2709333"/>
                  </a:cubicBezTo>
                  <a:lnTo>
                    <a:pt x="223183" y="2709333"/>
                  </a:lnTo>
                  <a:cubicBezTo>
                    <a:pt x="99922" y="2709333"/>
                    <a:pt x="0" y="2609411"/>
                    <a:pt x="0" y="2486151"/>
                  </a:cubicBezTo>
                  <a:lnTo>
                    <a:pt x="0" y="223183"/>
                  </a:lnTo>
                  <a:cubicBezTo>
                    <a:pt x="0" y="99922"/>
                    <a:pt x="99922" y="0"/>
                    <a:pt x="223183" y="0"/>
                  </a:cubicBezTo>
                  <a:close/>
                </a:path>
              </a:pathLst>
            </a:custGeom>
            <a:solidFill>
              <a:srgbClr val="FF914D"/>
            </a:solidFill>
            <a:ln w="123825" cap="rnd">
              <a:solidFill>
                <a:srgbClr val="000000"/>
              </a:solidFill>
              <a:prstDash val="solid"/>
              <a:round/>
            </a:ln>
          </p:spPr>
        </p:sp>
        <p:sp>
          <p:nvSpPr>
            <p:cNvPr name="TextBox 15" id="15"/>
            <p:cNvSpPr txBox="true"/>
            <p:nvPr/>
          </p:nvSpPr>
          <p:spPr>
            <a:xfrm>
              <a:off x="0" y="-38100"/>
              <a:ext cx="446365" cy="2747433"/>
            </a:xfrm>
            <a:prstGeom prst="rect">
              <a:avLst/>
            </a:prstGeom>
          </p:spPr>
          <p:txBody>
            <a:bodyPr anchor="ctr" rtlCol="false" tIns="50800" lIns="50800" bIns="50800" rIns="50800"/>
            <a:lstStyle/>
            <a:p>
              <a:pPr algn="ctr">
                <a:lnSpc>
                  <a:spcPts val="2659"/>
                </a:lnSpc>
              </a:pPr>
            </a:p>
          </p:txBody>
        </p:sp>
      </p:grpSp>
      <p:sp>
        <p:nvSpPr>
          <p:cNvPr name="Freeform 16" id="16"/>
          <p:cNvSpPr/>
          <p:nvPr/>
        </p:nvSpPr>
        <p:spPr>
          <a:xfrm flipH="false" flipV="false" rot="0">
            <a:off x="1624423" y="8133422"/>
            <a:ext cx="488488" cy="488488"/>
          </a:xfrm>
          <a:custGeom>
            <a:avLst/>
            <a:gdLst/>
            <a:ahLst/>
            <a:cxnLst/>
            <a:rect r="r" b="b" t="t" l="l"/>
            <a:pathLst>
              <a:path h="488488" w="488488">
                <a:moveTo>
                  <a:pt x="0" y="0"/>
                </a:moveTo>
                <a:lnTo>
                  <a:pt x="488488" y="0"/>
                </a:lnTo>
                <a:lnTo>
                  <a:pt x="488488" y="488488"/>
                </a:lnTo>
                <a:lnTo>
                  <a:pt x="0" y="48848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7" id="17"/>
          <p:cNvSpPr/>
          <p:nvPr/>
        </p:nvSpPr>
        <p:spPr>
          <a:xfrm flipH="false" flipV="false" rot="0">
            <a:off x="1624423" y="8769812"/>
            <a:ext cx="488488" cy="488488"/>
          </a:xfrm>
          <a:custGeom>
            <a:avLst/>
            <a:gdLst/>
            <a:ahLst/>
            <a:cxnLst/>
            <a:rect r="r" b="b" t="t" l="l"/>
            <a:pathLst>
              <a:path h="488488" w="488488">
                <a:moveTo>
                  <a:pt x="0" y="0"/>
                </a:moveTo>
                <a:lnTo>
                  <a:pt x="488488" y="0"/>
                </a:lnTo>
                <a:lnTo>
                  <a:pt x="488488" y="488488"/>
                </a:lnTo>
                <a:lnTo>
                  <a:pt x="0" y="4884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8" id="18"/>
          <p:cNvGrpSpPr/>
          <p:nvPr/>
        </p:nvGrpSpPr>
        <p:grpSpPr>
          <a:xfrm rot="0">
            <a:off x="8484493" y="9014056"/>
            <a:ext cx="2545888" cy="2545888"/>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571500" cap="sq">
              <a:solidFill>
                <a:srgbClr val="0345E4">
                  <a:alpha val="9804"/>
                </a:srgbClr>
              </a:solidFill>
              <a:prstDash val="solid"/>
              <a:miter/>
            </a:ln>
          </p:spPr>
        </p:sp>
        <p:sp>
          <p:nvSpPr>
            <p:cNvPr name="TextBox 20" id="2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21" id="21"/>
          <p:cNvSpPr/>
          <p:nvPr/>
        </p:nvSpPr>
        <p:spPr>
          <a:xfrm flipH="false" flipV="false" rot="0">
            <a:off x="1253944" y="2465917"/>
            <a:ext cx="3360564" cy="1058578"/>
          </a:xfrm>
          <a:custGeom>
            <a:avLst/>
            <a:gdLst/>
            <a:ahLst/>
            <a:cxnLst/>
            <a:rect r="r" b="b" t="t" l="l"/>
            <a:pathLst>
              <a:path h="1058578" w="3360564">
                <a:moveTo>
                  <a:pt x="0" y="0"/>
                </a:moveTo>
                <a:lnTo>
                  <a:pt x="3360564" y="0"/>
                </a:lnTo>
                <a:lnTo>
                  <a:pt x="3360564" y="1058578"/>
                </a:lnTo>
                <a:lnTo>
                  <a:pt x="0" y="1058578"/>
                </a:lnTo>
                <a:lnTo>
                  <a:pt x="0" y="0"/>
                </a:lnTo>
                <a:close/>
              </a:path>
            </a:pathLst>
          </a:custGeom>
          <a:blipFill>
            <a:blip r:embed="rId7"/>
            <a:stretch>
              <a:fillRect l="0" t="0" r="0" b="0"/>
            </a:stretch>
          </a:blipFill>
        </p:spPr>
      </p:sp>
      <p:sp>
        <p:nvSpPr>
          <p:cNvPr name="TextBox 22" id="22"/>
          <p:cNvSpPr txBox="true"/>
          <p:nvPr/>
        </p:nvSpPr>
        <p:spPr>
          <a:xfrm rot="0">
            <a:off x="1253944" y="3437298"/>
            <a:ext cx="8074028" cy="3499360"/>
          </a:xfrm>
          <a:prstGeom prst="rect">
            <a:avLst/>
          </a:prstGeom>
        </p:spPr>
        <p:txBody>
          <a:bodyPr anchor="t" rtlCol="false" tIns="0" lIns="0" bIns="0" rIns="0">
            <a:spAutoFit/>
          </a:bodyPr>
          <a:lstStyle/>
          <a:p>
            <a:pPr algn="l">
              <a:lnSpc>
                <a:spcPts val="9330"/>
              </a:lnSpc>
            </a:pPr>
            <a:r>
              <a:rPr lang="en-US" sz="4299" b="true">
                <a:solidFill>
                  <a:srgbClr val="000000"/>
                </a:solidFill>
                <a:latin typeface="Arial Bold"/>
                <a:ea typeface="Arial Bold"/>
                <a:cs typeface="Arial Bold"/>
                <a:sym typeface="Arial Bold"/>
              </a:rPr>
              <a:t>Difference Between Centralized and Decentralized Exchange Script: A Short Note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6770594" cy="10287000"/>
            <a:chOff x="0" y="0"/>
            <a:chExt cx="1783202" cy="2709333"/>
          </a:xfrm>
        </p:grpSpPr>
        <p:sp>
          <p:nvSpPr>
            <p:cNvPr name="Freeform 3" id="3"/>
            <p:cNvSpPr/>
            <p:nvPr/>
          </p:nvSpPr>
          <p:spPr>
            <a:xfrm flipH="false" flipV="false" rot="0">
              <a:off x="0" y="0"/>
              <a:ext cx="1783202" cy="2709333"/>
            </a:xfrm>
            <a:custGeom>
              <a:avLst/>
              <a:gdLst/>
              <a:ahLst/>
              <a:cxnLst/>
              <a:rect r="r" b="b" t="t" l="l"/>
              <a:pathLst>
                <a:path h="2709333" w="1783202">
                  <a:moveTo>
                    <a:pt x="0" y="0"/>
                  </a:moveTo>
                  <a:lnTo>
                    <a:pt x="1783202" y="0"/>
                  </a:lnTo>
                  <a:lnTo>
                    <a:pt x="1783202" y="2709333"/>
                  </a:lnTo>
                  <a:lnTo>
                    <a:pt x="0" y="2709333"/>
                  </a:lnTo>
                  <a:close/>
                </a:path>
              </a:pathLst>
            </a:custGeom>
            <a:solidFill>
              <a:srgbClr val="FF914D"/>
            </a:solidFill>
          </p:spPr>
        </p:sp>
        <p:sp>
          <p:nvSpPr>
            <p:cNvPr name="TextBox 4" id="4"/>
            <p:cNvSpPr txBox="true"/>
            <p:nvPr/>
          </p:nvSpPr>
          <p:spPr>
            <a:xfrm>
              <a:off x="0" y="-38100"/>
              <a:ext cx="1783202" cy="2747433"/>
            </a:xfrm>
            <a:prstGeom prst="rect">
              <a:avLst/>
            </a:prstGeom>
          </p:spPr>
          <p:txBody>
            <a:bodyPr anchor="ctr" rtlCol="false" tIns="50800" lIns="50800" bIns="50800" rIns="50800"/>
            <a:lstStyle/>
            <a:p>
              <a:pPr algn="ctr">
                <a:lnSpc>
                  <a:spcPts val="2659"/>
                </a:lnSpc>
              </a:pPr>
            </a:p>
          </p:txBody>
        </p:sp>
      </p:grpSp>
      <p:sp>
        <p:nvSpPr>
          <p:cNvPr name="AutoShape 5" id="5"/>
          <p:cNvSpPr/>
          <p:nvPr/>
        </p:nvSpPr>
        <p:spPr>
          <a:xfrm>
            <a:off x="839945" y="5607247"/>
            <a:ext cx="1310100" cy="0"/>
          </a:xfrm>
          <a:prstGeom prst="line">
            <a:avLst/>
          </a:prstGeom>
          <a:ln cap="flat" w="95250">
            <a:solidFill>
              <a:srgbClr val="FFFFFF"/>
            </a:solidFill>
            <a:prstDash val="solid"/>
            <a:headEnd type="none" len="sm" w="sm"/>
            <a:tailEnd type="none" len="sm" w="sm"/>
          </a:ln>
        </p:spPr>
      </p:sp>
      <p:sp>
        <p:nvSpPr>
          <p:cNvPr name="TextBox 6" id="6"/>
          <p:cNvSpPr txBox="true"/>
          <p:nvPr/>
        </p:nvSpPr>
        <p:spPr>
          <a:xfrm rot="0">
            <a:off x="839945" y="4289424"/>
            <a:ext cx="5377365" cy="854076"/>
          </a:xfrm>
          <a:prstGeom prst="rect">
            <a:avLst/>
          </a:prstGeom>
        </p:spPr>
        <p:txBody>
          <a:bodyPr anchor="t" rtlCol="false" tIns="0" lIns="0" bIns="0" rIns="0">
            <a:spAutoFit/>
          </a:bodyPr>
          <a:lstStyle/>
          <a:p>
            <a:pPr algn="l">
              <a:lnSpc>
                <a:spcPts val="6999"/>
              </a:lnSpc>
            </a:pPr>
            <a:r>
              <a:rPr lang="en-US" b="true" sz="4999" spc="99">
                <a:solidFill>
                  <a:srgbClr val="FFFFFF"/>
                </a:solidFill>
                <a:latin typeface="Garet Bold"/>
                <a:ea typeface="Garet Bold"/>
                <a:cs typeface="Garet Bold"/>
                <a:sym typeface="Garet Bold"/>
              </a:rPr>
              <a:t>INTRODUCTION</a:t>
            </a:r>
          </a:p>
        </p:txBody>
      </p:sp>
      <p:grpSp>
        <p:nvGrpSpPr>
          <p:cNvPr name="Group 7" id="7"/>
          <p:cNvGrpSpPr/>
          <p:nvPr/>
        </p:nvGrpSpPr>
        <p:grpSpPr>
          <a:xfrm rot="0">
            <a:off x="15740861" y="6749958"/>
            <a:ext cx="4596322" cy="4596322"/>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62000" cap="sq">
              <a:solidFill>
                <a:srgbClr val="F6F6F6"/>
              </a:solidFill>
              <a:prstDash val="solid"/>
              <a:miter/>
            </a:ln>
          </p:spPr>
        </p:sp>
        <p:sp>
          <p:nvSpPr>
            <p:cNvPr name="TextBox 9" id="9"/>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5400000">
            <a:off x="8278430" y="340111"/>
            <a:ext cx="1479329" cy="1479329"/>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266903" y="0"/>
                  </a:moveTo>
                  <a:lnTo>
                    <a:pt x="545897" y="0"/>
                  </a:lnTo>
                  <a:cubicBezTo>
                    <a:pt x="693303" y="0"/>
                    <a:pt x="812800" y="119497"/>
                    <a:pt x="812800" y="266903"/>
                  </a:cubicBezTo>
                  <a:lnTo>
                    <a:pt x="812800" y="545897"/>
                  </a:lnTo>
                  <a:cubicBezTo>
                    <a:pt x="812800" y="693303"/>
                    <a:pt x="693303" y="812800"/>
                    <a:pt x="545897" y="812800"/>
                  </a:cubicBezTo>
                  <a:lnTo>
                    <a:pt x="266903" y="812800"/>
                  </a:lnTo>
                  <a:cubicBezTo>
                    <a:pt x="119497" y="812800"/>
                    <a:pt x="0" y="693303"/>
                    <a:pt x="0" y="545897"/>
                  </a:cubicBezTo>
                  <a:lnTo>
                    <a:pt x="0" y="266903"/>
                  </a:lnTo>
                  <a:cubicBezTo>
                    <a:pt x="0" y="119497"/>
                    <a:pt x="119497" y="0"/>
                    <a:pt x="266903" y="0"/>
                  </a:cubicBezTo>
                  <a:close/>
                </a:path>
              </a:pathLst>
            </a:custGeom>
            <a:solidFill>
              <a:srgbClr val="0345E4">
                <a:alpha val="29804"/>
              </a:srgbClr>
            </a:solidFill>
          </p:spPr>
        </p:sp>
        <p:sp>
          <p:nvSpPr>
            <p:cNvPr name="TextBox 12" id="12"/>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5400000">
            <a:off x="9293368" y="1219358"/>
            <a:ext cx="771724" cy="771724"/>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47625" cap="sq">
              <a:solidFill>
                <a:srgbClr val="0345E4">
                  <a:alpha val="40000"/>
                </a:srgbClr>
              </a:solidFill>
              <a:prstDash val="solid"/>
              <a:miter/>
            </a:ln>
          </p:spPr>
        </p:sp>
        <p:sp>
          <p:nvSpPr>
            <p:cNvPr name="TextBox 15" id="1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5400000">
            <a:off x="5324660" y="9048119"/>
            <a:ext cx="596043" cy="596043"/>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47625" cap="sq">
              <a:solidFill>
                <a:srgbClr val="FFFFFF"/>
              </a:solidFill>
              <a:prstDash val="solid"/>
              <a:miter/>
            </a:ln>
          </p:spPr>
        </p:sp>
        <p:sp>
          <p:nvSpPr>
            <p:cNvPr name="TextBox 18" id="18"/>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9" id="19"/>
          <p:cNvSpPr txBox="true"/>
          <p:nvPr/>
        </p:nvSpPr>
        <p:spPr>
          <a:xfrm rot="0">
            <a:off x="7236311" y="2357740"/>
            <a:ext cx="10425163" cy="6006719"/>
          </a:xfrm>
          <a:prstGeom prst="rect">
            <a:avLst/>
          </a:prstGeom>
        </p:spPr>
        <p:txBody>
          <a:bodyPr anchor="t" rtlCol="false" tIns="0" lIns="0" bIns="0" rIns="0">
            <a:spAutoFit/>
          </a:bodyPr>
          <a:lstStyle/>
          <a:p>
            <a:pPr algn="l">
              <a:lnSpc>
                <a:spcPts val="4406"/>
              </a:lnSpc>
            </a:pPr>
            <a:r>
              <a:rPr lang="en-US" sz="1835">
                <a:solidFill>
                  <a:srgbClr val="000000"/>
                </a:solidFill>
                <a:latin typeface="Canva Sans"/>
                <a:ea typeface="Canva Sans"/>
                <a:cs typeface="Canva Sans"/>
                <a:sym typeface="Canva Sans"/>
              </a:rPr>
              <a:t>The expanding crypto space, due to its heft in value, shows demand for crypto exchange platforms. Entrepreneurs and startups face a very common question: "What kind of exchange should they set up, centralized or decentralized?" Both have relevant advantages, and the choice is generally tied to the business model and regulatory view as well as the target audience. </a:t>
            </a:r>
          </a:p>
          <a:p>
            <a:pPr algn="l">
              <a:lnSpc>
                <a:spcPts val="4406"/>
              </a:lnSpc>
            </a:pPr>
          </a:p>
          <a:p>
            <a:pPr algn="l">
              <a:lnSpc>
                <a:spcPts val="4406"/>
              </a:lnSpc>
            </a:pPr>
            <a:r>
              <a:rPr lang="en-US" sz="1835">
                <a:solidFill>
                  <a:srgbClr val="000000"/>
                </a:solidFill>
                <a:latin typeface="Canva Sans"/>
                <a:ea typeface="Canva Sans"/>
                <a:cs typeface="Canva Sans"/>
                <a:sym typeface="Canva Sans"/>
              </a:rPr>
              <a:t>To make things easier, more often than not, these days people tend to go for </a:t>
            </a:r>
            <a:r>
              <a:rPr lang="en-US" b="true" sz="1835" u="sng">
                <a:solidFill>
                  <a:srgbClr val="000000"/>
                </a:solidFill>
                <a:latin typeface="Canva Sans Bold"/>
                <a:ea typeface="Canva Sans Bold"/>
                <a:cs typeface="Canva Sans Bold"/>
                <a:sym typeface="Canva Sans Bold"/>
                <a:hlinkClick r:id="rId2" tooltip="https://www.blockchainx.tech/cryptocurrency-exchange-script/"/>
              </a:rPr>
              <a:t>ready-made exchange scripts</a:t>
            </a:r>
            <a:r>
              <a:rPr lang="en-US" sz="1835">
                <a:solidFill>
                  <a:srgbClr val="000000"/>
                </a:solidFill>
                <a:latin typeface="Canva Sans"/>
                <a:ea typeface="Canva Sans"/>
                <a:cs typeface="Canva Sans"/>
                <a:sym typeface="Canva Sans"/>
              </a:rPr>
              <a:t> that are customizable software solutions, which make the whole process of platform launching swifter and more efficient. In this article, we are going to cover the major differences between centralized and decentralized exchange scripts, their uses, and how to choose the right one for your crypto business.</a:t>
            </a:r>
          </a:p>
        </p:txBody>
      </p:sp>
    </p:spTree>
  </p:cSld>
  <p:clrMapOvr>
    <a:masterClrMapping/>
  </p:clrMapOvr>
</p:sld>
</file>

<file path=ppt/slides/slide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6770594" cy="10287000"/>
            <a:chOff x="0" y="0"/>
            <a:chExt cx="1783202" cy="2709333"/>
          </a:xfrm>
        </p:grpSpPr>
        <p:sp>
          <p:nvSpPr>
            <p:cNvPr name="Freeform 3" id="3"/>
            <p:cNvSpPr/>
            <p:nvPr/>
          </p:nvSpPr>
          <p:spPr>
            <a:xfrm flipH="false" flipV="false" rot="0">
              <a:off x="0" y="0"/>
              <a:ext cx="1783202" cy="2709333"/>
            </a:xfrm>
            <a:custGeom>
              <a:avLst/>
              <a:gdLst/>
              <a:ahLst/>
              <a:cxnLst/>
              <a:rect r="r" b="b" t="t" l="l"/>
              <a:pathLst>
                <a:path h="2709333" w="1783202">
                  <a:moveTo>
                    <a:pt x="0" y="0"/>
                  </a:moveTo>
                  <a:lnTo>
                    <a:pt x="1783202" y="0"/>
                  </a:lnTo>
                  <a:lnTo>
                    <a:pt x="1783202" y="2709333"/>
                  </a:lnTo>
                  <a:lnTo>
                    <a:pt x="0" y="2709333"/>
                  </a:lnTo>
                  <a:close/>
                </a:path>
              </a:pathLst>
            </a:custGeom>
            <a:solidFill>
              <a:srgbClr val="FF914D"/>
            </a:solidFill>
          </p:spPr>
        </p:sp>
        <p:sp>
          <p:nvSpPr>
            <p:cNvPr name="TextBox 4" id="4"/>
            <p:cNvSpPr txBox="true"/>
            <p:nvPr/>
          </p:nvSpPr>
          <p:spPr>
            <a:xfrm>
              <a:off x="0" y="-38100"/>
              <a:ext cx="1783202" cy="2747433"/>
            </a:xfrm>
            <a:prstGeom prst="rect">
              <a:avLst/>
            </a:prstGeom>
          </p:spPr>
          <p:txBody>
            <a:bodyPr anchor="ctr" rtlCol="false" tIns="50800" lIns="50800" bIns="50800" rIns="50800"/>
            <a:lstStyle/>
            <a:p>
              <a:pPr algn="ctr">
                <a:lnSpc>
                  <a:spcPts val="2659"/>
                </a:lnSpc>
              </a:pPr>
            </a:p>
          </p:txBody>
        </p:sp>
      </p:grpSp>
      <p:sp>
        <p:nvSpPr>
          <p:cNvPr name="AutoShape 5" id="5"/>
          <p:cNvSpPr/>
          <p:nvPr/>
        </p:nvSpPr>
        <p:spPr>
          <a:xfrm>
            <a:off x="1028700" y="6251898"/>
            <a:ext cx="1310100" cy="0"/>
          </a:xfrm>
          <a:prstGeom prst="line">
            <a:avLst/>
          </a:prstGeom>
          <a:ln cap="flat" w="95250">
            <a:solidFill>
              <a:srgbClr val="FFFFFF"/>
            </a:solidFill>
            <a:prstDash val="solid"/>
            <a:headEnd type="none" len="sm" w="sm"/>
            <a:tailEnd type="none" len="sm" w="sm"/>
          </a:ln>
        </p:spPr>
      </p:sp>
      <p:grpSp>
        <p:nvGrpSpPr>
          <p:cNvPr name="Group 6" id="6"/>
          <p:cNvGrpSpPr/>
          <p:nvPr/>
        </p:nvGrpSpPr>
        <p:grpSpPr>
          <a:xfrm rot="0">
            <a:off x="15740861" y="6749958"/>
            <a:ext cx="4596322" cy="459632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62000" cap="sq">
              <a:solidFill>
                <a:srgbClr val="F6F6F6"/>
              </a:solidFill>
              <a:prstDash val="solid"/>
              <a:miter/>
            </a:ln>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5400000">
            <a:off x="16768143" y="0"/>
            <a:ext cx="1479329" cy="1479329"/>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266903" y="0"/>
                  </a:moveTo>
                  <a:lnTo>
                    <a:pt x="545897" y="0"/>
                  </a:lnTo>
                  <a:cubicBezTo>
                    <a:pt x="693303" y="0"/>
                    <a:pt x="812800" y="119497"/>
                    <a:pt x="812800" y="266903"/>
                  </a:cubicBezTo>
                  <a:lnTo>
                    <a:pt x="812800" y="545897"/>
                  </a:lnTo>
                  <a:cubicBezTo>
                    <a:pt x="812800" y="693303"/>
                    <a:pt x="693303" y="812800"/>
                    <a:pt x="545897" y="812800"/>
                  </a:cubicBezTo>
                  <a:lnTo>
                    <a:pt x="266903" y="812800"/>
                  </a:lnTo>
                  <a:cubicBezTo>
                    <a:pt x="119497" y="812800"/>
                    <a:pt x="0" y="693303"/>
                    <a:pt x="0" y="545897"/>
                  </a:cubicBezTo>
                  <a:lnTo>
                    <a:pt x="0" y="266903"/>
                  </a:lnTo>
                  <a:cubicBezTo>
                    <a:pt x="0" y="119497"/>
                    <a:pt x="119497" y="0"/>
                    <a:pt x="266903" y="0"/>
                  </a:cubicBezTo>
                  <a:close/>
                </a:path>
              </a:pathLst>
            </a:custGeom>
            <a:solidFill>
              <a:srgbClr val="FF914D">
                <a:alpha val="90980"/>
              </a:srgbClr>
            </a:solidFill>
          </p:spPr>
        </p:sp>
        <p:sp>
          <p:nvSpPr>
            <p:cNvPr name="TextBox 11" id="11"/>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5400000">
            <a:off x="17783081" y="879247"/>
            <a:ext cx="771724" cy="771724"/>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47625" cap="sq">
              <a:solidFill>
                <a:srgbClr val="0345E4">
                  <a:alpha val="40000"/>
                </a:srgbClr>
              </a:solidFill>
              <a:prstDash val="solid"/>
              <a:miter/>
            </a:ln>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5400000">
            <a:off x="5324660" y="9048119"/>
            <a:ext cx="596043" cy="596043"/>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47625" cap="sq">
              <a:solidFill>
                <a:srgbClr val="FFFFFF"/>
              </a:solidFill>
              <a:prstDash val="solid"/>
              <a:miter/>
            </a:ln>
          </p:spPr>
        </p:sp>
        <p:sp>
          <p:nvSpPr>
            <p:cNvPr name="TextBox 17" id="17"/>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8" id="18"/>
          <p:cNvSpPr txBox="true"/>
          <p:nvPr/>
        </p:nvSpPr>
        <p:spPr>
          <a:xfrm rot="0">
            <a:off x="7082645" y="1412845"/>
            <a:ext cx="10829373" cy="7976490"/>
          </a:xfrm>
          <a:prstGeom prst="rect">
            <a:avLst/>
          </a:prstGeom>
        </p:spPr>
        <p:txBody>
          <a:bodyPr anchor="t" rtlCol="false" tIns="0" lIns="0" bIns="0" rIns="0">
            <a:spAutoFit/>
          </a:bodyPr>
          <a:lstStyle/>
          <a:p>
            <a:pPr algn="l">
              <a:lnSpc>
                <a:spcPts val="4885"/>
              </a:lnSpc>
            </a:pPr>
            <a:r>
              <a:rPr lang="en-US" sz="2035">
                <a:solidFill>
                  <a:srgbClr val="000000"/>
                </a:solidFill>
                <a:latin typeface="Canva Sans"/>
                <a:ea typeface="Canva Sans"/>
                <a:cs typeface="Canva Sans"/>
                <a:sym typeface="Canva Sans"/>
              </a:rPr>
              <a:t>A centralized exchange script (CEX script) is software used to create a platform where the trade is operated and governed by rights with funds held by a central authority. Like traditional stock exchanges, these platforms offer high-speed trade, advanced features, along with customer support.</a:t>
            </a:r>
          </a:p>
          <a:p>
            <a:pPr algn="l">
              <a:lnSpc>
                <a:spcPts val="4885"/>
              </a:lnSpc>
            </a:pPr>
          </a:p>
          <a:p>
            <a:pPr algn="l">
              <a:lnSpc>
                <a:spcPts val="4885"/>
              </a:lnSpc>
            </a:pPr>
            <a:r>
              <a:rPr lang="en-US" sz="2035">
                <a:solidFill>
                  <a:srgbClr val="000000"/>
                </a:solidFill>
                <a:latin typeface="Canva Sans"/>
                <a:ea typeface="Canva Sans"/>
                <a:cs typeface="Canva Sans"/>
                <a:sym typeface="Canva Sans"/>
              </a:rPr>
              <a:t>Key Characteristics:</a:t>
            </a:r>
          </a:p>
          <a:p>
            <a:pPr algn="l" marL="439536" indent="-219768" lvl="1">
              <a:lnSpc>
                <a:spcPts val="4885"/>
              </a:lnSpc>
              <a:buFont typeface="Arial"/>
              <a:buChar char="•"/>
            </a:pPr>
            <a:r>
              <a:rPr lang="en-US" sz="2035">
                <a:solidFill>
                  <a:srgbClr val="000000"/>
                </a:solidFill>
                <a:latin typeface="Canva Sans"/>
                <a:ea typeface="Canva Sans"/>
                <a:cs typeface="Canva Sans"/>
                <a:sym typeface="Canva Sans"/>
              </a:rPr>
              <a:t>Assets of all users are held in centralized wallets.</a:t>
            </a:r>
          </a:p>
          <a:p>
            <a:pPr algn="l" marL="439536" indent="-219768" lvl="1">
              <a:lnSpc>
                <a:spcPts val="4885"/>
              </a:lnSpc>
              <a:buFont typeface="Arial"/>
              <a:buChar char="•"/>
            </a:pPr>
            <a:r>
              <a:rPr lang="en-US" sz="2035">
                <a:solidFill>
                  <a:srgbClr val="000000"/>
                </a:solidFill>
                <a:latin typeface="Canva Sans"/>
                <a:ea typeface="Canva Sans"/>
                <a:cs typeface="Canva Sans"/>
                <a:sym typeface="Canva Sans"/>
              </a:rPr>
              <a:t>The admin has complete control over user data and transactions.</a:t>
            </a:r>
          </a:p>
          <a:p>
            <a:pPr algn="l" marL="439536" indent="-219768" lvl="1">
              <a:lnSpc>
                <a:spcPts val="4885"/>
              </a:lnSpc>
              <a:buFont typeface="Arial"/>
              <a:buChar char="•"/>
            </a:pPr>
            <a:r>
              <a:rPr lang="en-US" sz="2035">
                <a:solidFill>
                  <a:srgbClr val="000000"/>
                </a:solidFill>
                <a:latin typeface="Canva Sans"/>
                <a:ea typeface="Canva Sans"/>
                <a:cs typeface="Canva Sans"/>
                <a:sym typeface="Canva Sans"/>
              </a:rPr>
              <a:t>Generally includes compliance tools like KYC/AML verification.</a:t>
            </a:r>
          </a:p>
          <a:p>
            <a:pPr algn="l" marL="439536" indent="-219768" lvl="1">
              <a:lnSpc>
                <a:spcPts val="4885"/>
              </a:lnSpc>
              <a:buFont typeface="Arial"/>
              <a:buChar char="•"/>
            </a:pPr>
            <a:r>
              <a:rPr lang="en-US" sz="2035">
                <a:solidFill>
                  <a:srgbClr val="000000"/>
                </a:solidFill>
                <a:latin typeface="Canva Sans"/>
                <a:ea typeface="Canva Sans"/>
                <a:cs typeface="Canva Sans"/>
                <a:sym typeface="Canva Sans"/>
              </a:rPr>
              <a:t>Examples include Binance, Coinbase, and Kraken.</a:t>
            </a:r>
          </a:p>
          <a:p>
            <a:pPr algn="l">
              <a:lnSpc>
                <a:spcPts val="4885"/>
              </a:lnSpc>
            </a:pPr>
          </a:p>
          <a:p>
            <a:pPr algn="l">
              <a:lnSpc>
                <a:spcPts val="4885"/>
              </a:lnSpc>
            </a:pPr>
            <a:r>
              <a:rPr lang="en-US" sz="2035">
                <a:solidFill>
                  <a:srgbClr val="000000"/>
                </a:solidFill>
                <a:latin typeface="Canva Sans"/>
                <a:ea typeface="Canva Sans"/>
                <a:cs typeface="Canva Sans"/>
                <a:sym typeface="Canva Sans"/>
              </a:rPr>
              <a:t>Centralized exchange scripts would suit businesses that ensure liquidity, scalability, and legal compliance.</a:t>
            </a:r>
          </a:p>
        </p:txBody>
      </p:sp>
      <p:sp>
        <p:nvSpPr>
          <p:cNvPr name="TextBox 19" id="19"/>
          <p:cNvSpPr txBox="true"/>
          <p:nvPr/>
        </p:nvSpPr>
        <p:spPr>
          <a:xfrm rot="0">
            <a:off x="1028700" y="2995064"/>
            <a:ext cx="5599037" cy="2734945"/>
          </a:xfrm>
          <a:prstGeom prst="rect">
            <a:avLst/>
          </a:prstGeom>
        </p:spPr>
        <p:txBody>
          <a:bodyPr anchor="t" rtlCol="false" tIns="0" lIns="0" bIns="0" rIns="0">
            <a:spAutoFit/>
          </a:bodyPr>
          <a:lstStyle/>
          <a:p>
            <a:pPr algn="l">
              <a:lnSpc>
                <a:spcPts val="7279"/>
              </a:lnSpc>
            </a:pPr>
            <a:r>
              <a:rPr lang="en-US" sz="5199" b="true">
                <a:solidFill>
                  <a:srgbClr val="000000"/>
                </a:solidFill>
                <a:latin typeface="Canva Sans Bold"/>
                <a:ea typeface="Canva Sans Bold"/>
                <a:cs typeface="Canva Sans Bold"/>
                <a:sym typeface="Canva Sans Bold"/>
              </a:rPr>
              <a:t>What Is a Centralized Exchange Script?</a:t>
            </a:r>
          </a:p>
        </p:txBody>
      </p:sp>
    </p:spTree>
  </p:cSld>
  <p:clrMapOvr>
    <a:masterClrMapping/>
  </p:clrMapOvr>
</p:sld>
</file>

<file path=ppt/slides/slide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6770594" cy="10287000"/>
            <a:chOff x="0" y="0"/>
            <a:chExt cx="1783202" cy="2709333"/>
          </a:xfrm>
        </p:grpSpPr>
        <p:sp>
          <p:nvSpPr>
            <p:cNvPr name="Freeform 3" id="3"/>
            <p:cNvSpPr/>
            <p:nvPr/>
          </p:nvSpPr>
          <p:spPr>
            <a:xfrm flipH="false" flipV="false" rot="0">
              <a:off x="0" y="0"/>
              <a:ext cx="1783202" cy="2709333"/>
            </a:xfrm>
            <a:custGeom>
              <a:avLst/>
              <a:gdLst/>
              <a:ahLst/>
              <a:cxnLst/>
              <a:rect r="r" b="b" t="t" l="l"/>
              <a:pathLst>
                <a:path h="2709333" w="1783202">
                  <a:moveTo>
                    <a:pt x="0" y="0"/>
                  </a:moveTo>
                  <a:lnTo>
                    <a:pt x="1783202" y="0"/>
                  </a:lnTo>
                  <a:lnTo>
                    <a:pt x="1783202" y="2709333"/>
                  </a:lnTo>
                  <a:lnTo>
                    <a:pt x="0" y="2709333"/>
                  </a:lnTo>
                  <a:close/>
                </a:path>
              </a:pathLst>
            </a:custGeom>
            <a:solidFill>
              <a:srgbClr val="FF914D"/>
            </a:solidFill>
          </p:spPr>
        </p:sp>
        <p:sp>
          <p:nvSpPr>
            <p:cNvPr name="TextBox 4" id="4"/>
            <p:cNvSpPr txBox="true"/>
            <p:nvPr/>
          </p:nvSpPr>
          <p:spPr>
            <a:xfrm>
              <a:off x="0" y="-38100"/>
              <a:ext cx="1783202" cy="2747433"/>
            </a:xfrm>
            <a:prstGeom prst="rect">
              <a:avLst/>
            </a:prstGeom>
          </p:spPr>
          <p:txBody>
            <a:bodyPr anchor="ctr" rtlCol="false" tIns="50800" lIns="50800" bIns="50800" rIns="50800"/>
            <a:lstStyle/>
            <a:p>
              <a:pPr algn="ctr">
                <a:lnSpc>
                  <a:spcPts val="2659"/>
                </a:lnSpc>
              </a:pPr>
            </a:p>
          </p:txBody>
        </p:sp>
      </p:grpSp>
      <p:sp>
        <p:nvSpPr>
          <p:cNvPr name="AutoShape 5" id="5"/>
          <p:cNvSpPr/>
          <p:nvPr/>
        </p:nvSpPr>
        <p:spPr>
          <a:xfrm>
            <a:off x="1028700" y="6251898"/>
            <a:ext cx="1310100" cy="0"/>
          </a:xfrm>
          <a:prstGeom prst="line">
            <a:avLst/>
          </a:prstGeom>
          <a:ln cap="flat" w="95250">
            <a:solidFill>
              <a:srgbClr val="FFFFFF"/>
            </a:solidFill>
            <a:prstDash val="solid"/>
            <a:headEnd type="none" len="sm" w="sm"/>
            <a:tailEnd type="none" len="sm" w="sm"/>
          </a:ln>
        </p:spPr>
      </p:sp>
      <p:grpSp>
        <p:nvGrpSpPr>
          <p:cNvPr name="Group 6" id="6"/>
          <p:cNvGrpSpPr/>
          <p:nvPr/>
        </p:nvGrpSpPr>
        <p:grpSpPr>
          <a:xfrm rot="0">
            <a:off x="15740861" y="6749958"/>
            <a:ext cx="4596322" cy="459632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62000" cap="sq">
              <a:solidFill>
                <a:srgbClr val="F6F6F6"/>
              </a:solidFill>
              <a:prstDash val="solid"/>
              <a:miter/>
            </a:ln>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5400000">
            <a:off x="16768143" y="0"/>
            <a:ext cx="1479329" cy="1479329"/>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266903" y="0"/>
                  </a:moveTo>
                  <a:lnTo>
                    <a:pt x="545897" y="0"/>
                  </a:lnTo>
                  <a:cubicBezTo>
                    <a:pt x="693303" y="0"/>
                    <a:pt x="812800" y="119497"/>
                    <a:pt x="812800" y="266903"/>
                  </a:cubicBezTo>
                  <a:lnTo>
                    <a:pt x="812800" y="545897"/>
                  </a:lnTo>
                  <a:cubicBezTo>
                    <a:pt x="812800" y="693303"/>
                    <a:pt x="693303" y="812800"/>
                    <a:pt x="545897" y="812800"/>
                  </a:cubicBezTo>
                  <a:lnTo>
                    <a:pt x="266903" y="812800"/>
                  </a:lnTo>
                  <a:cubicBezTo>
                    <a:pt x="119497" y="812800"/>
                    <a:pt x="0" y="693303"/>
                    <a:pt x="0" y="545897"/>
                  </a:cubicBezTo>
                  <a:lnTo>
                    <a:pt x="0" y="266903"/>
                  </a:lnTo>
                  <a:cubicBezTo>
                    <a:pt x="0" y="119497"/>
                    <a:pt x="119497" y="0"/>
                    <a:pt x="266903" y="0"/>
                  </a:cubicBezTo>
                  <a:close/>
                </a:path>
              </a:pathLst>
            </a:custGeom>
            <a:solidFill>
              <a:srgbClr val="FF914D"/>
            </a:solidFill>
          </p:spPr>
        </p:sp>
        <p:sp>
          <p:nvSpPr>
            <p:cNvPr name="TextBox 11" id="11"/>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5400000">
            <a:off x="17783081" y="879247"/>
            <a:ext cx="771724" cy="771724"/>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47625" cap="sq">
              <a:solidFill>
                <a:srgbClr val="0345E4">
                  <a:alpha val="40000"/>
                </a:srgbClr>
              </a:solidFill>
              <a:prstDash val="solid"/>
              <a:miter/>
            </a:ln>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5400000">
            <a:off x="5324660" y="9048119"/>
            <a:ext cx="596043" cy="596043"/>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47625" cap="sq">
              <a:solidFill>
                <a:srgbClr val="FFFFFF"/>
              </a:solidFill>
              <a:prstDash val="solid"/>
              <a:miter/>
            </a:ln>
          </p:spPr>
        </p:sp>
        <p:sp>
          <p:nvSpPr>
            <p:cNvPr name="TextBox 17" id="17"/>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8" id="18"/>
          <p:cNvSpPr txBox="true"/>
          <p:nvPr/>
        </p:nvSpPr>
        <p:spPr>
          <a:xfrm rot="0">
            <a:off x="7082645" y="1412845"/>
            <a:ext cx="10829373" cy="7976490"/>
          </a:xfrm>
          <a:prstGeom prst="rect">
            <a:avLst/>
          </a:prstGeom>
        </p:spPr>
        <p:txBody>
          <a:bodyPr anchor="t" rtlCol="false" tIns="0" lIns="0" bIns="0" rIns="0">
            <a:spAutoFit/>
          </a:bodyPr>
          <a:lstStyle/>
          <a:p>
            <a:pPr algn="l">
              <a:lnSpc>
                <a:spcPts val="4885"/>
              </a:lnSpc>
            </a:pPr>
            <a:r>
              <a:rPr lang="en-US" sz="2035">
                <a:solidFill>
                  <a:srgbClr val="000000"/>
                </a:solidFill>
                <a:latin typeface="Canva Sans"/>
                <a:ea typeface="Canva Sans"/>
                <a:cs typeface="Canva Sans"/>
                <a:sym typeface="Canva Sans"/>
              </a:rPr>
              <a:t>Decentralized exchange scripting systems help turn peer-to-peer trading platforms into arenas where users trade directly from their wallets via smart contracts. There is no middleman holding funds or enforcing deals. </a:t>
            </a:r>
          </a:p>
          <a:p>
            <a:pPr algn="l">
              <a:lnSpc>
                <a:spcPts val="4885"/>
              </a:lnSpc>
            </a:pPr>
          </a:p>
          <a:p>
            <a:pPr algn="l">
              <a:lnSpc>
                <a:spcPts val="4885"/>
              </a:lnSpc>
            </a:pPr>
            <a:r>
              <a:rPr lang="en-US" sz="2035">
                <a:solidFill>
                  <a:srgbClr val="000000"/>
                </a:solidFill>
                <a:latin typeface="Canva Sans"/>
                <a:ea typeface="Canva Sans"/>
                <a:cs typeface="Canva Sans"/>
                <a:sym typeface="Canva Sans"/>
              </a:rPr>
              <a:t>Key Characteristics:</a:t>
            </a:r>
          </a:p>
          <a:p>
            <a:pPr algn="l" marL="439536" indent="-219768" lvl="1">
              <a:lnSpc>
                <a:spcPts val="4885"/>
              </a:lnSpc>
              <a:buFont typeface="Arial"/>
              <a:buChar char="•"/>
            </a:pPr>
            <a:r>
              <a:rPr lang="en-US" sz="2035">
                <a:solidFill>
                  <a:srgbClr val="000000"/>
                </a:solidFill>
                <a:latin typeface="Canva Sans"/>
                <a:ea typeface="Canva Sans"/>
                <a:cs typeface="Canva Sans"/>
                <a:sym typeface="Canva Sans"/>
              </a:rPr>
              <a:t>There is no one central authority managing the platform.</a:t>
            </a:r>
          </a:p>
          <a:p>
            <a:pPr algn="l" marL="439536" indent="-219768" lvl="1">
              <a:lnSpc>
                <a:spcPts val="4885"/>
              </a:lnSpc>
              <a:buFont typeface="Arial"/>
              <a:buChar char="•"/>
            </a:pPr>
            <a:r>
              <a:rPr lang="en-US" sz="2035">
                <a:solidFill>
                  <a:srgbClr val="000000"/>
                </a:solidFill>
                <a:latin typeface="Canva Sans"/>
                <a:ea typeface="Canva Sans"/>
                <a:cs typeface="Canva Sans"/>
                <a:sym typeface="Canva Sans"/>
              </a:rPr>
              <a:t>Trades happen within smart contracts on the blockchain.</a:t>
            </a:r>
          </a:p>
          <a:p>
            <a:pPr algn="l" marL="439536" indent="-219768" lvl="1">
              <a:lnSpc>
                <a:spcPts val="4885"/>
              </a:lnSpc>
              <a:buFont typeface="Arial"/>
              <a:buChar char="•"/>
            </a:pPr>
            <a:r>
              <a:rPr lang="en-US" sz="2035">
                <a:solidFill>
                  <a:srgbClr val="000000"/>
                </a:solidFill>
                <a:latin typeface="Canva Sans"/>
                <a:ea typeface="Canva Sans"/>
                <a:cs typeface="Canva Sans"/>
                <a:sym typeface="Canva Sans"/>
              </a:rPr>
              <a:t>Users retain their own custody of the funds.</a:t>
            </a:r>
          </a:p>
          <a:p>
            <a:pPr algn="l" marL="439536" indent="-219768" lvl="1">
              <a:lnSpc>
                <a:spcPts val="4885"/>
              </a:lnSpc>
              <a:buFont typeface="Arial"/>
              <a:buChar char="•"/>
            </a:pPr>
            <a:r>
              <a:rPr lang="en-US" sz="2035">
                <a:solidFill>
                  <a:srgbClr val="000000"/>
                </a:solidFill>
                <a:latin typeface="Canva Sans"/>
                <a:ea typeface="Canva Sans"/>
                <a:cs typeface="Canva Sans"/>
                <a:sym typeface="Canva Sans"/>
              </a:rPr>
              <a:t>More transparent and generally resistant to censorship.</a:t>
            </a:r>
          </a:p>
          <a:p>
            <a:pPr algn="l" marL="439536" indent="-219768" lvl="1">
              <a:lnSpc>
                <a:spcPts val="4885"/>
              </a:lnSpc>
              <a:buFont typeface="Arial"/>
              <a:buChar char="•"/>
            </a:pPr>
            <a:r>
              <a:rPr lang="en-US" sz="2035">
                <a:solidFill>
                  <a:srgbClr val="000000"/>
                </a:solidFill>
                <a:latin typeface="Canva Sans"/>
                <a:ea typeface="Canva Sans"/>
                <a:cs typeface="Canva Sans"/>
                <a:sym typeface="Canva Sans"/>
              </a:rPr>
              <a:t>Examples are Uniswap, PancakeSwap, and SushiSwap.</a:t>
            </a:r>
          </a:p>
          <a:p>
            <a:pPr algn="l">
              <a:lnSpc>
                <a:spcPts val="4885"/>
              </a:lnSpc>
            </a:pPr>
          </a:p>
          <a:p>
            <a:pPr algn="l">
              <a:lnSpc>
                <a:spcPts val="4885"/>
              </a:lnSpc>
            </a:pPr>
            <a:r>
              <a:rPr lang="en-US" sz="2035">
                <a:solidFill>
                  <a:srgbClr val="000000"/>
                </a:solidFill>
                <a:latin typeface="Canva Sans"/>
                <a:ea typeface="Canva Sans"/>
                <a:cs typeface="Canva Sans"/>
                <a:sym typeface="Canva Sans"/>
              </a:rPr>
              <a:t>A DEX script is best for projects that aim to provide full unleashing of decentralization and privacy-based solutions to users.</a:t>
            </a:r>
          </a:p>
        </p:txBody>
      </p:sp>
      <p:sp>
        <p:nvSpPr>
          <p:cNvPr name="TextBox 19" id="19"/>
          <p:cNvSpPr txBox="true"/>
          <p:nvPr/>
        </p:nvSpPr>
        <p:spPr>
          <a:xfrm rot="0">
            <a:off x="1028700" y="2995064"/>
            <a:ext cx="5599037" cy="2734945"/>
          </a:xfrm>
          <a:prstGeom prst="rect">
            <a:avLst/>
          </a:prstGeom>
        </p:spPr>
        <p:txBody>
          <a:bodyPr anchor="t" rtlCol="false" tIns="0" lIns="0" bIns="0" rIns="0">
            <a:spAutoFit/>
          </a:bodyPr>
          <a:lstStyle/>
          <a:p>
            <a:pPr algn="l">
              <a:lnSpc>
                <a:spcPts val="7279"/>
              </a:lnSpc>
            </a:pPr>
            <a:r>
              <a:rPr lang="en-US" sz="5199" b="true">
                <a:solidFill>
                  <a:srgbClr val="000000"/>
                </a:solidFill>
                <a:latin typeface="Canva Sans Bold"/>
                <a:ea typeface="Canva Sans Bold"/>
                <a:cs typeface="Canva Sans Bold"/>
                <a:sym typeface="Canva Sans Bold"/>
              </a:rPr>
              <a:t>What Is a Decentralized Exchange Script?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315663" y="3262508"/>
            <a:ext cx="11650583" cy="6200811"/>
          </a:xfrm>
          <a:custGeom>
            <a:avLst/>
            <a:gdLst/>
            <a:ahLst/>
            <a:cxnLst/>
            <a:rect r="r" b="b" t="t" l="l"/>
            <a:pathLst>
              <a:path h="6200811" w="11650583">
                <a:moveTo>
                  <a:pt x="0" y="0"/>
                </a:moveTo>
                <a:lnTo>
                  <a:pt x="11650583" y="0"/>
                </a:lnTo>
                <a:lnTo>
                  <a:pt x="11650583" y="6200811"/>
                </a:lnTo>
                <a:lnTo>
                  <a:pt x="0" y="6200811"/>
                </a:lnTo>
                <a:lnTo>
                  <a:pt x="0" y="0"/>
                </a:lnTo>
                <a:close/>
              </a:path>
            </a:pathLst>
          </a:custGeom>
          <a:blipFill>
            <a:blip r:embed="rId2"/>
            <a:stretch>
              <a:fillRect l="0" t="-14674" r="0" b="0"/>
            </a:stretch>
          </a:blipFill>
        </p:spPr>
      </p:sp>
      <p:grpSp>
        <p:nvGrpSpPr>
          <p:cNvPr name="Group 3" id="3"/>
          <p:cNvGrpSpPr/>
          <p:nvPr/>
        </p:nvGrpSpPr>
        <p:grpSpPr>
          <a:xfrm rot="0">
            <a:off x="-4244211" y="0"/>
            <a:ext cx="8326805" cy="10287000"/>
            <a:chOff x="0" y="0"/>
            <a:chExt cx="2193068" cy="2709333"/>
          </a:xfrm>
        </p:grpSpPr>
        <p:sp>
          <p:nvSpPr>
            <p:cNvPr name="Freeform 4" id="4"/>
            <p:cNvSpPr/>
            <p:nvPr/>
          </p:nvSpPr>
          <p:spPr>
            <a:xfrm flipH="false" flipV="false" rot="0">
              <a:off x="0" y="0"/>
              <a:ext cx="2193068" cy="2709333"/>
            </a:xfrm>
            <a:custGeom>
              <a:avLst/>
              <a:gdLst/>
              <a:ahLst/>
              <a:cxnLst/>
              <a:rect r="r" b="b" t="t" l="l"/>
              <a:pathLst>
                <a:path h="2709333" w="2193068">
                  <a:moveTo>
                    <a:pt x="0" y="0"/>
                  </a:moveTo>
                  <a:lnTo>
                    <a:pt x="2193068" y="0"/>
                  </a:lnTo>
                  <a:lnTo>
                    <a:pt x="2193068" y="2709333"/>
                  </a:lnTo>
                  <a:lnTo>
                    <a:pt x="0" y="2709333"/>
                  </a:lnTo>
                  <a:close/>
                </a:path>
              </a:pathLst>
            </a:custGeom>
            <a:solidFill>
              <a:srgbClr val="FF914D"/>
            </a:solidFill>
          </p:spPr>
        </p:sp>
        <p:sp>
          <p:nvSpPr>
            <p:cNvPr name="TextBox 5" id="5"/>
            <p:cNvSpPr txBox="true"/>
            <p:nvPr/>
          </p:nvSpPr>
          <p:spPr>
            <a:xfrm>
              <a:off x="0" y="-38100"/>
              <a:ext cx="2193068" cy="2747433"/>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4329263" y="0"/>
            <a:ext cx="7700278" cy="10287000"/>
            <a:chOff x="0" y="0"/>
            <a:chExt cx="2028057" cy="2709333"/>
          </a:xfrm>
        </p:grpSpPr>
        <p:sp>
          <p:nvSpPr>
            <p:cNvPr name="Freeform 7" id="7"/>
            <p:cNvSpPr/>
            <p:nvPr/>
          </p:nvSpPr>
          <p:spPr>
            <a:xfrm flipH="false" flipV="false" rot="0">
              <a:off x="0" y="0"/>
              <a:ext cx="2028057" cy="2709333"/>
            </a:xfrm>
            <a:custGeom>
              <a:avLst/>
              <a:gdLst/>
              <a:ahLst/>
              <a:cxnLst/>
              <a:rect r="r" b="b" t="t" l="l"/>
              <a:pathLst>
                <a:path h="2709333" w="2028057">
                  <a:moveTo>
                    <a:pt x="0" y="0"/>
                  </a:moveTo>
                  <a:lnTo>
                    <a:pt x="2028057" y="0"/>
                  </a:lnTo>
                  <a:lnTo>
                    <a:pt x="2028057" y="2709333"/>
                  </a:lnTo>
                  <a:lnTo>
                    <a:pt x="0" y="2709333"/>
                  </a:lnTo>
                  <a:close/>
                </a:path>
              </a:pathLst>
            </a:custGeom>
            <a:solidFill>
              <a:srgbClr val="FF914D"/>
            </a:solidFill>
          </p:spPr>
        </p:sp>
        <p:sp>
          <p:nvSpPr>
            <p:cNvPr name="TextBox 8" id="8"/>
            <p:cNvSpPr txBox="true"/>
            <p:nvPr/>
          </p:nvSpPr>
          <p:spPr>
            <a:xfrm>
              <a:off x="0" y="-38100"/>
              <a:ext cx="2028057" cy="2747433"/>
            </a:xfrm>
            <a:prstGeom prst="rect">
              <a:avLst/>
            </a:prstGeom>
          </p:spPr>
          <p:txBody>
            <a:bodyPr anchor="ctr" rtlCol="false" tIns="50800" lIns="50800" bIns="50800" rIns="50800"/>
            <a:lstStyle/>
            <a:p>
              <a:pPr algn="ctr">
                <a:lnSpc>
                  <a:spcPts val="2659"/>
                </a:lnSpc>
              </a:pPr>
            </a:p>
          </p:txBody>
        </p:sp>
      </p:grpSp>
      <p:sp>
        <p:nvSpPr>
          <p:cNvPr name="TextBox 9" id="9"/>
          <p:cNvSpPr txBox="true"/>
          <p:nvPr/>
        </p:nvSpPr>
        <p:spPr>
          <a:xfrm rot="0">
            <a:off x="4020666" y="569661"/>
            <a:ext cx="10246669" cy="1605056"/>
          </a:xfrm>
          <a:prstGeom prst="rect">
            <a:avLst/>
          </a:prstGeom>
        </p:spPr>
        <p:txBody>
          <a:bodyPr anchor="t" rtlCol="false" tIns="0" lIns="0" bIns="0" rIns="0">
            <a:spAutoFit/>
          </a:bodyPr>
          <a:lstStyle/>
          <a:p>
            <a:pPr algn="ctr">
              <a:lnSpc>
                <a:spcPts val="6406"/>
              </a:lnSpc>
            </a:pPr>
            <a:r>
              <a:rPr lang="en-US" sz="4575" b="true">
                <a:solidFill>
                  <a:srgbClr val="000000"/>
                </a:solidFill>
                <a:latin typeface="Canva Sans Bold"/>
                <a:ea typeface="Canva Sans Bold"/>
                <a:cs typeface="Canva Sans Bold"/>
                <a:sym typeface="Canva Sans Bold"/>
              </a:rPr>
              <a:t>Difference Between Centralized and Decentralized Exchange Script</a:t>
            </a:r>
          </a:p>
        </p:txBody>
      </p:sp>
    </p:spTree>
  </p:cSld>
  <p:clrMapOvr>
    <a:masterClrMapping/>
  </p:clrMapOvr>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6770594" cy="10287000"/>
            <a:chOff x="0" y="0"/>
            <a:chExt cx="1783202" cy="2709333"/>
          </a:xfrm>
        </p:grpSpPr>
        <p:sp>
          <p:nvSpPr>
            <p:cNvPr name="Freeform 3" id="3"/>
            <p:cNvSpPr/>
            <p:nvPr/>
          </p:nvSpPr>
          <p:spPr>
            <a:xfrm flipH="false" flipV="false" rot="0">
              <a:off x="0" y="0"/>
              <a:ext cx="1783202" cy="2709333"/>
            </a:xfrm>
            <a:custGeom>
              <a:avLst/>
              <a:gdLst/>
              <a:ahLst/>
              <a:cxnLst/>
              <a:rect r="r" b="b" t="t" l="l"/>
              <a:pathLst>
                <a:path h="2709333" w="1783202">
                  <a:moveTo>
                    <a:pt x="0" y="0"/>
                  </a:moveTo>
                  <a:lnTo>
                    <a:pt x="1783202" y="0"/>
                  </a:lnTo>
                  <a:lnTo>
                    <a:pt x="1783202" y="2709333"/>
                  </a:lnTo>
                  <a:lnTo>
                    <a:pt x="0" y="2709333"/>
                  </a:lnTo>
                  <a:close/>
                </a:path>
              </a:pathLst>
            </a:custGeom>
            <a:solidFill>
              <a:srgbClr val="FF914D"/>
            </a:solidFill>
          </p:spPr>
        </p:sp>
        <p:sp>
          <p:nvSpPr>
            <p:cNvPr name="TextBox 4" id="4"/>
            <p:cNvSpPr txBox="true"/>
            <p:nvPr/>
          </p:nvSpPr>
          <p:spPr>
            <a:xfrm>
              <a:off x="0" y="-38100"/>
              <a:ext cx="1783202" cy="2747433"/>
            </a:xfrm>
            <a:prstGeom prst="rect">
              <a:avLst/>
            </a:prstGeom>
          </p:spPr>
          <p:txBody>
            <a:bodyPr anchor="ctr" rtlCol="false" tIns="50800" lIns="50800" bIns="50800" rIns="50800"/>
            <a:lstStyle/>
            <a:p>
              <a:pPr algn="ctr">
                <a:lnSpc>
                  <a:spcPts val="2659"/>
                </a:lnSpc>
              </a:pPr>
            </a:p>
          </p:txBody>
        </p:sp>
      </p:grpSp>
      <p:sp>
        <p:nvSpPr>
          <p:cNvPr name="AutoShape 5" id="5"/>
          <p:cNvSpPr/>
          <p:nvPr/>
        </p:nvSpPr>
        <p:spPr>
          <a:xfrm>
            <a:off x="373650" y="6797583"/>
            <a:ext cx="1310100" cy="0"/>
          </a:xfrm>
          <a:prstGeom prst="line">
            <a:avLst/>
          </a:prstGeom>
          <a:ln cap="flat" w="95250">
            <a:solidFill>
              <a:srgbClr val="FFFFFF"/>
            </a:solidFill>
            <a:prstDash val="solid"/>
            <a:headEnd type="none" len="sm" w="sm"/>
            <a:tailEnd type="none" len="sm" w="sm"/>
          </a:ln>
        </p:spPr>
      </p:sp>
      <p:grpSp>
        <p:nvGrpSpPr>
          <p:cNvPr name="Group 6" id="6"/>
          <p:cNvGrpSpPr/>
          <p:nvPr/>
        </p:nvGrpSpPr>
        <p:grpSpPr>
          <a:xfrm rot="0">
            <a:off x="7357338" y="2374195"/>
            <a:ext cx="732337" cy="732337"/>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45E4"/>
            </a:solidFill>
            <a:ln cap="sq">
              <a:noFill/>
              <a:prstDash val="solid"/>
              <a:miter/>
            </a:ln>
          </p:spPr>
        </p:sp>
        <p:sp>
          <p:nvSpPr>
            <p:cNvPr name="TextBox 8" id="8"/>
            <p:cNvSpPr txBox="true"/>
            <p:nvPr/>
          </p:nvSpPr>
          <p:spPr>
            <a:xfrm>
              <a:off x="76200" y="47625"/>
              <a:ext cx="660400" cy="688975"/>
            </a:xfrm>
            <a:prstGeom prst="rect">
              <a:avLst/>
            </a:prstGeom>
          </p:spPr>
          <p:txBody>
            <a:bodyPr anchor="ctr" rtlCol="false" tIns="50800" lIns="50800" bIns="50800" rIns="50800"/>
            <a:lstStyle/>
            <a:p>
              <a:pPr algn="ctr">
                <a:lnSpc>
                  <a:spcPts val="2659"/>
                </a:lnSpc>
              </a:pPr>
              <a:r>
                <a:rPr lang="en-US" b="true" sz="1899">
                  <a:solidFill>
                    <a:srgbClr val="FFFFFF"/>
                  </a:solidFill>
                  <a:latin typeface="Garet Bold"/>
                  <a:ea typeface="Garet Bold"/>
                  <a:cs typeface="Garet Bold"/>
                  <a:sym typeface="Garet Bold"/>
                </a:rPr>
                <a:t>01</a:t>
              </a:r>
            </a:p>
          </p:txBody>
        </p:sp>
      </p:grpSp>
      <p:grpSp>
        <p:nvGrpSpPr>
          <p:cNvPr name="Group 9" id="9"/>
          <p:cNvGrpSpPr/>
          <p:nvPr/>
        </p:nvGrpSpPr>
        <p:grpSpPr>
          <a:xfrm rot="0">
            <a:off x="7357338" y="3434926"/>
            <a:ext cx="732337" cy="732337"/>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45E4"/>
            </a:solidFill>
            <a:ln cap="sq">
              <a:noFill/>
              <a:prstDash val="solid"/>
              <a:miter/>
            </a:ln>
          </p:spPr>
        </p:sp>
        <p:sp>
          <p:nvSpPr>
            <p:cNvPr name="TextBox 11" id="11"/>
            <p:cNvSpPr txBox="true"/>
            <p:nvPr/>
          </p:nvSpPr>
          <p:spPr>
            <a:xfrm>
              <a:off x="76200" y="47625"/>
              <a:ext cx="660400" cy="688975"/>
            </a:xfrm>
            <a:prstGeom prst="rect">
              <a:avLst/>
            </a:prstGeom>
          </p:spPr>
          <p:txBody>
            <a:bodyPr anchor="ctr" rtlCol="false" tIns="50800" lIns="50800" bIns="50800" rIns="50800"/>
            <a:lstStyle/>
            <a:p>
              <a:pPr algn="ctr">
                <a:lnSpc>
                  <a:spcPts val="2659"/>
                </a:lnSpc>
              </a:pPr>
              <a:r>
                <a:rPr lang="en-US" b="true" sz="1899">
                  <a:solidFill>
                    <a:srgbClr val="FFFFFF"/>
                  </a:solidFill>
                  <a:latin typeface="Garet Bold"/>
                  <a:ea typeface="Garet Bold"/>
                  <a:cs typeface="Garet Bold"/>
                  <a:sym typeface="Garet Bold"/>
                </a:rPr>
                <a:t>02</a:t>
              </a:r>
            </a:p>
          </p:txBody>
        </p:sp>
      </p:grpSp>
      <p:grpSp>
        <p:nvGrpSpPr>
          <p:cNvPr name="Group 12" id="12"/>
          <p:cNvGrpSpPr/>
          <p:nvPr/>
        </p:nvGrpSpPr>
        <p:grpSpPr>
          <a:xfrm rot="0">
            <a:off x="7357338" y="4491113"/>
            <a:ext cx="732337" cy="732337"/>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45E4"/>
            </a:solidFill>
            <a:ln cap="sq">
              <a:noFill/>
              <a:prstDash val="solid"/>
              <a:miter/>
            </a:ln>
          </p:spPr>
        </p:sp>
        <p:sp>
          <p:nvSpPr>
            <p:cNvPr name="TextBox 14" id="14"/>
            <p:cNvSpPr txBox="true"/>
            <p:nvPr/>
          </p:nvSpPr>
          <p:spPr>
            <a:xfrm>
              <a:off x="76200" y="47625"/>
              <a:ext cx="660400" cy="688975"/>
            </a:xfrm>
            <a:prstGeom prst="rect">
              <a:avLst/>
            </a:prstGeom>
          </p:spPr>
          <p:txBody>
            <a:bodyPr anchor="ctr" rtlCol="false" tIns="50800" lIns="50800" bIns="50800" rIns="50800"/>
            <a:lstStyle/>
            <a:p>
              <a:pPr algn="ctr">
                <a:lnSpc>
                  <a:spcPts val="2659"/>
                </a:lnSpc>
              </a:pPr>
              <a:r>
                <a:rPr lang="en-US" b="true" sz="1899">
                  <a:solidFill>
                    <a:srgbClr val="FFFFFF"/>
                  </a:solidFill>
                  <a:latin typeface="Garet Bold"/>
                  <a:ea typeface="Garet Bold"/>
                  <a:cs typeface="Garet Bold"/>
                  <a:sym typeface="Garet Bold"/>
                </a:rPr>
                <a:t>03</a:t>
              </a:r>
            </a:p>
          </p:txBody>
        </p:sp>
      </p:grpSp>
      <p:grpSp>
        <p:nvGrpSpPr>
          <p:cNvPr name="Group 15" id="15"/>
          <p:cNvGrpSpPr/>
          <p:nvPr/>
        </p:nvGrpSpPr>
        <p:grpSpPr>
          <a:xfrm rot="0">
            <a:off x="15740861" y="6749958"/>
            <a:ext cx="4596322" cy="4596322"/>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62000" cap="sq">
              <a:solidFill>
                <a:srgbClr val="F6F6F6"/>
              </a:solidFill>
              <a:prstDash val="solid"/>
              <a:miter/>
            </a:ln>
          </p:spPr>
        </p:sp>
        <p:sp>
          <p:nvSpPr>
            <p:cNvPr name="TextBox 17" id="17"/>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8" id="18"/>
          <p:cNvGrpSpPr/>
          <p:nvPr/>
        </p:nvGrpSpPr>
        <p:grpSpPr>
          <a:xfrm rot="5400000">
            <a:off x="5324660" y="9048119"/>
            <a:ext cx="596043" cy="596043"/>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47625" cap="sq">
              <a:solidFill>
                <a:srgbClr val="FFFFFF"/>
              </a:solidFill>
              <a:prstDash val="solid"/>
              <a:miter/>
            </a:ln>
          </p:spPr>
        </p:sp>
        <p:sp>
          <p:nvSpPr>
            <p:cNvPr name="TextBox 20" id="2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21" id="21"/>
          <p:cNvSpPr txBox="true"/>
          <p:nvPr/>
        </p:nvSpPr>
        <p:spPr>
          <a:xfrm rot="0">
            <a:off x="679465" y="2832439"/>
            <a:ext cx="6091130" cy="3658870"/>
          </a:xfrm>
          <a:prstGeom prst="rect">
            <a:avLst/>
          </a:prstGeom>
        </p:spPr>
        <p:txBody>
          <a:bodyPr anchor="t" rtlCol="false" tIns="0" lIns="0" bIns="0" rIns="0">
            <a:spAutoFit/>
          </a:bodyPr>
          <a:lstStyle/>
          <a:p>
            <a:pPr algn="l">
              <a:lnSpc>
                <a:spcPts val="7279"/>
              </a:lnSpc>
            </a:pPr>
            <a:r>
              <a:rPr lang="en-US" sz="5199" b="true">
                <a:solidFill>
                  <a:srgbClr val="000000"/>
                </a:solidFill>
                <a:latin typeface="Canva Sans Bold"/>
                <a:ea typeface="Canva Sans Bold"/>
                <a:cs typeface="Canva Sans Bold"/>
                <a:sym typeface="Canva Sans Bold"/>
              </a:rPr>
              <a:t>Key Features of Cryptocurrency Exchange Clone Script</a:t>
            </a:r>
          </a:p>
        </p:txBody>
      </p:sp>
      <p:grpSp>
        <p:nvGrpSpPr>
          <p:cNvPr name="Group 22" id="22"/>
          <p:cNvGrpSpPr/>
          <p:nvPr/>
        </p:nvGrpSpPr>
        <p:grpSpPr>
          <a:xfrm rot="0">
            <a:off x="7357338" y="5547300"/>
            <a:ext cx="732337" cy="732337"/>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45E4"/>
            </a:solidFill>
            <a:ln cap="sq">
              <a:noFill/>
              <a:prstDash val="solid"/>
              <a:miter/>
            </a:ln>
          </p:spPr>
        </p:sp>
        <p:sp>
          <p:nvSpPr>
            <p:cNvPr name="TextBox 24" id="24"/>
            <p:cNvSpPr txBox="true"/>
            <p:nvPr/>
          </p:nvSpPr>
          <p:spPr>
            <a:xfrm>
              <a:off x="76200" y="47625"/>
              <a:ext cx="660400" cy="688975"/>
            </a:xfrm>
            <a:prstGeom prst="rect">
              <a:avLst/>
            </a:prstGeom>
          </p:spPr>
          <p:txBody>
            <a:bodyPr anchor="ctr" rtlCol="false" tIns="50800" lIns="50800" bIns="50800" rIns="50800"/>
            <a:lstStyle/>
            <a:p>
              <a:pPr algn="ctr">
                <a:lnSpc>
                  <a:spcPts val="2659"/>
                </a:lnSpc>
              </a:pPr>
              <a:r>
                <a:rPr lang="en-US" b="true" sz="1899">
                  <a:solidFill>
                    <a:srgbClr val="FFFFFF"/>
                  </a:solidFill>
                  <a:latin typeface="Garet Bold"/>
                  <a:ea typeface="Garet Bold"/>
                  <a:cs typeface="Garet Bold"/>
                  <a:sym typeface="Garet Bold"/>
                </a:rPr>
                <a:t>04</a:t>
              </a:r>
            </a:p>
          </p:txBody>
        </p:sp>
      </p:grpSp>
      <p:grpSp>
        <p:nvGrpSpPr>
          <p:cNvPr name="Group 25" id="25"/>
          <p:cNvGrpSpPr/>
          <p:nvPr/>
        </p:nvGrpSpPr>
        <p:grpSpPr>
          <a:xfrm rot="0">
            <a:off x="7357338" y="6608031"/>
            <a:ext cx="732337" cy="732337"/>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45E4"/>
            </a:solidFill>
            <a:ln cap="sq">
              <a:noFill/>
              <a:prstDash val="solid"/>
              <a:miter/>
            </a:ln>
          </p:spPr>
        </p:sp>
        <p:sp>
          <p:nvSpPr>
            <p:cNvPr name="TextBox 27" id="27"/>
            <p:cNvSpPr txBox="true"/>
            <p:nvPr/>
          </p:nvSpPr>
          <p:spPr>
            <a:xfrm>
              <a:off x="76200" y="47625"/>
              <a:ext cx="660400" cy="688975"/>
            </a:xfrm>
            <a:prstGeom prst="rect">
              <a:avLst/>
            </a:prstGeom>
          </p:spPr>
          <p:txBody>
            <a:bodyPr anchor="ctr" rtlCol="false" tIns="50800" lIns="50800" bIns="50800" rIns="50800"/>
            <a:lstStyle/>
            <a:p>
              <a:pPr algn="ctr">
                <a:lnSpc>
                  <a:spcPts val="2659"/>
                </a:lnSpc>
              </a:pPr>
              <a:r>
                <a:rPr lang="en-US" b="true" sz="1899">
                  <a:solidFill>
                    <a:srgbClr val="FFFFFF"/>
                  </a:solidFill>
                  <a:latin typeface="Garet Bold"/>
                  <a:ea typeface="Garet Bold"/>
                  <a:cs typeface="Garet Bold"/>
                  <a:sym typeface="Garet Bold"/>
                </a:rPr>
                <a:t>05</a:t>
              </a:r>
            </a:p>
          </p:txBody>
        </p:sp>
      </p:grpSp>
      <p:grpSp>
        <p:nvGrpSpPr>
          <p:cNvPr name="Group 28" id="28"/>
          <p:cNvGrpSpPr/>
          <p:nvPr/>
        </p:nvGrpSpPr>
        <p:grpSpPr>
          <a:xfrm rot="0">
            <a:off x="7357338" y="7664218"/>
            <a:ext cx="732337" cy="732337"/>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45E4"/>
            </a:solidFill>
            <a:ln cap="sq">
              <a:noFill/>
              <a:prstDash val="solid"/>
              <a:miter/>
            </a:ln>
          </p:spPr>
        </p:sp>
        <p:sp>
          <p:nvSpPr>
            <p:cNvPr name="TextBox 30" id="30"/>
            <p:cNvSpPr txBox="true"/>
            <p:nvPr/>
          </p:nvSpPr>
          <p:spPr>
            <a:xfrm>
              <a:off x="76200" y="47625"/>
              <a:ext cx="660400" cy="688975"/>
            </a:xfrm>
            <a:prstGeom prst="rect">
              <a:avLst/>
            </a:prstGeom>
          </p:spPr>
          <p:txBody>
            <a:bodyPr anchor="ctr" rtlCol="false" tIns="50800" lIns="50800" bIns="50800" rIns="50800"/>
            <a:lstStyle/>
            <a:p>
              <a:pPr algn="ctr">
                <a:lnSpc>
                  <a:spcPts val="2659"/>
                </a:lnSpc>
              </a:pPr>
              <a:r>
                <a:rPr lang="en-US" b="true" sz="1899">
                  <a:solidFill>
                    <a:srgbClr val="FFFFFF"/>
                  </a:solidFill>
                  <a:latin typeface="Garet Bold"/>
                  <a:ea typeface="Garet Bold"/>
                  <a:cs typeface="Garet Bold"/>
                  <a:sym typeface="Garet Bold"/>
                </a:rPr>
                <a:t>06</a:t>
              </a:r>
            </a:p>
          </p:txBody>
        </p:sp>
      </p:grpSp>
      <p:sp>
        <p:nvSpPr>
          <p:cNvPr name="TextBox 31" id="31"/>
          <p:cNvSpPr txBox="true"/>
          <p:nvPr/>
        </p:nvSpPr>
        <p:spPr>
          <a:xfrm rot="0">
            <a:off x="8382414" y="2307520"/>
            <a:ext cx="3353246"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Us</a:t>
            </a:r>
            <a:r>
              <a:rPr lang="en-US" sz="3399">
                <a:solidFill>
                  <a:srgbClr val="000000"/>
                </a:solidFill>
                <a:latin typeface="Canva Sans"/>
                <a:ea typeface="Canva Sans"/>
                <a:cs typeface="Canva Sans"/>
                <a:sym typeface="Canva Sans"/>
              </a:rPr>
              <a:t>er Dashboard</a:t>
            </a:r>
          </a:p>
        </p:txBody>
      </p:sp>
      <p:sp>
        <p:nvSpPr>
          <p:cNvPr name="TextBox 32" id="32"/>
          <p:cNvSpPr txBox="true"/>
          <p:nvPr/>
        </p:nvSpPr>
        <p:spPr>
          <a:xfrm rot="0">
            <a:off x="8437109" y="3272548"/>
            <a:ext cx="3048595"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T</a:t>
            </a:r>
            <a:r>
              <a:rPr lang="en-US" sz="3399">
                <a:solidFill>
                  <a:srgbClr val="000000"/>
                </a:solidFill>
                <a:latin typeface="Canva Sans"/>
                <a:ea typeface="Canva Sans"/>
                <a:cs typeface="Canva Sans"/>
                <a:sym typeface="Canva Sans"/>
              </a:rPr>
              <a:t>rading Engine</a:t>
            </a:r>
          </a:p>
        </p:txBody>
      </p:sp>
      <p:sp>
        <p:nvSpPr>
          <p:cNvPr name="TextBox 33" id="33"/>
          <p:cNvSpPr txBox="true"/>
          <p:nvPr/>
        </p:nvSpPr>
        <p:spPr>
          <a:xfrm rot="0">
            <a:off x="8437109" y="4347315"/>
            <a:ext cx="3709095"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W</a:t>
            </a:r>
            <a:r>
              <a:rPr lang="en-US" sz="3399">
                <a:solidFill>
                  <a:srgbClr val="000000"/>
                </a:solidFill>
                <a:latin typeface="Canva Sans"/>
                <a:ea typeface="Canva Sans"/>
                <a:cs typeface="Canva Sans"/>
                <a:sym typeface="Canva Sans"/>
              </a:rPr>
              <a:t>allet Integration</a:t>
            </a:r>
          </a:p>
        </p:txBody>
      </p:sp>
      <p:sp>
        <p:nvSpPr>
          <p:cNvPr name="TextBox 34" id="34"/>
          <p:cNvSpPr txBox="true"/>
          <p:nvPr/>
        </p:nvSpPr>
        <p:spPr>
          <a:xfrm rot="0">
            <a:off x="8437109" y="5389680"/>
            <a:ext cx="2605088"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A</a:t>
            </a:r>
            <a:r>
              <a:rPr lang="en-US" sz="3399">
                <a:solidFill>
                  <a:srgbClr val="000000"/>
                </a:solidFill>
                <a:latin typeface="Canva Sans"/>
                <a:ea typeface="Canva Sans"/>
                <a:cs typeface="Canva Sans"/>
                <a:sym typeface="Canva Sans"/>
              </a:rPr>
              <a:t>dmin Panel</a:t>
            </a:r>
          </a:p>
        </p:txBody>
      </p:sp>
      <p:sp>
        <p:nvSpPr>
          <p:cNvPr name="TextBox 35" id="35"/>
          <p:cNvSpPr txBox="true"/>
          <p:nvPr/>
        </p:nvSpPr>
        <p:spPr>
          <a:xfrm rot="0">
            <a:off x="8437109" y="6364739"/>
            <a:ext cx="5691932"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KYC/AML</a:t>
            </a:r>
            <a:r>
              <a:rPr lang="en-US" sz="3399">
                <a:solidFill>
                  <a:srgbClr val="000000"/>
                </a:solidFill>
                <a:latin typeface="Canva Sans"/>
                <a:ea typeface="Canva Sans"/>
                <a:cs typeface="Canva Sans"/>
                <a:sym typeface="Canva Sans"/>
              </a:rPr>
              <a:t> Compliance Tools</a:t>
            </a:r>
          </a:p>
        </p:txBody>
      </p:sp>
      <p:sp>
        <p:nvSpPr>
          <p:cNvPr name="TextBox 36" id="36"/>
          <p:cNvSpPr txBox="true"/>
          <p:nvPr/>
        </p:nvSpPr>
        <p:spPr>
          <a:xfrm rot="0">
            <a:off x="8437109" y="7488232"/>
            <a:ext cx="2853333"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Liqui</a:t>
            </a:r>
            <a:r>
              <a:rPr lang="en-US" sz="3399">
                <a:solidFill>
                  <a:srgbClr val="000000"/>
                </a:solidFill>
                <a:latin typeface="Canva Sans"/>
                <a:ea typeface="Canva Sans"/>
                <a:cs typeface="Canva Sans"/>
                <a:sym typeface="Canva Sans"/>
              </a:rPr>
              <a:t>dity APIs</a:t>
            </a:r>
          </a:p>
        </p:txBody>
      </p:sp>
      <p:grpSp>
        <p:nvGrpSpPr>
          <p:cNvPr name="Group 37" id="37"/>
          <p:cNvGrpSpPr/>
          <p:nvPr/>
        </p:nvGrpSpPr>
        <p:grpSpPr>
          <a:xfrm rot="0">
            <a:off x="7401450" y="8720404"/>
            <a:ext cx="732337" cy="732337"/>
            <a:chOff x="0" y="0"/>
            <a:chExt cx="812800" cy="812800"/>
          </a:xfrm>
        </p:grpSpPr>
        <p:sp>
          <p:nvSpPr>
            <p:cNvPr name="Freeform 38" id="3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45E4"/>
            </a:solidFill>
            <a:ln cap="sq">
              <a:noFill/>
              <a:prstDash val="solid"/>
              <a:miter/>
            </a:ln>
          </p:spPr>
        </p:sp>
        <p:sp>
          <p:nvSpPr>
            <p:cNvPr name="TextBox 39" id="39"/>
            <p:cNvSpPr txBox="true"/>
            <p:nvPr/>
          </p:nvSpPr>
          <p:spPr>
            <a:xfrm>
              <a:off x="76200" y="47625"/>
              <a:ext cx="660400" cy="688975"/>
            </a:xfrm>
            <a:prstGeom prst="rect">
              <a:avLst/>
            </a:prstGeom>
          </p:spPr>
          <p:txBody>
            <a:bodyPr anchor="ctr" rtlCol="false" tIns="50800" lIns="50800" bIns="50800" rIns="50800"/>
            <a:lstStyle/>
            <a:p>
              <a:pPr algn="ctr">
                <a:lnSpc>
                  <a:spcPts val="2659"/>
                </a:lnSpc>
              </a:pPr>
              <a:r>
                <a:rPr lang="en-US" b="true" sz="1899">
                  <a:solidFill>
                    <a:srgbClr val="FFFFFF"/>
                  </a:solidFill>
                  <a:latin typeface="Garet Bold"/>
                  <a:ea typeface="Garet Bold"/>
                  <a:cs typeface="Garet Bold"/>
                  <a:sym typeface="Garet Bold"/>
                </a:rPr>
                <a:t>07</a:t>
              </a:r>
            </a:p>
          </p:txBody>
        </p:sp>
      </p:grpSp>
      <p:sp>
        <p:nvSpPr>
          <p:cNvPr name="TextBox 40" id="40"/>
          <p:cNvSpPr txBox="true"/>
          <p:nvPr/>
        </p:nvSpPr>
        <p:spPr>
          <a:xfrm rot="0">
            <a:off x="8508100" y="8568599"/>
            <a:ext cx="3638104"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Security Features</a:t>
            </a:r>
          </a:p>
        </p:txBody>
      </p:sp>
      <p:grpSp>
        <p:nvGrpSpPr>
          <p:cNvPr name="Group 41" id="41"/>
          <p:cNvGrpSpPr/>
          <p:nvPr/>
        </p:nvGrpSpPr>
        <p:grpSpPr>
          <a:xfrm rot="0">
            <a:off x="14548140" y="-215795"/>
            <a:ext cx="6770594" cy="10287000"/>
            <a:chOff x="0" y="0"/>
            <a:chExt cx="1783202" cy="2709333"/>
          </a:xfrm>
        </p:grpSpPr>
        <p:sp>
          <p:nvSpPr>
            <p:cNvPr name="Freeform 42" id="42"/>
            <p:cNvSpPr/>
            <p:nvPr/>
          </p:nvSpPr>
          <p:spPr>
            <a:xfrm flipH="false" flipV="false" rot="0">
              <a:off x="0" y="0"/>
              <a:ext cx="1783202" cy="2709333"/>
            </a:xfrm>
            <a:custGeom>
              <a:avLst/>
              <a:gdLst/>
              <a:ahLst/>
              <a:cxnLst/>
              <a:rect r="r" b="b" t="t" l="l"/>
              <a:pathLst>
                <a:path h="2709333" w="1783202">
                  <a:moveTo>
                    <a:pt x="0" y="0"/>
                  </a:moveTo>
                  <a:lnTo>
                    <a:pt x="1783202" y="0"/>
                  </a:lnTo>
                  <a:lnTo>
                    <a:pt x="1783202" y="2709333"/>
                  </a:lnTo>
                  <a:lnTo>
                    <a:pt x="0" y="2709333"/>
                  </a:lnTo>
                  <a:close/>
                </a:path>
              </a:pathLst>
            </a:custGeom>
            <a:solidFill>
              <a:srgbClr val="FF914D"/>
            </a:solidFill>
          </p:spPr>
        </p:sp>
        <p:sp>
          <p:nvSpPr>
            <p:cNvPr name="TextBox 43" id="43"/>
            <p:cNvSpPr txBox="true"/>
            <p:nvPr/>
          </p:nvSpPr>
          <p:spPr>
            <a:xfrm>
              <a:off x="0" y="-38100"/>
              <a:ext cx="1783202" cy="2747433"/>
            </a:xfrm>
            <a:prstGeom prst="rect">
              <a:avLst/>
            </a:prstGeom>
          </p:spPr>
          <p:txBody>
            <a:bodyPr anchor="ctr" rtlCol="false" tIns="50800" lIns="50800" bIns="50800" rIns="50800"/>
            <a:lstStyle/>
            <a:p>
              <a:pPr algn="ctr">
                <a:lnSpc>
                  <a:spcPts val="2659"/>
                </a:lnSpc>
              </a:pP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F914D"/>
        </a:solidFill>
      </p:bgPr>
    </p:bg>
    <p:spTree>
      <p:nvGrpSpPr>
        <p:cNvPr id="1" name=""/>
        <p:cNvGrpSpPr/>
        <p:nvPr/>
      </p:nvGrpSpPr>
      <p:grpSpPr>
        <a:xfrm>
          <a:off x="0" y="0"/>
          <a:ext cx="0" cy="0"/>
          <a:chOff x="0" y="0"/>
          <a:chExt cx="0" cy="0"/>
        </a:xfrm>
      </p:grpSpPr>
      <p:sp>
        <p:nvSpPr>
          <p:cNvPr name="TextBox 2" id="2"/>
          <p:cNvSpPr txBox="true"/>
          <p:nvPr/>
        </p:nvSpPr>
        <p:spPr>
          <a:xfrm rot="0">
            <a:off x="2841904" y="579336"/>
            <a:ext cx="12756192" cy="2057400"/>
          </a:xfrm>
          <a:prstGeom prst="rect">
            <a:avLst/>
          </a:prstGeom>
        </p:spPr>
        <p:txBody>
          <a:bodyPr anchor="t" rtlCol="false" tIns="0" lIns="0" bIns="0" rIns="0">
            <a:spAutoFit/>
          </a:bodyPr>
          <a:lstStyle/>
          <a:p>
            <a:pPr algn="ctr">
              <a:lnSpc>
                <a:spcPts val="16800"/>
              </a:lnSpc>
            </a:pPr>
            <a:r>
              <a:rPr lang="en-US" b="true" sz="12000">
                <a:solidFill>
                  <a:srgbClr val="FFFFFF"/>
                </a:solidFill>
                <a:latin typeface="Garet Bold"/>
                <a:ea typeface="Garet Bold"/>
                <a:cs typeface="Garet Bold"/>
                <a:sym typeface="Garet Bold"/>
              </a:rPr>
              <a:t>CONCLUSION</a:t>
            </a:r>
          </a:p>
        </p:txBody>
      </p:sp>
      <p:sp>
        <p:nvSpPr>
          <p:cNvPr name="TextBox 3" id="3"/>
          <p:cNvSpPr txBox="true"/>
          <p:nvPr/>
        </p:nvSpPr>
        <p:spPr>
          <a:xfrm rot="0">
            <a:off x="907437" y="3663950"/>
            <a:ext cx="16230600" cy="5594350"/>
          </a:xfrm>
          <a:prstGeom prst="rect">
            <a:avLst/>
          </a:prstGeom>
        </p:spPr>
        <p:txBody>
          <a:bodyPr anchor="t" rtlCol="false" tIns="0" lIns="0" bIns="0" rIns="0">
            <a:spAutoFit/>
          </a:bodyPr>
          <a:lstStyle/>
          <a:p>
            <a:pPr algn="ctr">
              <a:lnSpc>
                <a:spcPts val="4999"/>
              </a:lnSpc>
            </a:pPr>
            <a:r>
              <a:rPr lang="en-US" sz="2499">
                <a:solidFill>
                  <a:srgbClr val="000000"/>
                </a:solidFill>
                <a:latin typeface="Open Sans"/>
                <a:ea typeface="Open Sans"/>
                <a:cs typeface="Open Sans"/>
                <a:sym typeface="Open Sans"/>
              </a:rPr>
              <a:t>In the world of crypto exchange development, choosing between centralized and decentralized exchange scripts will set your business's destiny. Centralized exchanges provide better control of market offerings, liquidity, and user experience and are ideal in regulated environments and commercial undertakings. Decentralized exchanges, on the other hand, provide transparency, privacy, and true ownership of funds along with the capability demanded by communities seeking a trustless trading experience.</a:t>
            </a:r>
          </a:p>
          <a:p>
            <a:pPr algn="ctr">
              <a:lnSpc>
                <a:spcPts val="4999"/>
              </a:lnSpc>
            </a:pPr>
          </a:p>
          <a:p>
            <a:pPr algn="ctr" marL="0" indent="0" lvl="0">
              <a:lnSpc>
                <a:spcPts val="4999"/>
              </a:lnSpc>
            </a:pPr>
            <a:r>
              <a:rPr lang="en-US" sz="2499">
                <a:solidFill>
                  <a:srgbClr val="000000"/>
                </a:solidFill>
                <a:latin typeface="Open Sans"/>
                <a:ea typeface="Open Sans"/>
                <a:cs typeface="Open Sans"/>
                <a:sym typeface="Open Sans"/>
              </a:rPr>
              <a:t>Understanding each one of those aspects and choosing accordingly for the sake of your business enables you to have on your side the correct crypto exchange script so you can secure funds for living in the space and grow competitively with a strong marketing arm.</a:t>
            </a:r>
          </a:p>
        </p:txBody>
      </p:sp>
      <p:sp>
        <p:nvSpPr>
          <p:cNvPr name="AutoShape 4" id="4"/>
          <p:cNvSpPr/>
          <p:nvPr/>
        </p:nvSpPr>
        <p:spPr>
          <a:xfrm>
            <a:off x="8488950" y="2961878"/>
            <a:ext cx="1310100" cy="0"/>
          </a:xfrm>
          <a:prstGeom prst="line">
            <a:avLst/>
          </a:prstGeom>
          <a:ln cap="flat" w="95250">
            <a:solidFill>
              <a:srgbClr val="FFFFFF"/>
            </a:solidFill>
            <a:prstDash val="solid"/>
            <a:headEnd type="none" len="sm" w="sm"/>
            <a:tailEnd type="none" len="sm" w="sm"/>
          </a:ln>
        </p:spPr>
      </p:sp>
      <p:grpSp>
        <p:nvGrpSpPr>
          <p:cNvPr name="Group 5" id="5"/>
          <p:cNvGrpSpPr/>
          <p:nvPr/>
        </p:nvGrpSpPr>
        <p:grpSpPr>
          <a:xfrm rot="0">
            <a:off x="15664971" y="-782737"/>
            <a:ext cx="3744615" cy="3744615"/>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571500" cap="sq">
              <a:solidFill>
                <a:srgbClr val="0345E4"/>
              </a:solidFill>
              <a:prstDash val="solid"/>
              <a:miter/>
            </a:ln>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755020" y="7356528"/>
            <a:ext cx="2350854" cy="2350854"/>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571500" cap="sq">
              <a:solidFill>
                <a:srgbClr val="0345E4">
                  <a:alpha val="32941"/>
                </a:srgbClr>
              </a:solidFill>
              <a:prstDash val="solid"/>
              <a:miter/>
            </a:ln>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11" id="11"/>
          <p:cNvSpPr/>
          <p:nvPr/>
        </p:nvSpPr>
        <p:spPr>
          <a:xfrm flipH="false" flipV="false" rot="0">
            <a:off x="15291191" y="9258300"/>
            <a:ext cx="2246087" cy="707517"/>
          </a:xfrm>
          <a:custGeom>
            <a:avLst/>
            <a:gdLst/>
            <a:ahLst/>
            <a:cxnLst/>
            <a:rect r="r" b="b" t="t" l="l"/>
            <a:pathLst>
              <a:path h="707517" w="2246087">
                <a:moveTo>
                  <a:pt x="0" y="0"/>
                </a:moveTo>
                <a:lnTo>
                  <a:pt x="2246087" y="0"/>
                </a:lnTo>
                <a:lnTo>
                  <a:pt x="2246087" y="707517"/>
                </a:lnTo>
                <a:lnTo>
                  <a:pt x="0" y="707517"/>
                </a:lnTo>
                <a:lnTo>
                  <a:pt x="0" y="0"/>
                </a:lnTo>
                <a:close/>
              </a:path>
            </a:pathLst>
          </a:custGeom>
          <a:blipFill>
            <a:blip r:embed="rId2"/>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DAGpkisJwZw</dc:identifier>
  <dcterms:modified xsi:type="dcterms:W3CDTF">2011-08-01T06:04:30Z</dcterms:modified>
  <cp:revision>1</cp:revision>
  <dc:title>Difference Between Centralized and Decentralized Exchange Script: A Short Note</dc:title>
</cp:coreProperties>
</file>