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12"/>
  </p:notesMasterIdLst>
  <p:sldIdLst>
    <p:sldId id="256" r:id="rId6"/>
    <p:sldId id="257" r:id="rId7"/>
    <p:sldId id="258" r:id="rId8"/>
    <p:sldId id="259" r:id="rId9"/>
    <p:sldId id="260" r:id="rId10"/>
    <p:sldId id="261" r:id="rId11"/>
  </p:sldIdLst>
  <p:sldSz cx="18288000" cy="10287000"/>
  <p:notesSz cx="6858000" cy="9144000"/>
  <p:embeddedFontLst>
    <p:embeddedFont>
      <p:font typeface="Libre Baskerville" charset="1" panose="02000000000000000000"/>
      <p:regular r:id="rId15"/>
    </p:embeddedFont>
    <p:embeddedFont>
      <p:font typeface="DM Sans" charset="1" panose="00000000000000000000"/>
      <p:regular r:id="rId16"/>
    </p:embeddedFont>
    <p:embeddedFont>
      <p:font typeface="DM Sans Bold" charset="1" panose="00000000000000000000"/>
      <p:regular r:id="rId17"/>
    </p:embeddedFont>
    <p:embeddedFont>
      <p:font typeface="Canva Sans" charset="1" panose="020B0503030501040103"/>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notesMasters/notesMaster1.xml" Type="http://schemas.openxmlformats.org/officeDocument/2006/relationships/notesMaster"/><Relationship Id="rId13" Target="theme/theme2.xml" Type="http://schemas.openxmlformats.org/officeDocument/2006/relationships/theme"/><Relationship Id="rId14" Target="notesSlides/notesSlide1.xml" Type="http://schemas.openxmlformats.org/officeDocument/2006/relationships/notesSlide"/><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notesSlides/notesSlide2.xml" Type="http://schemas.openxmlformats.org/officeDocument/2006/relationships/notesSlide"/><Relationship Id="rId2" Target="presProps.xml" Type="http://schemas.openxmlformats.org/officeDocument/2006/relationships/presProps"/><Relationship Id="rId20" Target="notesSlides/notesSlide3.xml" Type="http://schemas.openxmlformats.org/officeDocument/2006/relationships/notesSlide"/><Relationship Id="rId21" Target="notesSlides/notesSlide4.xml" Type="http://schemas.openxmlformats.org/officeDocument/2006/relationships/notesSlide"/><Relationship Id="rId22" Target="notesSlides/notesSlide5.xml" Type="http://schemas.openxmlformats.org/officeDocument/2006/relationships/notesSlide"/><Relationship Id="rId23" Target="notesSlides/notesSlide6.xml" Type="http://schemas.openxmlformats.org/officeDocument/2006/relationships/notesSlide"/><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4</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7</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6</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8</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png" Type="http://schemas.openxmlformats.org/officeDocument/2006/relationships/image"/><Relationship Id="rId4" Target="../media/image2.png" Type="http://schemas.openxmlformats.org/officeDocument/2006/relationships/image"/><Relationship Id="rId5" Target="../media/image3.jpeg" Type="http://schemas.openxmlformats.org/officeDocument/2006/relationships/image"/><Relationship Id="rId6" Target="../media/image4.jpeg" Type="http://schemas.openxmlformats.org/officeDocument/2006/relationships/image"/><Relationship Id="rId7" Target="../media/image5.png" Type="http://schemas.openxmlformats.org/officeDocument/2006/relationships/image"/><Relationship Id="rId8" Target="../media/image6.svg" Type="http://schemas.openxmlformats.org/officeDocument/2006/relationships/image"/><Relationship Id="rId9" Target="https://reepeatshop.com" TargetMode="External" Type="http://schemas.openxmlformats.org/officeDocument/2006/relationships/hyperlink"/></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1.png" Type="http://schemas.openxmlformats.org/officeDocument/2006/relationships/image"/><Relationship Id="rId4" Target="../media/image3.jpeg" Type="http://schemas.openxmlformats.org/officeDocument/2006/relationships/image"/><Relationship Id="rId5" Target="../media/image7.jpeg" Type="http://schemas.openxmlformats.org/officeDocument/2006/relationships/image"/><Relationship Id="rId6" Target="https://reepeatshop.com" TargetMode="External" Type="http://schemas.openxmlformats.org/officeDocument/2006/relationships/hyperlink"/><Relationship Id="rId7" Target="../media/image5.png" Type="http://schemas.openxmlformats.org/officeDocument/2006/relationships/image"/><Relationship Id="rId8" Target="../media/image6.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 Id="rId3" Target="../media/image1.png" Type="http://schemas.openxmlformats.org/officeDocument/2006/relationships/image"/><Relationship Id="rId4" Target="../media/image3.jpeg" Type="http://schemas.openxmlformats.org/officeDocument/2006/relationships/image"/><Relationship Id="rId5" Target="../media/image8.jpe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https://reepeatshop.com" TargetMode="External" Type="http://schemas.openxmlformats.org/officeDocument/2006/relationships/hyperlink"/></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 Id="rId3" Target="../media/image1.png" Type="http://schemas.openxmlformats.org/officeDocument/2006/relationships/image"/><Relationship Id="rId4" Target="../media/image3.jpeg" Type="http://schemas.openxmlformats.org/officeDocument/2006/relationships/image"/><Relationship Id="rId5" Target="../media/image9.jpeg" Type="http://schemas.openxmlformats.org/officeDocument/2006/relationships/image"/><Relationship Id="rId6" Target="https://reepeatshop.com" TargetMode="External" Type="http://schemas.openxmlformats.org/officeDocument/2006/relationships/hyperlink"/><Relationship Id="rId7" Target="../media/image5.png" Type="http://schemas.openxmlformats.org/officeDocument/2006/relationships/image"/><Relationship Id="rId8" Target="../media/image6.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 Id="rId3" Target="../media/image1.png" Type="http://schemas.openxmlformats.org/officeDocument/2006/relationships/image"/><Relationship Id="rId4" Target="../media/image10.jpeg" Type="http://schemas.openxmlformats.org/officeDocument/2006/relationships/image"/><Relationship Id="rId5" Target="../media/image5.png" Type="http://schemas.openxmlformats.org/officeDocument/2006/relationships/image"/><Relationship Id="rId6" Target="../media/image6.svg" Type="http://schemas.openxmlformats.org/officeDocument/2006/relationships/image"/><Relationship Id="rId7" Target="https://reepeatshop.com" TargetMode="External" Type="http://schemas.openxmlformats.org/officeDocument/2006/relationships/hyperlink"/><Relationship Id="rId8" Target="../media/image3.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6.xml" Type="http://schemas.openxmlformats.org/officeDocument/2006/relationships/notesSlide"/><Relationship Id="rId3" Target="../media/image1.png" Type="http://schemas.openxmlformats.org/officeDocument/2006/relationships/image"/><Relationship Id="rId4" Target="https://www.instagram.com/reepeatwomenclothing/profilecard/?igsh=eHV0dmlyd2FwY2Jv" TargetMode="External" Type="http://schemas.openxmlformats.org/officeDocument/2006/relationships/hyperlink"/><Relationship Id="rId5" Target="https://www.facebook.com/Reepeatclothing?mibextid=LQQJ4d" TargetMode="External" Type="http://schemas.openxmlformats.org/officeDocument/2006/relationships/hyperlink"/><Relationship Id="rId6" Target="https://www.youtube.com/@Reepeatclothing" TargetMode="External" Type="http://schemas.openxmlformats.org/officeDocument/2006/relationships/hyperlink"/><Relationship Id="rId7" Target="https://reepeatshop.com" TargetMode="External" Type="http://schemas.openxmlformats.org/officeDocument/2006/relationships/hyperlink"/><Relationship Id="rId8" Target="../media/image3.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0" y="0"/>
            <a:ext cx="18288000" cy="10287000"/>
            <a:chOff x="0" y="0"/>
            <a:chExt cx="24384000" cy="13716000"/>
          </a:xfrm>
        </p:grpSpPr>
        <p:sp>
          <p:nvSpPr>
            <p:cNvPr name="Freeform 3" id="3" descr="preencoded.png"/>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3"/>
              <a:stretch>
                <a:fillRect l="0" t="0" r="0" b="0"/>
              </a:stretch>
            </a:blipFill>
          </p:spPr>
        </p:sp>
      </p:grpSp>
      <p:grpSp>
        <p:nvGrpSpPr>
          <p:cNvPr name="Group 4" id="4"/>
          <p:cNvGrpSpPr/>
          <p:nvPr/>
        </p:nvGrpSpPr>
        <p:grpSpPr>
          <a:xfrm rot="0">
            <a:off x="132452" y="0"/>
            <a:ext cx="18288000" cy="10287000"/>
            <a:chOff x="0" y="0"/>
            <a:chExt cx="24384000" cy="13716000"/>
          </a:xfrm>
        </p:grpSpPr>
        <p:sp>
          <p:nvSpPr>
            <p:cNvPr name="Freeform 5" id="5"/>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FFFDFA"/>
            </a:solidFill>
          </p:spPr>
        </p:sp>
      </p:grpSp>
      <p:grpSp>
        <p:nvGrpSpPr>
          <p:cNvPr name="Group 6" id="6"/>
          <p:cNvGrpSpPr/>
          <p:nvPr/>
        </p:nvGrpSpPr>
        <p:grpSpPr>
          <a:xfrm rot="0">
            <a:off x="7845475" y="6850261"/>
            <a:ext cx="463154" cy="463154"/>
            <a:chOff x="0" y="0"/>
            <a:chExt cx="617538" cy="617538"/>
          </a:xfrm>
        </p:grpSpPr>
        <p:sp>
          <p:nvSpPr>
            <p:cNvPr name="Freeform 7" id="7"/>
            <p:cNvSpPr/>
            <p:nvPr/>
          </p:nvSpPr>
          <p:spPr>
            <a:xfrm flipH="false" flipV="false" rot="0">
              <a:off x="0" y="0"/>
              <a:ext cx="617601" cy="617601"/>
            </a:xfrm>
            <a:custGeom>
              <a:avLst/>
              <a:gdLst/>
              <a:ahLst/>
              <a:cxnLst/>
              <a:rect r="r" b="b" t="t" l="l"/>
              <a:pathLst>
                <a:path h="617601" w="617601">
                  <a:moveTo>
                    <a:pt x="0" y="308737"/>
                  </a:moveTo>
                  <a:cubicBezTo>
                    <a:pt x="0" y="138303"/>
                    <a:pt x="138303" y="0"/>
                    <a:pt x="308737" y="0"/>
                  </a:cubicBezTo>
                  <a:cubicBezTo>
                    <a:pt x="310642" y="0"/>
                    <a:pt x="312547" y="889"/>
                    <a:pt x="313690" y="2413"/>
                  </a:cubicBezTo>
                  <a:lnTo>
                    <a:pt x="308737" y="6350"/>
                  </a:lnTo>
                  <a:lnTo>
                    <a:pt x="308737" y="0"/>
                  </a:lnTo>
                  <a:lnTo>
                    <a:pt x="308737" y="6350"/>
                  </a:lnTo>
                  <a:lnTo>
                    <a:pt x="308737" y="0"/>
                  </a:lnTo>
                  <a:cubicBezTo>
                    <a:pt x="479298" y="0"/>
                    <a:pt x="617601" y="138303"/>
                    <a:pt x="617601" y="308737"/>
                  </a:cubicBezTo>
                  <a:cubicBezTo>
                    <a:pt x="617601" y="311150"/>
                    <a:pt x="616204" y="313309"/>
                    <a:pt x="614045" y="314452"/>
                  </a:cubicBezTo>
                  <a:lnTo>
                    <a:pt x="611251" y="308737"/>
                  </a:lnTo>
                  <a:lnTo>
                    <a:pt x="617601" y="308737"/>
                  </a:lnTo>
                  <a:cubicBezTo>
                    <a:pt x="617601" y="479298"/>
                    <a:pt x="479298" y="617474"/>
                    <a:pt x="308864" y="617474"/>
                  </a:cubicBezTo>
                  <a:lnTo>
                    <a:pt x="308864" y="611124"/>
                  </a:lnTo>
                  <a:lnTo>
                    <a:pt x="308864" y="604774"/>
                  </a:lnTo>
                  <a:lnTo>
                    <a:pt x="308864" y="611124"/>
                  </a:lnTo>
                  <a:lnTo>
                    <a:pt x="308864" y="617474"/>
                  </a:lnTo>
                  <a:cubicBezTo>
                    <a:pt x="138303" y="617601"/>
                    <a:pt x="0" y="479298"/>
                    <a:pt x="0" y="308737"/>
                  </a:cubicBezTo>
                  <a:lnTo>
                    <a:pt x="6350" y="308737"/>
                  </a:lnTo>
                  <a:lnTo>
                    <a:pt x="0" y="308737"/>
                  </a:lnTo>
                  <a:moveTo>
                    <a:pt x="12700" y="308737"/>
                  </a:moveTo>
                  <a:lnTo>
                    <a:pt x="6350" y="308737"/>
                  </a:lnTo>
                  <a:lnTo>
                    <a:pt x="12700" y="308737"/>
                  </a:lnTo>
                  <a:cubicBezTo>
                    <a:pt x="12700" y="472313"/>
                    <a:pt x="145288" y="604901"/>
                    <a:pt x="308737" y="604901"/>
                  </a:cubicBezTo>
                  <a:cubicBezTo>
                    <a:pt x="312293" y="604901"/>
                    <a:pt x="315087" y="607695"/>
                    <a:pt x="315087" y="611251"/>
                  </a:cubicBezTo>
                  <a:cubicBezTo>
                    <a:pt x="315087" y="614807"/>
                    <a:pt x="312293" y="617601"/>
                    <a:pt x="308737" y="617601"/>
                  </a:cubicBezTo>
                  <a:cubicBezTo>
                    <a:pt x="305181" y="617601"/>
                    <a:pt x="302387" y="614807"/>
                    <a:pt x="302387" y="611251"/>
                  </a:cubicBezTo>
                  <a:cubicBezTo>
                    <a:pt x="302387" y="607695"/>
                    <a:pt x="305181" y="604901"/>
                    <a:pt x="308737" y="604901"/>
                  </a:cubicBezTo>
                  <a:cubicBezTo>
                    <a:pt x="472313" y="604901"/>
                    <a:pt x="604774" y="472313"/>
                    <a:pt x="604774" y="308864"/>
                  </a:cubicBezTo>
                  <a:cubicBezTo>
                    <a:pt x="604774" y="306451"/>
                    <a:pt x="606171" y="304292"/>
                    <a:pt x="608330" y="303149"/>
                  </a:cubicBezTo>
                  <a:lnTo>
                    <a:pt x="611124" y="308864"/>
                  </a:lnTo>
                  <a:lnTo>
                    <a:pt x="604774" y="308864"/>
                  </a:lnTo>
                  <a:cubicBezTo>
                    <a:pt x="604901" y="145288"/>
                    <a:pt x="472313" y="12700"/>
                    <a:pt x="308737" y="12700"/>
                  </a:cubicBezTo>
                  <a:cubicBezTo>
                    <a:pt x="306832" y="12700"/>
                    <a:pt x="304927" y="11811"/>
                    <a:pt x="303784" y="10287"/>
                  </a:cubicBezTo>
                  <a:lnTo>
                    <a:pt x="308737" y="6350"/>
                  </a:lnTo>
                  <a:lnTo>
                    <a:pt x="308737" y="12700"/>
                  </a:lnTo>
                  <a:cubicBezTo>
                    <a:pt x="145288" y="12700"/>
                    <a:pt x="12700" y="145288"/>
                    <a:pt x="12700" y="308737"/>
                  </a:cubicBezTo>
                  <a:close/>
                </a:path>
              </a:pathLst>
            </a:custGeom>
            <a:solidFill>
              <a:srgbClr val="FFFFFF"/>
            </a:solidFill>
          </p:spPr>
        </p:sp>
      </p:grpSp>
      <p:grpSp>
        <p:nvGrpSpPr>
          <p:cNvPr name="Group 8" id="8"/>
          <p:cNvGrpSpPr>
            <a:grpSpLocks noChangeAspect="true"/>
          </p:cNvGrpSpPr>
          <p:nvPr/>
        </p:nvGrpSpPr>
        <p:grpSpPr>
          <a:xfrm rot="0">
            <a:off x="7859762" y="6864549"/>
            <a:ext cx="434579" cy="434579"/>
            <a:chOff x="0" y="0"/>
            <a:chExt cx="579438" cy="579438"/>
          </a:xfrm>
        </p:grpSpPr>
        <p:sp>
          <p:nvSpPr>
            <p:cNvPr name="Freeform 9" id="9" descr="preencoded.png"/>
            <p:cNvSpPr/>
            <p:nvPr/>
          </p:nvSpPr>
          <p:spPr>
            <a:xfrm flipH="false" flipV="false" rot="0">
              <a:off x="0" y="0"/>
              <a:ext cx="579501" cy="579501"/>
            </a:xfrm>
            <a:custGeom>
              <a:avLst/>
              <a:gdLst/>
              <a:ahLst/>
              <a:cxnLst/>
              <a:rect r="r" b="b" t="t" l="l"/>
              <a:pathLst>
                <a:path h="579501" w="579501">
                  <a:moveTo>
                    <a:pt x="0" y="0"/>
                  </a:moveTo>
                  <a:lnTo>
                    <a:pt x="579501" y="0"/>
                  </a:lnTo>
                  <a:lnTo>
                    <a:pt x="579501" y="579501"/>
                  </a:lnTo>
                  <a:lnTo>
                    <a:pt x="0" y="579501"/>
                  </a:lnTo>
                  <a:lnTo>
                    <a:pt x="0" y="0"/>
                  </a:lnTo>
                  <a:close/>
                </a:path>
              </a:pathLst>
            </a:custGeom>
            <a:blipFill>
              <a:blip r:embed="rId4"/>
              <a:stretch>
                <a:fillRect l="0" t="0" r="10" b="10"/>
              </a:stretch>
            </a:blipFill>
          </p:spPr>
        </p:sp>
      </p:grpSp>
      <p:sp>
        <p:nvSpPr>
          <p:cNvPr name="Freeform 10" id="10"/>
          <p:cNvSpPr/>
          <p:nvPr/>
        </p:nvSpPr>
        <p:spPr>
          <a:xfrm flipH="false" flipV="false" rot="0">
            <a:off x="14882744" y="85725"/>
            <a:ext cx="3319531" cy="1137549"/>
          </a:xfrm>
          <a:custGeom>
            <a:avLst/>
            <a:gdLst/>
            <a:ahLst/>
            <a:cxnLst/>
            <a:rect r="r" b="b" t="t" l="l"/>
            <a:pathLst>
              <a:path h="1137549" w="3319531">
                <a:moveTo>
                  <a:pt x="0" y="0"/>
                </a:moveTo>
                <a:lnTo>
                  <a:pt x="3319531" y="0"/>
                </a:lnTo>
                <a:lnTo>
                  <a:pt x="3319531" y="1137549"/>
                </a:lnTo>
                <a:lnTo>
                  <a:pt x="0" y="1137549"/>
                </a:lnTo>
                <a:lnTo>
                  <a:pt x="0" y="0"/>
                </a:lnTo>
                <a:close/>
              </a:path>
            </a:pathLst>
          </a:custGeom>
          <a:blipFill>
            <a:blip r:embed="rId5"/>
            <a:stretch>
              <a:fillRect l="-95096" t="-122257" r="-107732" b="-143542"/>
            </a:stretch>
          </a:blipFill>
        </p:spPr>
      </p:sp>
      <p:sp>
        <p:nvSpPr>
          <p:cNvPr name="Freeform 11" id="11"/>
          <p:cNvSpPr/>
          <p:nvPr/>
        </p:nvSpPr>
        <p:spPr>
          <a:xfrm flipH="false" flipV="false" rot="0">
            <a:off x="0" y="0"/>
            <a:ext cx="7693075" cy="10287000"/>
          </a:xfrm>
          <a:custGeom>
            <a:avLst/>
            <a:gdLst/>
            <a:ahLst/>
            <a:cxnLst/>
            <a:rect r="r" b="b" t="t" l="l"/>
            <a:pathLst>
              <a:path h="10287000" w="7693075">
                <a:moveTo>
                  <a:pt x="0" y="0"/>
                </a:moveTo>
                <a:lnTo>
                  <a:pt x="7693075" y="0"/>
                </a:lnTo>
                <a:lnTo>
                  <a:pt x="7693075" y="10287000"/>
                </a:lnTo>
                <a:lnTo>
                  <a:pt x="0" y="10287000"/>
                </a:lnTo>
                <a:lnTo>
                  <a:pt x="0" y="0"/>
                </a:lnTo>
                <a:close/>
              </a:path>
            </a:pathLst>
          </a:custGeom>
          <a:blipFill>
            <a:blip r:embed="rId6"/>
            <a:stretch>
              <a:fillRect l="-18528" t="-2415" r="-18420" b="0"/>
            </a:stretch>
          </a:blipFill>
        </p:spPr>
      </p:sp>
      <p:sp>
        <p:nvSpPr>
          <p:cNvPr name="Freeform 12" id="12"/>
          <p:cNvSpPr/>
          <p:nvPr/>
        </p:nvSpPr>
        <p:spPr>
          <a:xfrm flipH="false" flipV="false" rot="0">
            <a:off x="8820448" y="9258300"/>
            <a:ext cx="647104" cy="647104"/>
          </a:xfrm>
          <a:custGeom>
            <a:avLst/>
            <a:gdLst/>
            <a:ahLst/>
            <a:cxnLst/>
            <a:rect r="r" b="b" t="t" l="l"/>
            <a:pathLst>
              <a:path h="647104" w="647104">
                <a:moveTo>
                  <a:pt x="0" y="0"/>
                </a:moveTo>
                <a:lnTo>
                  <a:pt x="647104" y="0"/>
                </a:lnTo>
                <a:lnTo>
                  <a:pt x="647104" y="647104"/>
                </a:lnTo>
                <a:lnTo>
                  <a:pt x="0" y="64710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3" id="13"/>
          <p:cNvSpPr txBox="true"/>
          <p:nvPr/>
        </p:nvSpPr>
        <p:spPr>
          <a:xfrm rot="0">
            <a:off x="8096102" y="1868728"/>
            <a:ext cx="9445526" cy="1800522"/>
          </a:xfrm>
          <a:prstGeom prst="rect">
            <a:avLst/>
          </a:prstGeom>
        </p:spPr>
        <p:txBody>
          <a:bodyPr anchor="t" rtlCol="false" tIns="0" lIns="0" bIns="0" rIns="0">
            <a:spAutoFit/>
          </a:bodyPr>
          <a:lstStyle/>
          <a:p>
            <a:pPr algn="l">
              <a:lnSpc>
                <a:spcPts val="6937"/>
              </a:lnSpc>
            </a:pPr>
            <a:r>
              <a:rPr lang="en-US" sz="5562">
                <a:solidFill>
                  <a:srgbClr val="282858"/>
                </a:solidFill>
                <a:latin typeface="Libre Baskerville"/>
                <a:ea typeface="Libre Baskerville"/>
                <a:cs typeface="Libre Baskerville"/>
                <a:sym typeface="Libre Baskerville"/>
              </a:rPr>
              <a:t>Welcome to Reepeat Shop</a:t>
            </a:r>
          </a:p>
        </p:txBody>
      </p:sp>
      <p:sp>
        <p:nvSpPr>
          <p:cNvPr name="TextBox 14" id="14"/>
          <p:cNvSpPr txBox="true"/>
          <p:nvPr/>
        </p:nvSpPr>
        <p:spPr>
          <a:xfrm rot="0">
            <a:off x="8096102" y="3932976"/>
            <a:ext cx="9445526" cy="1456135"/>
          </a:xfrm>
          <a:prstGeom prst="rect">
            <a:avLst/>
          </a:prstGeom>
        </p:spPr>
        <p:txBody>
          <a:bodyPr anchor="t" rtlCol="false" tIns="0" lIns="0" bIns="0" rIns="0">
            <a:spAutoFit/>
          </a:bodyPr>
          <a:lstStyle/>
          <a:p>
            <a:pPr algn="l">
              <a:lnSpc>
                <a:spcPts val="3562"/>
              </a:lnSpc>
            </a:pPr>
            <a:r>
              <a:rPr lang="en-US" sz="2187">
                <a:solidFill>
                  <a:srgbClr val="454240"/>
                </a:solidFill>
                <a:latin typeface="DM Sans"/>
                <a:ea typeface="DM Sans"/>
                <a:cs typeface="DM Sans"/>
                <a:sym typeface="DM Sans"/>
              </a:rPr>
              <a:t>Reepeat Shop is your premier online destination for thrift and resale. We offer a curated selection of pre-loved items. It's a trend-driven, sustainable alternative to fast fashion.</a:t>
            </a:r>
          </a:p>
        </p:txBody>
      </p:sp>
      <p:sp>
        <p:nvSpPr>
          <p:cNvPr name="TextBox 15" id="15"/>
          <p:cNvSpPr txBox="true"/>
          <p:nvPr/>
        </p:nvSpPr>
        <p:spPr>
          <a:xfrm rot="0">
            <a:off x="8445550" y="6786265"/>
            <a:ext cx="1956346" cy="543669"/>
          </a:xfrm>
          <a:prstGeom prst="rect">
            <a:avLst/>
          </a:prstGeom>
        </p:spPr>
        <p:txBody>
          <a:bodyPr anchor="t" rtlCol="false" tIns="0" lIns="0" bIns="0" rIns="0">
            <a:spAutoFit/>
          </a:bodyPr>
          <a:lstStyle/>
          <a:p>
            <a:pPr algn="l">
              <a:lnSpc>
                <a:spcPts val="3874"/>
              </a:lnSpc>
            </a:pPr>
            <a:r>
              <a:rPr lang="en-US" sz="2750" b="true">
                <a:solidFill>
                  <a:srgbClr val="454240"/>
                </a:solidFill>
                <a:latin typeface="DM Sans Bold"/>
                <a:ea typeface="DM Sans Bold"/>
                <a:cs typeface="DM Sans Bold"/>
                <a:sym typeface="DM Sans Bold"/>
              </a:rPr>
              <a:t>by Reepeat</a:t>
            </a:r>
          </a:p>
        </p:txBody>
      </p:sp>
      <p:sp>
        <p:nvSpPr>
          <p:cNvPr name="TextBox 16" id="16"/>
          <p:cNvSpPr txBox="true"/>
          <p:nvPr/>
        </p:nvSpPr>
        <p:spPr>
          <a:xfrm rot="0">
            <a:off x="9648868" y="9284038"/>
            <a:ext cx="4220766" cy="481329"/>
          </a:xfrm>
          <a:prstGeom prst="rect">
            <a:avLst/>
          </a:prstGeom>
        </p:spPr>
        <p:txBody>
          <a:bodyPr anchor="t" rtlCol="false" tIns="0" lIns="0" bIns="0" rIns="0">
            <a:spAutoFit/>
          </a:bodyPr>
          <a:lstStyle/>
          <a:p>
            <a:pPr algn="ctr">
              <a:lnSpc>
                <a:spcPts val="3920"/>
              </a:lnSpc>
            </a:pPr>
            <a:r>
              <a:rPr lang="en-US" sz="2800">
                <a:solidFill>
                  <a:srgbClr val="282858"/>
                </a:solidFill>
                <a:latin typeface="Canva Sans"/>
                <a:ea typeface="Canva Sans"/>
                <a:cs typeface="Canva Sans"/>
                <a:sym typeface="Canva Sans"/>
                <a:hlinkClick r:id="rId9" tooltip="https://reepeatshop.com"/>
              </a:rPr>
              <a:t>https://reepeatshop.com</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0" y="0"/>
            <a:ext cx="18288000" cy="10287000"/>
            <a:chOff x="0" y="0"/>
            <a:chExt cx="24384000" cy="13716000"/>
          </a:xfrm>
        </p:grpSpPr>
        <p:sp>
          <p:nvSpPr>
            <p:cNvPr name="Freeform 3" id="3" descr="preencoded.png"/>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3"/>
              <a:stretch>
                <a:fillRect l="0" t="0" r="0" b="0"/>
              </a:stretch>
            </a:blipFill>
          </p:spPr>
        </p:sp>
      </p:grpSp>
      <p:grpSp>
        <p:nvGrpSpPr>
          <p:cNvPr name="Group 4" id="4"/>
          <p:cNvGrpSpPr/>
          <p:nvPr/>
        </p:nvGrpSpPr>
        <p:grpSpPr>
          <a:xfrm rot="0">
            <a:off x="0" y="0"/>
            <a:ext cx="18288000" cy="10287000"/>
            <a:chOff x="0" y="0"/>
            <a:chExt cx="24384000" cy="13716000"/>
          </a:xfrm>
        </p:grpSpPr>
        <p:sp>
          <p:nvSpPr>
            <p:cNvPr name="Freeform 5" id="5"/>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FFFDFA"/>
            </a:solidFill>
          </p:spPr>
        </p:sp>
      </p:grpSp>
      <p:sp>
        <p:nvSpPr>
          <p:cNvPr name="Freeform 6" id="6"/>
          <p:cNvSpPr/>
          <p:nvPr/>
        </p:nvSpPr>
        <p:spPr>
          <a:xfrm flipH="false" flipV="false" rot="0">
            <a:off x="0" y="25990"/>
            <a:ext cx="3319531" cy="1137549"/>
          </a:xfrm>
          <a:custGeom>
            <a:avLst/>
            <a:gdLst/>
            <a:ahLst/>
            <a:cxnLst/>
            <a:rect r="r" b="b" t="t" l="l"/>
            <a:pathLst>
              <a:path h="1137549" w="3319531">
                <a:moveTo>
                  <a:pt x="0" y="0"/>
                </a:moveTo>
                <a:lnTo>
                  <a:pt x="3319531" y="0"/>
                </a:lnTo>
                <a:lnTo>
                  <a:pt x="3319531" y="1137549"/>
                </a:lnTo>
                <a:lnTo>
                  <a:pt x="0" y="1137549"/>
                </a:lnTo>
                <a:lnTo>
                  <a:pt x="0" y="0"/>
                </a:lnTo>
                <a:close/>
              </a:path>
            </a:pathLst>
          </a:custGeom>
          <a:blipFill>
            <a:blip r:embed="rId4"/>
            <a:stretch>
              <a:fillRect l="-95096" t="-122257" r="-107732" b="-143542"/>
            </a:stretch>
          </a:blipFill>
        </p:spPr>
      </p:sp>
      <p:sp>
        <p:nvSpPr>
          <p:cNvPr name="Freeform 7" id="7"/>
          <p:cNvSpPr/>
          <p:nvPr/>
        </p:nvSpPr>
        <p:spPr>
          <a:xfrm flipH="false" flipV="false" rot="0">
            <a:off x="10300933" y="25990"/>
            <a:ext cx="7987067" cy="10261010"/>
          </a:xfrm>
          <a:custGeom>
            <a:avLst/>
            <a:gdLst/>
            <a:ahLst/>
            <a:cxnLst/>
            <a:rect r="r" b="b" t="t" l="l"/>
            <a:pathLst>
              <a:path h="10261010" w="7987067">
                <a:moveTo>
                  <a:pt x="0" y="0"/>
                </a:moveTo>
                <a:lnTo>
                  <a:pt x="7987067" y="0"/>
                </a:lnTo>
                <a:lnTo>
                  <a:pt x="7987067" y="10261010"/>
                </a:lnTo>
                <a:lnTo>
                  <a:pt x="0" y="10261010"/>
                </a:lnTo>
                <a:lnTo>
                  <a:pt x="0" y="0"/>
                </a:lnTo>
                <a:close/>
              </a:path>
            </a:pathLst>
          </a:custGeom>
          <a:blipFill>
            <a:blip r:embed="rId5"/>
            <a:stretch>
              <a:fillRect l="-38811" t="0" r="-37982" b="0"/>
            </a:stretch>
          </a:blipFill>
        </p:spPr>
      </p:sp>
      <p:sp>
        <p:nvSpPr>
          <p:cNvPr name="TextBox 8" id="8"/>
          <p:cNvSpPr txBox="true"/>
          <p:nvPr/>
        </p:nvSpPr>
        <p:spPr>
          <a:xfrm rot="0">
            <a:off x="3160438" y="1430580"/>
            <a:ext cx="8015400" cy="2624205"/>
          </a:xfrm>
          <a:prstGeom prst="rect">
            <a:avLst/>
          </a:prstGeom>
        </p:spPr>
        <p:txBody>
          <a:bodyPr anchor="t" rtlCol="false" tIns="0" lIns="0" bIns="0" rIns="0">
            <a:spAutoFit/>
          </a:bodyPr>
          <a:lstStyle/>
          <a:p>
            <a:pPr algn="l">
              <a:lnSpc>
                <a:spcPts val="6936"/>
              </a:lnSpc>
            </a:pPr>
            <a:r>
              <a:rPr lang="en-US" sz="5562">
                <a:solidFill>
                  <a:srgbClr val="282858"/>
                </a:solidFill>
                <a:latin typeface="Libre Baskerville"/>
                <a:ea typeface="Libre Baskerville"/>
                <a:cs typeface="Libre Baskerville"/>
                <a:sym typeface="Libre Baskerville"/>
              </a:rPr>
              <a:t>Abou</a:t>
            </a:r>
            <a:r>
              <a:rPr lang="en-US" sz="5562">
                <a:solidFill>
                  <a:srgbClr val="282858"/>
                </a:solidFill>
                <a:latin typeface="Libre Baskerville"/>
                <a:ea typeface="Libre Baskerville"/>
                <a:cs typeface="Libre Baskerville"/>
                <a:sym typeface="Libre Baskerville"/>
              </a:rPr>
              <a:t>t Us</a:t>
            </a:r>
          </a:p>
          <a:p>
            <a:pPr algn="l">
              <a:lnSpc>
                <a:spcPts val="6936"/>
              </a:lnSpc>
            </a:pPr>
          </a:p>
          <a:p>
            <a:pPr algn="l">
              <a:lnSpc>
                <a:spcPts val="6937"/>
              </a:lnSpc>
            </a:pPr>
          </a:p>
        </p:txBody>
      </p:sp>
      <p:sp>
        <p:nvSpPr>
          <p:cNvPr name="TextBox 9" id="9"/>
          <p:cNvSpPr txBox="true"/>
          <p:nvPr/>
        </p:nvSpPr>
        <p:spPr>
          <a:xfrm rot="0">
            <a:off x="537732" y="3654394"/>
            <a:ext cx="9445526" cy="4084184"/>
          </a:xfrm>
          <a:prstGeom prst="rect">
            <a:avLst/>
          </a:prstGeom>
        </p:spPr>
        <p:txBody>
          <a:bodyPr anchor="t" rtlCol="false" tIns="0" lIns="0" bIns="0" rIns="0">
            <a:spAutoFit/>
          </a:bodyPr>
          <a:lstStyle/>
          <a:p>
            <a:pPr algn="just">
              <a:lnSpc>
                <a:spcPts val="4051"/>
              </a:lnSpc>
            </a:pPr>
            <a:r>
              <a:rPr lang="en-US" sz="2487">
                <a:solidFill>
                  <a:srgbClr val="454240"/>
                </a:solidFill>
                <a:latin typeface="DM Sans"/>
                <a:ea typeface="DM Sans"/>
                <a:cs typeface="DM Sans"/>
                <a:sym typeface="DM Sans"/>
              </a:rPr>
              <a:t>At Reep</a:t>
            </a:r>
            <a:r>
              <a:rPr lang="en-US" sz="2487">
                <a:solidFill>
                  <a:srgbClr val="454240"/>
                </a:solidFill>
                <a:latin typeface="DM Sans"/>
                <a:ea typeface="DM Sans"/>
                <a:cs typeface="DM Sans"/>
                <a:sym typeface="DM Sans"/>
              </a:rPr>
              <a:t>eat, we believe that fashion and sustainability go hand-in-hand. Our journey began with a passion for creating clothing that not only looks great but also does good for the planet. Initially, we explored natural dyes, but we listened to your feedback and have now evolved to offer organic cotton clothing dyed with Azo-free dyes. This change ensures vibrant colors that last, while maintaining our commitment to eco-friendly practices.</a:t>
            </a:r>
          </a:p>
        </p:txBody>
      </p:sp>
      <p:sp>
        <p:nvSpPr>
          <p:cNvPr name="TextBox 10" id="10"/>
          <p:cNvSpPr txBox="true"/>
          <p:nvPr/>
        </p:nvSpPr>
        <p:spPr>
          <a:xfrm rot="0">
            <a:off x="537732" y="2594704"/>
            <a:ext cx="9445526" cy="534082"/>
          </a:xfrm>
          <a:prstGeom prst="rect">
            <a:avLst/>
          </a:prstGeom>
        </p:spPr>
        <p:txBody>
          <a:bodyPr anchor="t" rtlCol="false" tIns="0" lIns="0" bIns="0" rIns="0">
            <a:spAutoFit/>
          </a:bodyPr>
          <a:lstStyle/>
          <a:p>
            <a:pPr algn="ctr">
              <a:lnSpc>
                <a:spcPts val="4539"/>
              </a:lnSpc>
              <a:spcBef>
                <a:spcPct val="0"/>
              </a:spcBef>
            </a:pPr>
            <a:r>
              <a:rPr lang="en-US" b="true" sz="2787">
                <a:solidFill>
                  <a:srgbClr val="000000"/>
                </a:solidFill>
                <a:latin typeface="DM Sans Bold"/>
                <a:ea typeface="DM Sans Bold"/>
                <a:cs typeface="DM Sans Bold"/>
                <a:sym typeface="DM Sans Bold"/>
              </a:rPr>
              <a:t>Welcome to Reepeat: Where Sustainability Meets Style</a:t>
            </a:r>
          </a:p>
        </p:txBody>
      </p:sp>
      <p:sp>
        <p:nvSpPr>
          <p:cNvPr name="TextBox 11" id="11"/>
          <p:cNvSpPr txBox="true"/>
          <p:nvPr/>
        </p:nvSpPr>
        <p:spPr>
          <a:xfrm rot="0">
            <a:off x="1209148" y="9224478"/>
            <a:ext cx="4220766" cy="481329"/>
          </a:xfrm>
          <a:prstGeom prst="rect">
            <a:avLst/>
          </a:prstGeom>
        </p:spPr>
        <p:txBody>
          <a:bodyPr anchor="t" rtlCol="false" tIns="0" lIns="0" bIns="0" rIns="0">
            <a:spAutoFit/>
          </a:bodyPr>
          <a:lstStyle/>
          <a:p>
            <a:pPr algn="ctr">
              <a:lnSpc>
                <a:spcPts val="3920"/>
              </a:lnSpc>
            </a:pPr>
            <a:r>
              <a:rPr lang="en-US" sz="2800">
                <a:solidFill>
                  <a:srgbClr val="282858"/>
                </a:solidFill>
                <a:latin typeface="Canva Sans"/>
                <a:ea typeface="Canva Sans"/>
                <a:cs typeface="Canva Sans"/>
                <a:sym typeface="Canva Sans"/>
                <a:hlinkClick r:id="rId6" tooltip="https://reepeatshop.com"/>
              </a:rPr>
              <a:t>https://reepeatshop.com</a:t>
            </a:r>
          </a:p>
        </p:txBody>
      </p:sp>
      <p:sp>
        <p:nvSpPr>
          <p:cNvPr name="Freeform 12" id="12"/>
          <p:cNvSpPr/>
          <p:nvPr/>
        </p:nvSpPr>
        <p:spPr>
          <a:xfrm flipH="false" flipV="false" rot="0">
            <a:off x="381596" y="9170165"/>
            <a:ext cx="647104" cy="647104"/>
          </a:xfrm>
          <a:custGeom>
            <a:avLst/>
            <a:gdLst/>
            <a:ahLst/>
            <a:cxnLst/>
            <a:rect r="r" b="b" t="t" l="l"/>
            <a:pathLst>
              <a:path h="647104" w="647104">
                <a:moveTo>
                  <a:pt x="0" y="0"/>
                </a:moveTo>
                <a:lnTo>
                  <a:pt x="647104" y="0"/>
                </a:lnTo>
                <a:lnTo>
                  <a:pt x="647104" y="647104"/>
                </a:lnTo>
                <a:lnTo>
                  <a:pt x="0" y="64710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0" y="0"/>
            <a:ext cx="18288000" cy="10287000"/>
            <a:chOff x="0" y="0"/>
            <a:chExt cx="24384000" cy="13716000"/>
          </a:xfrm>
        </p:grpSpPr>
        <p:sp>
          <p:nvSpPr>
            <p:cNvPr name="Freeform 3" id="3" descr="preencoded.png"/>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3"/>
              <a:stretch>
                <a:fillRect l="0" t="0" r="0" b="0"/>
              </a:stretch>
            </a:blipFill>
          </p:spPr>
        </p:sp>
      </p:grpSp>
      <p:grpSp>
        <p:nvGrpSpPr>
          <p:cNvPr name="Group 4" id="4"/>
          <p:cNvGrpSpPr/>
          <p:nvPr/>
        </p:nvGrpSpPr>
        <p:grpSpPr>
          <a:xfrm rot="0">
            <a:off x="0" y="0"/>
            <a:ext cx="18288000" cy="10287000"/>
            <a:chOff x="0" y="0"/>
            <a:chExt cx="24384000" cy="13716000"/>
          </a:xfrm>
        </p:grpSpPr>
        <p:sp>
          <p:nvSpPr>
            <p:cNvPr name="Freeform 5" id="5"/>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FFFDFA"/>
            </a:solidFill>
          </p:spPr>
        </p:sp>
      </p:grpSp>
      <p:sp>
        <p:nvSpPr>
          <p:cNvPr name="TextBox 6" id="6"/>
          <p:cNvSpPr txBox="true"/>
          <p:nvPr/>
        </p:nvSpPr>
        <p:spPr>
          <a:xfrm rot="0">
            <a:off x="9007983" y="1053001"/>
            <a:ext cx="7067081" cy="1747905"/>
          </a:xfrm>
          <a:prstGeom prst="rect">
            <a:avLst/>
          </a:prstGeom>
        </p:spPr>
        <p:txBody>
          <a:bodyPr anchor="t" rtlCol="false" tIns="0" lIns="0" bIns="0" rIns="0">
            <a:spAutoFit/>
          </a:bodyPr>
          <a:lstStyle/>
          <a:p>
            <a:pPr algn="l">
              <a:lnSpc>
                <a:spcPts val="6936"/>
              </a:lnSpc>
            </a:pPr>
            <a:r>
              <a:rPr lang="en-US" sz="5562">
                <a:solidFill>
                  <a:srgbClr val="282858"/>
                </a:solidFill>
                <a:latin typeface="Libre Baskerville"/>
                <a:ea typeface="Libre Baskerville"/>
                <a:cs typeface="Libre Baskerville"/>
                <a:sym typeface="Libre Baskerville"/>
              </a:rPr>
              <a:t>Mission and Vision</a:t>
            </a:r>
          </a:p>
          <a:p>
            <a:pPr algn="l">
              <a:lnSpc>
                <a:spcPts val="6937"/>
              </a:lnSpc>
            </a:pPr>
          </a:p>
        </p:txBody>
      </p:sp>
      <p:sp>
        <p:nvSpPr>
          <p:cNvPr name="Freeform 7" id="7"/>
          <p:cNvSpPr/>
          <p:nvPr/>
        </p:nvSpPr>
        <p:spPr>
          <a:xfrm flipH="false" flipV="false" rot="0">
            <a:off x="14882744" y="85725"/>
            <a:ext cx="3319531" cy="1137549"/>
          </a:xfrm>
          <a:custGeom>
            <a:avLst/>
            <a:gdLst/>
            <a:ahLst/>
            <a:cxnLst/>
            <a:rect r="r" b="b" t="t" l="l"/>
            <a:pathLst>
              <a:path h="1137549" w="3319531">
                <a:moveTo>
                  <a:pt x="0" y="0"/>
                </a:moveTo>
                <a:lnTo>
                  <a:pt x="3319531" y="0"/>
                </a:lnTo>
                <a:lnTo>
                  <a:pt x="3319531" y="1137549"/>
                </a:lnTo>
                <a:lnTo>
                  <a:pt x="0" y="1137549"/>
                </a:lnTo>
                <a:lnTo>
                  <a:pt x="0" y="0"/>
                </a:lnTo>
                <a:close/>
              </a:path>
            </a:pathLst>
          </a:custGeom>
          <a:blipFill>
            <a:blip r:embed="rId4"/>
            <a:stretch>
              <a:fillRect l="-95096" t="-122257" r="-107732" b="-143542"/>
            </a:stretch>
          </a:blipFill>
        </p:spPr>
      </p:sp>
      <p:sp>
        <p:nvSpPr>
          <p:cNvPr name="Freeform 8" id="8"/>
          <p:cNvSpPr/>
          <p:nvPr/>
        </p:nvSpPr>
        <p:spPr>
          <a:xfrm flipH="false" flipV="false" rot="0">
            <a:off x="0" y="0"/>
            <a:ext cx="7672093" cy="10287000"/>
          </a:xfrm>
          <a:custGeom>
            <a:avLst/>
            <a:gdLst/>
            <a:ahLst/>
            <a:cxnLst/>
            <a:rect r="r" b="b" t="t" l="l"/>
            <a:pathLst>
              <a:path h="10287000" w="7672093">
                <a:moveTo>
                  <a:pt x="0" y="0"/>
                </a:moveTo>
                <a:lnTo>
                  <a:pt x="7672093" y="0"/>
                </a:lnTo>
                <a:lnTo>
                  <a:pt x="7672093" y="10287000"/>
                </a:lnTo>
                <a:lnTo>
                  <a:pt x="0" y="10287000"/>
                </a:lnTo>
                <a:lnTo>
                  <a:pt x="0" y="0"/>
                </a:lnTo>
                <a:close/>
              </a:path>
            </a:pathLst>
          </a:custGeom>
          <a:blipFill>
            <a:blip r:embed="rId5"/>
            <a:stretch>
              <a:fillRect l="-604" t="-1057" r="-1055" b="0"/>
            </a:stretch>
          </a:blipFill>
        </p:spPr>
      </p:sp>
      <p:sp>
        <p:nvSpPr>
          <p:cNvPr name="TextBox 9" id="9"/>
          <p:cNvSpPr txBox="true"/>
          <p:nvPr/>
        </p:nvSpPr>
        <p:spPr>
          <a:xfrm rot="0">
            <a:off x="8419637" y="2705656"/>
            <a:ext cx="8839663" cy="3109992"/>
          </a:xfrm>
          <a:prstGeom prst="rect">
            <a:avLst/>
          </a:prstGeom>
        </p:spPr>
        <p:txBody>
          <a:bodyPr anchor="t" rtlCol="false" tIns="0" lIns="0" bIns="0" rIns="0">
            <a:spAutoFit/>
          </a:bodyPr>
          <a:lstStyle/>
          <a:p>
            <a:pPr algn="just">
              <a:lnSpc>
                <a:spcPts val="3561"/>
              </a:lnSpc>
            </a:pPr>
            <a:r>
              <a:rPr lang="en-US" sz="2187">
                <a:solidFill>
                  <a:srgbClr val="454240"/>
                </a:solidFill>
                <a:latin typeface="DM Sans"/>
                <a:ea typeface="DM Sans"/>
                <a:cs typeface="DM Sans"/>
                <a:sym typeface="DM Sans"/>
              </a:rPr>
              <a:t>W</a:t>
            </a:r>
            <a:r>
              <a:rPr lang="en-US" sz="2187">
                <a:solidFill>
                  <a:srgbClr val="454240"/>
                </a:solidFill>
                <a:latin typeface="DM Sans"/>
                <a:ea typeface="DM Sans"/>
                <a:cs typeface="DM Sans"/>
                <a:sym typeface="DM Sans"/>
              </a:rPr>
              <a:t>e're dedicated to crafting high-quality, sustainable clothing that makes you feel confident and connected to the environment. Our organic cotton reduces water usage and carbon emissions, aligning with our goal of minimizing our ecological footprint. We strive to inspire a community that values both style and sustainability.</a:t>
            </a:r>
          </a:p>
          <a:p>
            <a:pPr algn="just">
              <a:lnSpc>
                <a:spcPts val="3561"/>
              </a:lnSpc>
            </a:pPr>
            <a:r>
              <a:rPr lang="en-US" sz="2187">
                <a:solidFill>
                  <a:srgbClr val="454240"/>
                </a:solidFill>
                <a:latin typeface="DM Sans"/>
                <a:ea typeface="DM Sans"/>
                <a:cs typeface="DM Sans"/>
                <a:sym typeface="DM Sans"/>
              </a:rPr>
              <a:t>Why Choose Reepeat:</a:t>
            </a:r>
          </a:p>
          <a:p>
            <a:pPr algn="just">
              <a:lnSpc>
                <a:spcPts val="3562"/>
              </a:lnSpc>
            </a:pPr>
          </a:p>
        </p:txBody>
      </p:sp>
      <p:sp>
        <p:nvSpPr>
          <p:cNvPr name="TextBox 10" id="10"/>
          <p:cNvSpPr txBox="true"/>
          <p:nvPr/>
        </p:nvSpPr>
        <p:spPr>
          <a:xfrm rot="0">
            <a:off x="8188367" y="5612315"/>
            <a:ext cx="8839663" cy="3109992"/>
          </a:xfrm>
          <a:prstGeom prst="rect">
            <a:avLst/>
          </a:prstGeom>
        </p:spPr>
        <p:txBody>
          <a:bodyPr anchor="t" rtlCol="false" tIns="0" lIns="0" bIns="0" rIns="0">
            <a:spAutoFit/>
          </a:bodyPr>
          <a:lstStyle/>
          <a:p>
            <a:pPr algn="just" marL="472282" indent="-236141" lvl="1">
              <a:lnSpc>
                <a:spcPts val="3561"/>
              </a:lnSpc>
              <a:buFont typeface="Arial"/>
              <a:buChar char="•"/>
            </a:pPr>
            <a:r>
              <a:rPr lang="en-US" sz="2187">
                <a:solidFill>
                  <a:srgbClr val="454240"/>
                </a:solidFill>
                <a:latin typeface="DM Sans"/>
                <a:ea typeface="DM Sans"/>
                <a:cs typeface="DM Sans"/>
                <a:sym typeface="DM Sans"/>
              </a:rPr>
              <a:t>Qual</a:t>
            </a:r>
            <a:r>
              <a:rPr lang="en-US" sz="2187">
                <a:solidFill>
                  <a:srgbClr val="454240"/>
                </a:solidFill>
                <a:latin typeface="DM Sans"/>
                <a:ea typeface="DM Sans"/>
                <a:cs typeface="DM Sans"/>
                <a:sym typeface="DM Sans"/>
              </a:rPr>
              <a:t>ity &amp; Durability: Our Azo-free dyes ensure that your clothes stay vibrant and fresh for longer.</a:t>
            </a:r>
          </a:p>
          <a:p>
            <a:pPr algn="just" marL="472282" indent="-236141" lvl="1">
              <a:lnSpc>
                <a:spcPts val="3561"/>
              </a:lnSpc>
              <a:buFont typeface="Arial"/>
              <a:buChar char="•"/>
            </a:pPr>
            <a:r>
              <a:rPr lang="en-US" sz="2187">
                <a:solidFill>
                  <a:srgbClr val="454240"/>
                </a:solidFill>
                <a:latin typeface="DM Sans"/>
                <a:ea typeface="DM Sans"/>
                <a:cs typeface="DM Sans"/>
                <a:sym typeface="DM Sans"/>
              </a:rPr>
              <a:t>Sustainability: We use organic cotton, which is better for the planet and your skin.</a:t>
            </a:r>
          </a:p>
          <a:p>
            <a:pPr algn="just" marL="472282" indent="-236141" lvl="1">
              <a:lnSpc>
                <a:spcPts val="3561"/>
              </a:lnSpc>
              <a:buFont typeface="Arial"/>
              <a:buChar char="•"/>
            </a:pPr>
            <a:r>
              <a:rPr lang="en-US" sz="2187">
                <a:solidFill>
                  <a:srgbClr val="454240"/>
                </a:solidFill>
                <a:latin typeface="DM Sans"/>
                <a:ea typeface="DM Sans"/>
                <a:cs typeface="DM Sans"/>
                <a:sym typeface="DM Sans"/>
              </a:rPr>
              <a:t>Comfort: Our clothing is designed to be soft, breathable, and comfortable for everyday wear.</a:t>
            </a:r>
          </a:p>
          <a:p>
            <a:pPr algn="just">
              <a:lnSpc>
                <a:spcPts val="3562"/>
              </a:lnSpc>
            </a:pPr>
          </a:p>
        </p:txBody>
      </p:sp>
      <p:sp>
        <p:nvSpPr>
          <p:cNvPr name="Freeform 11" id="11"/>
          <p:cNvSpPr/>
          <p:nvPr/>
        </p:nvSpPr>
        <p:spPr>
          <a:xfrm flipH="false" flipV="false" rot="0">
            <a:off x="8820448" y="9258300"/>
            <a:ext cx="647104" cy="647104"/>
          </a:xfrm>
          <a:custGeom>
            <a:avLst/>
            <a:gdLst/>
            <a:ahLst/>
            <a:cxnLst/>
            <a:rect r="r" b="b" t="t" l="l"/>
            <a:pathLst>
              <a:path h="647104" w="647104">
                <a:moveTo>
                  <a:pt x="0" y="0"/>
                </a:moveTo>
                <a:lnTo>
                  <a:pt x="647104" y="0"/>
                </a:lnTo>
                <a:lnTo>
                  <a:pt x="647104" y="647104"/>
                </a:lnTo>
                <a:lnTo>
                  <a:pt x="0" y="64710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2" id="12"/>
          <p:cNvSpPr txBox="true"/>
          <p:nvPr/>
        </p:nvSpPr>
        <p:spPr>
          <a:xfrm rot="0">
            <a:off x="9648868" y="9284038"/>
            <a:ext cx="4220766" cy="481329"/>
          </a:xfrm>
          <a:prstGeom prst="rect">
            <a:avLst/>
          </a:prstGeom>
        </p:spPr>
        <p:txBody>
          <a:bodyPr anchor="t" rtlCol="false" tIns="0" lIns="0" bIns="0" rIns="0">
            <a:spAutoFit/>
          </a:bodyPr>
          <a:lstStyle/>
          <a:p>
            <a:pPr algn="ctr">
              <a:lnSpc>
                <a:spcPts val="3920"/>
              </a:lnSpc>
            </a:pPr>
            <a:r>
              <a:rPr lang="en-US" sz="2800">
                <a:solidFill>
                  <a:srgbClr val="282858"/>
                </a:solidFill>
                <a:latin typeface="Canva Sans"/>
                <a:ea typeface="Canva Sans"/>
                <a:cs typeface="Canva Sans"/>
                <a:sym typeface="Canva Sans"/>
                <a:hlinkClick r:id="rId8" tooltip="https://reepeatshop.com"/>
              </a:rPr>
              <a:t>https://reepeatshop.com</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0" y="0"/>
            <a:ext cx="18288000" cy="10287000"/>
            <a:chOff x="0" y="0"/>
            <a:chExt cx="24384000" cy="13716000"/>
          </a:xfrm>
        </p:grpSpPr>
        <p:sp>
          <p:nvSpPr>
            <p:cNvPr name="Freeform 3" id="3" descr="preencoded.png"/>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3"/>
              <a:stretch>
                <a:fillRect l="0" t="0" r="0" b="0"/>
              </a:stretch>
            </a:blipFill>
          </p:spPr>
        </p:sp>
      </p:grpSp>
      <p:grpSp>
        <p:nvGrpSpPr>
          <p:cNvPr name="Group 4" id="4"/>
          <p:cNvGrpSpPr/>
          <p:nvPr/>
        </p:nvGrpSpPr>
        <p:grpSpPr>
          <a:xfrm rot="0">
            <a:off x="0" y="0"/>
            <a:ext cx="18288000" cy="10287000"/>
            <a:chOff x="0" y="0"/>
            <a:chExt cx="24384000" cy="13716000"/>
          </a:xfrm>
        </p:grpSpPr>
        <p:sp>
          <p:nvSpPr>
            <p:cNvPr name="Freeform 5" id="5"/>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FFFDFA"/>
            </a:solidFill>
          </p:spPr>
        </p:sp>
      </p:grpSp>
      <p:sp>
        <p:nvSpPr>
          <p:cNvPr name="Freeform 6" id="6"/>
          <p:cNvSpPr/>
          <p:nvPr/>
        </p:nvSpPr>
        <p:spPr>
          <a:xfrm flipH="false" flipV="false" rot="0">
            <a:off x="0" y="25990"/>
            <a:ext cx="3319531" cy="1137549"/>
          </a:xfrm>
          <a:custGeom>
            <a:avLst/>
            <a:gdLst/>
            <a:ahLst/>
            <a:cxnLst/>
            <a:rect r="r" b="b" t="t" l="l"/>
            <a:pathLst>
              <a:path h="1137549" w="3319531">
                <a:moveTo>
                  <a:pt x="0" y="0"/>
                </a:moveTo>
                <a:lnTo>
                  <a:pt x="3319531" y="0"/>
                </a:lnTo>
                <a:lnTo>
                  <a:pt x="3319531" y="1137549"/>
                </a:lnTo>
                <a:lnTo>
                  <a:pt x="0" y="1137549"/>
                </a:lnTo>
                <a:lnTo>
                  <a:pt x="0" y="0"/>
                </a:lnTo>
                <a:close/>
              </a:path>
            </a:pathLst>
          </a:custGeom>
          <a:blipFill>
            <a:blip r:embed="rId4"/>
            <a:stretch>
              <a:fillRect l="-95096" t="-122257" r="-107732" b="-143542"/>
            </a:stretch>
          </a:blipFill>
        </p:spPr>
      </p:sp>
      <p:sp>
        <p:nvSpPr>
          <p:cNvPr name="Freeform 7" id="7"/>
          <p:cNvSpPr/>
          <p:nvPr/>
        </p:nvSpPr>
        <p:spPr>
          <a:xfrm flipH="false" flipV="false" rot="0">
            <a:off x="10672580" y="0"/>
            <a:ext cx="7615420" cy="10287000"/>
          </a:xfrm>
          <a:custGeom>
            <a:avLst/>
            <a:gdLst/>
            <a:ahLst/>
            <a:cxnLst/>
            <a:rect r="r" b="b" t="t" l="l"/>
            <a:pathLst>
              <a:path h="10287000" w="7615420">
                <a:moveTo>
                  <a:pt x="0" y="0"/>
                </a:moveTo>
                <a:lnTo>
                  <a:pt x="7615420" y="0"/>
                </a:lnTo>
                <a:lnTo>
                  <a:pt x="7615420" y="10287000"/>
                </a:lnTo>
                <a:lnTo>
                  <a:pt x="0" y="10287000"/>
                </a:lnTo>
                <a:lnTo>
                  <a:pt x="0" y="0"/>
                </a:lnTo>
                <a:close/>
              </a:path>
            </a:pathLst>
          </a:custGeom>
          <a:blipFill>
            <a:blip r:embed="rId5"/>
            <a:stretch>
              <a:fillRect l="-20816" t="0" r="-14264" b="0"/>
            </a:stretch>
          </a:blipFill>
        </p:spPr>
      </p:sp>
      <p:sp>
        <p:nvSpPr>
          <p:cNvPr name="TextBox 8" id="8"/>
          <p:cNvSpPr txBox="true"/>
          <p:nvPr/>
        </p:nvSpPr>
        <p:spPr>
          <a:xfrm rot="0">
            <a:off x="1812049" y="1415951"/>
            <a:ext cx="9445526" cy="1747905"/>
          </a:xfrm>
          <a:prstGeom prst="rect">
            <a:avLst/>
          </a:prstGeom>
        </p:spPr>
        <p:txBody>
          <a:bodyPr anchor="t" rtlCol="false" tIns="0" lIns="0" bIns="0" rIns="0">
            <a:spAutoFit/>
          </a:bodyPr>
          <a:lstStyle/>
          <a:p>
            <a:pPr algn="l">
              <a:lnSpc>
                <a:spcPts val="6936"/>
              </a:lnSpc>
            </a:pPr>
            <a:r>
              <a:rPr lang="en-US" sz="5562">
                <a:solidFill>
                  <a:srgbClr val="282858"/>
                </a:solidFill>
                <a:latin typeface="Libre Baskerville"/>
                <a:ea typeface="Libre Baskerville"/>
                <a:cs typeface="Libre Baskerville"/>
                <a:sym typeface="Libre Baskerville"/>
              </a:rPr>
              <a:t>J</a:t>
            </a:r>
            <a:r>
              <a:rPr lang="en-US" sz="5562">
                <a:solidFill>
                  <a:srgbClr val="282858"/>
                </a:solidFill>
                <a:latin typeface="Libre Baskerville"/>
                <a:ea typeface="Libre Baskerville"/>
                <a:cs typeface="Libre Baskerville"/>
                <a:sym typeface="Libre Baskerville"/>
              </a:rPr>
              <a:t>oin Our Journey:</a:t>
            </a:r>
          </a:p>
          <a:p>
            <a:pPr algn="l">
              <a:lnSpc>
                <a:spcPts val="6937"/>
              </a:lnSpc>
            </a:pPr>
          </a:p>
        </p:txBody>
      </p:sp>
      <p:sp>
        <p:nvSpPr>
          <p:cNvPr name="TextBox 9" id="9"/>
          <p:cNvSpPr txBox="true"/>
          <p:nvPr/>
        </p:nvSpPr>
        <p:spPr>
          <a:xfrm rot="0">
            <a:off x="745935" y="2773331"/>
            <a:ext cx="9445526" cy="3989013"/>
          </a:xfrm>
          <a:prstGeom prst="rect">
            <a:avLst/>
          </a:prstGeom>
        </p:spPr>
        <p:txBody>
          <a:bodyPr anchor="t" rtlCol="false" tIns="0" lIns="0" bIns="0" rIns="0">
            <a:spAutoFit/>
          </a:bodyPr>
          <a:lstStyle/>
          <a:p>
            <a:pPr algn="l">
              <a:lnSpc>
                <a:spcPts val="3561"/>
              </a:lnSpc>
            </a:pPr>
            <a:r>
              <a:rPr lang="en-US" sz="2187">
                <a:solidFill>
                  <a:srgbClr val="454240"/>
                </a:solidFill>
                <a:latin typeface="DM Sans"/>
                <a:ea typeface="DM Sans"/>
                <a:cs typeface="DM Sans"/>
                <a:sym typeface="DM Sans"/>
              </a:rPr>
              <a:t>Founded by Reena Pavithran Krishnan, Reepeat is not just a brand—it's a movement towards a more sustainable and stylish future.</a:t>
            </a:r>
          </a:p>
          <a:p>
            <a:pPr algn="l">
              <a:lnSpc>
                <a:spcPts val="3561"/>
              </a:lnSpc>
            </a:pPr>
            <a:r>
              <a:rPr lang="en-US" sz="2187">
                <a:solidFill>
                  <a:srgbClr val="454240"/>
                </a:solidFill>
                <a:latin typeface="DM Sans"/>
                <a:ea typeface="DM Sans"/>
                <a:cs typeface="DM Sans"/>
                <a:sym typeface="DM Sans"/>
              </a:rPr>
              <a:t>At Reepeat, we believe that fashion should not come at the expense of our planet. We are committed to eco-friendly practices and our passion for artistry drives us to create natural &amp; organic, non-polluting garments that are as beautiful as they are sustainable.</a:t>
            </a:r>
          </a:p>
          <a:p>
            <a:pPr algn="l">
              <a:lnSpc>
                <a:spcPts val="3561"/>
              </a:lnSpc>
            </a:pPr>
            <a:r>
              <a:rPr lang="en-US" sz="2187">
                <a:solidFill>
                  <a:srgbClr val="454240"/>
                </a:solidFill>
                <a:latin typeface="DM Sans"/>
                <a:ea typeface="DM Sans"/>
                <a:cs typeface="DM Sans"/>
                <a:sym typeface="DM Sans"/>
              </a:rPr>
              <a:t>From everyday essentials to statement pieces, find everyday here they will complement your style while preserving the planet.</a:t>
            </a:r>
          </a:p>
          <a:p>
            <a:pPr algn="just">
              <a:lnSpc>
                <a:spcPts val="3399"/>
              </a:lnSpc>
            </a:pPr>
          </a:p>
        </p:txBody>
      </p:sp>
      <p:sp>
        <p:nvSpPr>
          <p:cNvPr name="TextBox 10" id="10"/>
          <p:cNvSpPr txBox="true"/>
          <p:nvPr/>
        </p:nvSpPr>
        <p:spPr>
          <a:xfrm rot="0">
            <a:off x="745935" y="6848069"/>
            <a:ext cx="9445526" cy="2198313"/>
          </a:xfrm>
          <a:prstGeom prst="rect">
            <a:avLst/>
          </a:prstGeom>
        </p:spPr>
        <p:txBody>
          <a:bodyPr anchor="t" rtlCol="false" tIns="0" lIns="0" bIns="0" rIns="0">
            <a:spAutoFit/>
          </a:bodyPr>
          <a:lstStyle/>
          <a:p>
            <a:pPr algn="just">
              <a:lnSpc>
                <a:spcPts val="3561"/>
              </a:lnSpc>
            </a:pPr>
            <a:r>
              <a:rPr lang="en-US" sz="2187">
                <a:solidFill>
                  <a:srgbClr val="454240"/>
                </a:solidFill>
                <a:latin typeface="DM Sans"/>
                <a:ea typeface="DM Sans"/>
                <a:cs typeface="DM Sans"/>
                <a:sym typeface="DM Sans"/>
              </a:rPr>
              <a:t>Explore our new collection and discover how you can make a diff</a:t>
            </a:r>
            <a:r>
              <a:rPr lang="en-US" sz="2187">
                <a:solidFill>
                  <a:srgbClr val="454240"/>
                </a:solidFill>
                <a:latin typeface="DM Sans"/>
                <a:ea typeface="DM Sans"/>
                <a:cs typeface="DM Sans"/>
                <a:sym typeface="DM Sans"/>
              </a:rPr>
              <a:t>erence with every purchase. Together, let's redefine fashion for a greener future.</a:t>
            </a:r>
          </a:p>
          <a:p>
            <a:pPr algn="just">
              <a:lnSpc>
                <a:spcPts val="3561"/>
              </a:lnSpc>
            </a:pPr>
            <a:r>
              <a:rPr lang="en-US" sz="2187">
                <a:solidFill>
                  <a:srgbClr val="454240"/>
                </a:solidFill>
                <a:latin typeface="DM Sans"/>
                <a:ea typeface="DM Sans"/>
                <a:cs typeface="DM Sans"/>
                <a:sym typeface="DM Sans"/>
              </a:rPr>
              <a:t>Feel free to adjust it to fit your brand's tone and style. Good luck with your website!</a:t>
            </a:r>
          </a:p>
          <a:p>
            <a:pPr algn="just">
              <a:lnSpc>
                <a:spcPts val="3399"/>
              </a:lnSpc>
            </a:pPr>
          </a:p>
        </p:txBody>
      </p:sp>
      <p:sp>
        <p:nvSpPr>
          <p:cNvPr name="TextBox 11" id="11"/>
          <p:cNvSpPr txBox="true"/>
          <p:nvPr/>
        </p:nvSpPr>
        <p:spPr>
          <a:xfrm rot="0">
            <a:off x="1123423" y="9255932"/>
            <a:ext cx="4220766" cy="481329"/>
          </a:xfrm>
          <a:prstGeom prst="rect">
            <a:avLst/>
          </a:prstGeom>
        </p:spPr>
        <p:txBody>
          <a:bodyPr anchor="t" rtlCol="false" tIns="0" lIns="0" bIns="0" rIns="0">
            <a:spAutoFit/>
          </a:bodyPr>
          <a:lstStyle/>
          <a:p>
            <a:pPr algn="ctr">
              <a:lnSpc>
                <a:spcPts val="3920"/>
              </a:lnSpc>
            </a:pPr>
            <a:r>
              <a:rPr lang="en-US" sz="2800">
                <a:solidFill>
                  <a:srgbClr val="282858"/>
                </a:solidFill>
                <a:latin typeface="Canva Sans"/>
                <a:ea typeface="Canva Sans"/>
                <a:cs typeface="Canva Sans"/>
                <a:sym typeface="Canva Sans"/>
                <a:hlinkClick r:id="rId6" tooltip="https://reepeatshop.com"/>
              </a:rPr>
              <a:t>https://reepeatshop.com</a:t>
            </a:r>
          </a:p>
        </p:txBody>
      </p:sp>
      <p:sp>
        <p:nvSpPr>
          <p:cNvPr name="Freeform 12" id="12"/>
          <p:cNvSpPr/>
          <p:nvPr/>
        </p:nvSpPr>
        <p:spPr>
          <a:xfrm flipH="false" flipV="false" rot="0">
            <a:off x="381596" y="9258300"/>
            <a:ext cx="647104" cy="647104"/>
          </a:xfrm>
          <a:custGeom>
            <a:avLst/>
            <a:gdLst/>
            <a:ahLst/>
            <a:cxnLst/>
            <a:rect r="r" b="b" t="t" l="l"/>
            <a:pathLst>
              <a:path h="647104" w="647104">
                <a:moveTo>
                  <a:pt x="0" y="0"/>
                </a:moveTo>
                <a:lnTo>
                  <a:pt x="647104" y="0"/>
                </a:lnTo>
                <a:lnTo>
                  <a:pt x="647104" y="647104"/>
                </a:lnTo>
                <a:lnTo>
                  <a:pt x="0" y="64710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0" y="0"/>
            <a:ext cx="18288000" cy="10287000"/>
            <a:chOff x="0" y="0"/>
            <a:chExt cx="24384000" cy="13716000"/>
          </a:xfrm>
        </p:grpSpPr>
        <p:sp>
          <p:nvSpPr>
            <p:cNvPr name="Freeform 3" id="3" descr="preencoded.png"/>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3"/>
              <a:stretch>
                <a:fillRect l="0" t="0" r="0" b="0"/>
              </a:stretch>
            </a:blipFill>
          </p:spPr>
        </p:sp>
      </p:grpSp>
      <p:grpSp>
        <p:nvGrpSpPr>
          <p:cNvPr name="Group 4" id="4"/>
          <p:cNvGrpSpPr/>
          <p:nvPr/>
        </p:nvGrpSpPr>
        <p:grpSpPr>
          <a:xfrm rot="0">
            <a:off x="0" y="0"/>
            <a:ext cx="18288000" cy="10287000"/>
            <a:chOff x="0" y="0"/>
            <a:chExt cx="24384000" cy="13716000"/>
          </a:xfrm>
        </p:grpSpPr>
        <p:sp>
          <p:nvSpPr>
            <p:cNvPr name="Freeform 5" id="5"/>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FFFDFA"/>
            </a:solidFill>
          </p:spPr>
        </p:sp>
      </p:grpSp>
      <p:grpSp>
        <p:nvGrpSpPr>
          <p:cNvPr name="Group 6" id="6"/>
          <p:cNvGrpSpPr>
            <a:grpSpLocks noChangeAspect="true"/>
          </p:cNvGrpSpPr>
          <p:nvPr/>
        </p:nvGrpSpPr>
        <p:grpSpPr>
          <a:xfrm rot="0">
            <a:off x="0" y="0"/>
            <a:ext cx="6858000" cy="10287000"/>
            <a:chOff x="0" y="0"/>
            <a:chExt cx="9144000" cy="13716000"/>
          </a:xfrm>
        </p:grpSpPr>
        <p:sp>
          <p:nvSpPr>
            <p:cNvPr name="Freeform 7" id="7"/>
            <p:cNvSpPr/>
            <p:nvPr/>
          </p:nvSpPr>
          <p:spPr>
            <a:xfrm flipH="false" flipV="false" rot="0">
              <a:off x="0" y="0"/>
              <a:ext cx="9144000" cy="13716000"/>
            </a:xfrm>
            <a:custGeom>
              <a:avLst/>
              <a:gdLst/>
              <a:ahLst/>
              <a:cxnLst/>
              <a:rect r="r" b="b" t="t" l="l"/>
              <a:pathLst>
                <a:path h="13716000" w="9144000">
                  <a:moveTo>
                    <a:pt x="0" y="0"/>
                  </a:moveTo>
                  <a:lnTo>
                    <a:pt x="9144000" y="0"/>
                  </a:lnTo>
                  <a:lnTo>
                    <a:pt x="9144000" y="13716000"/>
                  </a:lnTo>
                  <a:lnTo>
                    <a:pt x="0" y="13716000"/>
                  </a:lnTo>
                  <a:lnTo>
                    <a:pt x="0" y="0"/>
                  </a:lnTo>
                  <a:close/>
                </a:path>
              </a:pathLst>
            </a:custGeom>
            <a:blipFill>
              <a:blip r:embed="rId4"/>
              <a:stretch>
                <a:fillRect l="-25000" t="0" r="-25000" b="0"/>
              </a:stretch>
            </a:blipFill>
          </p:spPr>
        </p:sp>
      </p:grpSp>
      <p:sp>
        <p:nvSpPr>
          <p:cNvPr name="TextBox 8" id="8"/>
          <p:cNvSpPr txBox="true"/>
          <p:nvPr/>
        </p:nvSpPr>
        <p:spPr>
          <a:xfrm rot="0">
            <a:off x="7702302" y="2624968"/>
            <a:ext cx="9493746" cy="4932288"/>
          </a:xfrm>
          <a:prstGeom prst="rect">
            <a:avLst/>
          </a:prstGeom>
        </p:spPr>
        <p:txBody>
          <a:bodyPr anchor="t" rtlCol="false" tIns="0" lIns="0" bIns="0" rIns="0">
            <a:spAutoFit/>
          </a:bodyPr>
          <a:lstStyle/>
          <a:p>
            <a:pPr algn="just">
              <a:lnSpc>
                <a:spcPts val="4408"/>
              </a:lnSpc>
            </a:pPr>
            <a:r>
              <a:rPr lang="en-US" sz="2724">
                <a:solidFill>
                  <a:srgbClr val="454240"/>
                </a:solidFill>
                <a:latin typeface="DM Sans"/>
                <a:ea typeface="DM Sans"/>
                <a:cs typeface="DM Sans"/>
                <a:sym typeface="DM Sans"/>
              </a:rPr>
              <a:t>Whet</a:t>
            </a:r>
            <a:r>
              <a:rPr lang="en-US" sz="2724">
                <a:solidFill>
                  <a:srgbClr val="454240"/>
                </a:solidFill>
                <a:latin typeface="DM Sans"/>
                <a:ea typeface="DM Sans"/>
                <a:cs typeface="DM Sans"/>
                <a:sym typeface="DM Sans"/>
              </a:rPr>
              <a:t>her you are attending meetings, lounging around the house, taking a walk around town or enjoying weekends, Reepeat has clothing for every occasion that puts durability, functionality, comfort and style together. Do your bit for our planet with Reepeat clothing. Delve into the range of styles that you can wear with each changing season. Enjoy the benefits of dressing mindfully. Reepeat is a go to destination for meaningful, sensible clothing for the modern women.</a:t>
            </a:r>
          </a:p>
        </p:txBody>
      </p:sp>
      <p:sp>
        <p:nvSpPr>
          <p:cNvPr name="TextBox 9" id="9"/>
          <p:cNvSpPr txBox="true"/>
          <p:nvPr/>
        </p:nvSpPr>
        <p:spPr>
          <a:xfrm rot="0">
            <a:off x="7702302" y="1503027"/>
            <a:ext cx="10039052" cy="632879"/>
          </a:xfrm>
          <a:prstGeom prst="rect">
            <a:avLst/>
          </a:prstGeom>
        </p:spPr>
        <p:txBody>
          <a:bodyPr anchor="t" rtlCol="false" tIns="0" lIns="0" bIns="0" rIns="0">
            <a:spAutoFit/>
          </a:bodyPr>
          <a:lstStyle/>
          <a:p>
            <a:pPr algn="ctr">
              <a:lnSpc>
                <a:spcPts val="5066"/>
              </a:lnSpc>
              <a:spcBef>
                <a:spcPct val="0"/>
              </a:spcBef>
            </a:pPr>
            <a:r>
              <a:rPr lang="en-US" sz="4062">
                <a:solidFill>
                  <a:srgbClr val="282858"/>
                </a:solidFill>
                <a:latin typeface="Libre Baskerville"/>
                <a:ea typeface="Libre Baskerville"/>
                <a:cs typeface="Libre Baskerville"/>
                <a:sym typeface="Libre Baskerville"/>
              </a:rPr>
              <a:t>Our Credo : Beauty and Strong beliefs</a:t>
            </a:r>
          </a:p>
        </p:txBody>
      </p:sp>
      <p:sp>
        <p:nvSpPr>
          <p:cNvPr name="Freeform 10" id="10"/>
          <p:cNvSpPr/>
          <p:nvPr/>
        </p:nvSpPr>
        <p:spPr>
          <a:xfrm flipH="false" flipV="false" rot="0">
            <a:off x="7702302" y="8934748"/>
            <a:ext cx="647104" cy="647104"/>
          </a:xfrm>
          <a:custGeom>
            <a:avLst/>
            <a:gdLst/>
            <a:ahLst/>
            <a:cxnLst/>
            <a:rect r="r" b="b" t="t" l="l"/>
            <a:pathLst>
              <a:path h="647104" w="647104">
                <a:moveTo>
                  <a:pt x="0" y="0"/>
                </a:moveTo>
                <a:lnTo>
                  <a:pt x="647104" y="0"/>
                </a:lnTo>
                <a:lnTo>
                  <a:pt x="647104" y="647104"/>
                </a:lnTo>
                <a:lnTo>
                  <a:pt x="0" y="64710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1" id="11"/>
          <p:cNvSpPr txBox="true"/>
          <p:nvPr/>
        </p:nvSpPr>
        <p:spPr>
          <a:xfrm rot="0">
            <a:off x="8501063" y="8989061"/>
            <a:ext cx="4220766" cy="481329"/>
          </a:xfrm>
          <a:prstGeom prst="rect">
            <a:avLst/>
          </a:prstGeom>
        </p:spPr>
        <p:txBody>
          <a:bodyPr anchor="t" rtlCol="false" tIns="0" lIns="0" bIns="0" rIns="0">
            <a:spAutoFit/>
          </a:bodyPr>
          <a:lstStyle/>
          <a:p>
            <a:pPr algn="ctr">
              <a:lnSpc>
                <a:spcPts val="3920"/>
              </a:lnSpc>
            </a:pPr>
            <a:r>
              <a:rPr lang="en-US" sz="2800">
                <a:solidFill>
                  <a:srgbClr val="282858"/>
                </a:solidFill>
                <a:latin typeface="Canva Sans"/>
                <a:ea typeface="Canva Sans"/>
                <a:cs typeface="Canva Sans"/>
                <a:sym typeface="Canva Sans"/>
                <a:hlinkClick r:id="rId7" tooltip="https://reepeatshop.com"/>
              </a:rPr>
              <a:t>https://reepeatshop.com</a:t>
            </a:r>
          </a:p>
        </p:txBody>
      </p:sp>
      <p:sp>
        <p:nvSpPr>
          <p:cNvPr name="Freeform 12" id="12"/>
          <p:cNvSpPr/>
          <p:nvPr/>
        </p:nvSpPr>
        <p:spPr>
          <a:xfrm flipH="false" flipV="false" rot="0">
            <a:off x="14968469" y="0"/>
            <a:ext cx="3319531" cy="1137549"/>
          </a:xfrm>
          <a:custGeom>
            <a:avLst/>
            <a:gdLst/>
            <a:ahLst/>
            <a:cxnLst/>
            <a:rect r="r" b="b" t="t" l="l"/>
            <a:pathLst>
              <a:path h="1137549" w="3319531">
                <a:moveTo>
                  <a:pt x="0" y="0"/>
                </a:moveTo>
                <a:lnTo>
                  <a:pt x="3319531" y="0"/>
                </a:lnTo>
                <a:lnTo>
                  <a:pt x="3319531" y="1137549"/>
                </a:lnTo>
                <a:lnTo>
                  <a:pt x="0" y="1137549"/>
                </a:lnTo>
                <a:lnTo>
                  <a:pt x="0" y="0"/>
                </a:lnTo>
                <a:close/>
              </a:path>
            </a:pathLst>
          </a:custGeom>
          <a:blipFill>
            <a:blip r:embed="rId8"/>
            <a:stretch>
              <a:fillRect l="-95096" t="-122257" r="-107732" b="-143542"/>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0" y="0"/>
            <a:ext cx="18288000" cy="10287000"/>
            <a:chOff x="0" y="0"/>
            <a:chExt cx="24384000" cy="13716000"/>
          </a:xfrm>
        </p:grpSpPr>
        <p:sp>
          <p:nvSpPr>
            <p:cNvPr name="Freeform 3" id="3" descr="preencoded.png"/>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3"/>
              <a:stretch>
                <a:fillRect l="0" t="0" r="0" b="0"/>
              </a:stretch>
            </a:blipFill>
          </p:spPr>
        </p:sp>
      </p:grpSp>
      <p:grpSp>
        <p:nvGrpSpPr>
          <p:cNvPr name="Group 4" id="4"/>
          <p:cNvGrpSpPr/>
          <p:nvPr/>
        </p:nvGrpSpPr>
        <p:grpSpPr>
          <a:xfrm rot="0">
            <a:off x="0" y="0"/>
            <a:ext cx="18288000" cy="10287000"/>
            <a:chOff x="0" y="0"/>
            <a:chExt cx="24384000" cy="13716000"/>
          </a:xfrm>
        </p:grpSpPr>
        <p:sp>
          <p:nvSpPr>
            <p:cNvPr name="Freeform 5" id="5"/>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FFFDFA"/>
            </a:solidFill>
          </p:spPr>
        </p:sp>
      </p:grpSp>
      <p:sp>
        <p:nvSpPr>
          <p:cNvPr name="TextBox 6" id="6"/>
          <p:cNvSpPr txBox="true"/>
          <p:nvPr/>
        </p:nvSpPr>
        <p:spPr>
          <a:xfrm rot="0">
            <a:off x="992238" y="1702296"/>
            <a:ext cx="10056762" cy="914549"/>
          </a:xfrm>
          <a:prstGeom prst="rect">
            <a:avLst/>
          </a:prstGeom>
        </p:spPr>
        <p:txBody>
          <a:bodyPr anchor="t" rtlCol="false" tIns="0" lIns="0" bIns="0" rIns="0">
            <a:spAutoFit/>
          </a:bodyPr>
          <a:lstStyle/>
          <a:p>
            <a:pPr algn="l">
              <a:lnSpc>
                <a:spcPts val="6937"/>
              </a:lnSpc>
            </a:pPr>
            <a:r>
              <a:rPr lang="en-US" sz="5562">
                <a:solidFill>
                  <a:srgbClr val="282858"/>
                </a:solidFill>
                <a:latin typeface="Libre Baskerville"/>
                <a:ea typeface="Libre Baskerville"/>
                <a:cs typeface="Libre Baskerville"/>
                <a:sym typeface="Libre Baskerville"/>
              </a:rPr>
              <a:t>Connect with Reepeat Shop</a:t>
            </a:r>
          </a:p>
        </p:txBody>
      </p:sp>
      <p:sp>
        <p:nvSpPr>
          <p:cNvPr name="TextBox 7" id="7"/>
          <p:cNvSpPr txBox="true"/>
          <p:nvPr/>
        </p:nvSpPr>
        <p:spPr>
          <a:xfrm rot="0">
            <a:off x="992238" y="3306515"/>
            <a:ext cx="3544044" cy="461962"/>
          </a:xfrm>
          <a:prstGeom prst="rect">
            <a:avLst/>
          </a:prstGeom>
        </p:spPr>
        <p:txBody>
          <a:bodyPr anchor="t" rtlCol="false" tIns="0" lIns="0" bIns="0" rIns="0">
            <a:spAutoFit/>
          </a:bodyPr>
          <a:lstStyle/>
          <a:p>
            <a:pPr algn="l">
              <a:lnSpc>
                <a:spcPts val="3437"/>
              </a:lnSpc>
            </a:pPr>
            <a:r>
              <a:rPr lang="en-US" sz="2750">
                <a:solidFill>
                  <a:srgbClr val="282858"/>
                </a:solidFill>
                <a:latin typeface="Libre Baskerville"/>
                <a:ea typeface="Libre Baskerville"/>
                <a:cs typeface="Libre Baskerville"/>
                <a:sym typeface="Libre Baskerville"/>
              </a:rPr>
              <a:t>General Inquiries</a:t>
            </a:r>
          </a:p>
        </p:txBody>
      </p:sp>
      <p:sp>
        <p:nvSpPr>
          <p:cNvPr name="TextBox 8" id="8"/>
          <p:cNvSpPr txBox="true"/>
          <p:nvPr/>
        </p:nvSpPr>
        <p:spPr>
          <a:xfrm rot="0">
            <a:off x="1028700" y="3785891"/>
            <a:ext cx="5465905" cy="483734"/>
          </a:xfrm>
          <a:prstGeom prst="rect">
            <a:avLst/>
          </a:prstGeom>
        </p:spPr>
        <p:txBody>
          <a:bodyPr anchor="t" rtlCol="false" tIns="0" lIns="0" bIns="0" rIns="0">
            <a:spAutoFit/>
          </a:bodyPr>
          <a:lstStyle/>
          <a:p>
            <a:pPr algn="l">
              <a:lnSpc>
                <a:spcPts val="4051"/>
              </a:lnSpc>
            </a:pPr>
            <a:r>
              <a:rPr lang="en-US" sz="2487">
                <a:solidFill>
                  <a:srgbClr val="454240"/>
                </a:solidFill>
                <a:latin typeface="DM Sans"/>
                <a:ea typeface="DM Sans"/>
                <a:cs typeface="DM Sans"/>
                <a:sym typeface="DM Sans"/>
              </a:rPr>
              <a:t>Email: reepeatclothing@gmail.com</a:t>
            </a:r>
          </a:p>
        </p:txBody>
      </p:sp>
      <p:sp>
        <p:nvSpPr>
          <p:cNvPr name="TextBox 9" id="9"/>
          <p:cNvSpPr txBox="true"/>
          <p:nvPr/>
        </p:nvSpPr>
        <p:spPr>
          <a:xfrm rot="0">
            <a:off x="992238" y="5022131"/>
            <a:ext cx="3544044" cy="461962"/>
          </a:xfrm>
          <a:prstGeom prst="rect">
            <a:avLst/>
          </a:prstGeom>
        </p:spPr>
        <p:txBody>
          <a:bodyPr anchor="t" rtlCol="false" tIns="0" lIns="0" bIns="0" rIns="0">
            <a:spAutoFit/>
          </a:bodyPr>
          <a:lstStyle/>
          <a:p>
            <a:pPr algn="l">
              <a:lnSpc>
                <a:spcPts val="3437"/>
              </a:lnSpc>
            </a:pPr>
            <a:r>
              <a:rPr lang="en-US" sz="2750">
                <a:solidFill>
                  <a:srgbClr val="282858"/>
                </a:solidFill>
                <a:latin typeface="Libre Baskerville"/>
                <a:ea typeface="Libre Baskerville"/>
                <a:cs typeface="Libre Baskerville"/>
                <a:sym typeface="Libre Baskerville"/>
              </a:rPr>
              <a:t>Customer Support</a:t>
            </a:r>
          </a:p>
        </p:txBody>
      </p:sp>
      <p:sp>
        <p:nvSpPr>
          <p:cNvPr name="TextBox 10" id="10"/>
          <p:cNvSpPr txBox="true"/>
          <p:nvPr/>
        </p:nvSpPr>
        <p:spPr>
          <a:xfrm rot="0">
            <a:off x="992238" y="5563046"/>
            <a:ext cx="7805886" cy="483734"/>
          </a:xfrm>
          <a:prstGeom prst="rect">
            <a:avLst/>
          </a:prstGeom>
        </p:spPr>
        <p:txBody>
          <a:bodyPr anchor="t" rtlCol="false" tIns="0" lIns="0" bIns="0" rIns="0">
            <a:spAutoFit/>
          </a:bodyPr>
          <a:lstStyle/>
          <a:p>
            <a:pPr algn="l">
              <a:lnSpc>
                <a:spcPts val="4051"/>
              </a:lnSpc>
            </a:pPr>
            <a:r>
              <a:rPr lang="en-US" sz="2487">
                <a:solidFill>
                  <a:srgbClr val="454240"/>
                </a:solidFill>
                <a:latin typeface="DM Sans"/>
                <a:ea typeface="DM Sans"/>
                <a:cs typeface="DM Sans"/>
                <a:sym typeface="DM Sans"/>
              </a:rPr>
              <a:t>Email: krishnan.reena@gmail.com</a:t>
            </a:r>
          </a:p>
        </p:txBody>
      </p:sp>
      <p:sp>
        <p:nvSpPr>
          <p:cNvPr name="TextBox 11" id="11"/>
          <p:cNvSpPr txBox="true"/>
          <p:nvPr/>
        </p:nvSpPr>
        <p:spPr>
          <a:xfrm rot="0">
            <a:off x="9499401" y="3306515"/>
            <a:ext cx="3544044" cy="461962"/>
          </a:xfrm>
          <a:prstGeom prst="rect">
            <a:avLst/>
          </a:prstGeom>
        </p:spPr>
        <p:txBody>
          <a:bodyPr anchor="t" rtlCol="false" tIns="0" lIns="0" bIns="0" rIns="0">
            <a:spAutoFit/>
          </a:bodyPr>
          <a:lstStyle/>
          <a:p>
            <a:pPr algn="l">
              <a:lnSpc>
                <a:spcPts val="3437"/>
              </a:lnSpc>
            </a:pPr>
            <a:r>
              <a:rPr lang="en-US" sz="2750">
                <a:solidFill>
                  <a:srgbClr val="282858"/>
                </a:solidFill>
                <a:latin typeface="Libre Baskerville"/>
                <a:ea typeface="Libre Baskerville"/>
                <a:cs typeface="Libre Baskerville"/>
                <a:sym typeface="Libre Baskerville"/>
              </a:rPr>
              <a:t>Social Media</a:t>
            </a:r>
          </a:p>
        </p:txBody>
      </p:sp>
      <p:sp>
        <p:nvSpPr>
          <p:cNvPr name="TextBox 12" id="12"/>
          <p:cNvSpPr txBox="true"/>
          <p:nvPr/>
        </p:nvSpPr>
        <p:spPr>
          <a:xfrm rot="0">
            <a:off x="9499401" y="3956745"/>
            <a:ext cx="7805886" cy="423862"/>
          </a:xfrm>
          <a:prstGeom prst="rect">
            <a:avLst/>
          </a:prstGeom>
        </p:spPr>
        <p:txBody>
          <a:bodyPr anchor="t" rtlCol="false" tIns="0" lIns="0" bIns="0" rIns="0">
            <a:spAutoFit/>
          </a:bodyPr>
          <a:lstStyle/>
          <a:p>
            <a:pPr algn="l" marL="329902" indent="-164951" lvl="1">
              <a:lnSpc>
                <a:spcPts val="3562"/>
              </a:lnSpc>
              <a:buFont typeface="Arial"/>
              <a:buChar char="•"/>
            </a:pPr>
            <a:r>
              <a:rPr lang="en-US" sz="2187" u="sng">
                <a:solidFill>
                  <a:srgbClr val="AB8421"/>
                </a:solidFill>
                <a:latin typeface="DM Sans"/>
                <a:ea typeface="DM Sans"/>
                <a:cs typeface="DM Sans"/>
                <a:sym typeface="DM Sans"/>
                <a:hlinkClick r:id="rId4" tooltip="https://www.instagram.com/reepeatwomenclothing/profilecard/?igsh=eHV0dmlyd2FwY2Jv"/>
              </a:rPr>
              <a:t>Instagram</a:t>
            </a:r>
          </a:p>
        </p:txBody>
      </p:sp>
      <p:sp>
        <p:nvSpPr>
          <p:cNvPr name="TextBox 13" id="13"/>
          <p:cNvSpPr txBox="true"/>
          <p:nvPr/>
        </p:nvSpPr>
        <p:spPr>
          <a:xfrm rot="0">
            <a:off x="9499401" y="4509492"/>
            <a:ext cx="7805886" cy="423862"/>
          </a:xfrm>
          <a:prstGeom prst="rect">
            <a:avLst/>
          </a:prstGeom>
        </p:spPr>
        <p:txBody>
          <a:bodyPr anchor="t" rtlCol="false" tIns="0" lIns="0" bIns="0" rIns="0">
            <a:spAutoFit/>
          </a:bodyPr>
          <a:lstStyle/>
          <a:p>
            <a:pPr algn="l" marL="329902" indent="-164951" lvl="1">
              <a:lnSpc>
                <a:spcPts val="3562"/>
              </a:lnSpc>
              <a:buFont typeface="Arial"/>
              <a:buChar char="•"/>
            </a:pPr>
            <a:r>
              <a:rPr lang="en-US" sz="2187" u="sng">
                <a:solidFill>
                  <a:srgbClr val="AB8421"/>
                </a:solidFill>
                <a:latin typeface="DM Sans"/>
                <a:ea typeface="DM Sans"/>
                <a:cs typeface="DM Sans"/>
                <a:sym typeface="DM Sans"/>
                <a:hlinkClick r:id="rId5" tooltip="https://www.facebook.com/Reepeatclothing?mibextid=LQQJ4d"/>
              </a:rPr>
              <a:t>Facebook</a:t>
            </a:r>
          </a:p>
        </p:txBody>
      </p:sp>
      <p:sp>
        <p:nvSpPr>
          <p:cNvPr name="TextBox 14" id="14"/>
          <p:cNvSpPr txBox="true"/>
          <p:nvPr/>
        </p:nvSpPr>
        <p:spPr>
          <a:xfrm rot="0">
            <a:off x="9499401" y="5062240"/>
            <a:ext cx="7805886" cy="423862"/>
          </a:xfrm>
          <a:prstGeom prst="rect">
            <a:avLst/>
          </a:prstGeom>
        </p:spPr>
        <p:txBody>
          <a:bodyPr anchor="t" rtlCol="false" tIns="0" lIns="0" bIns="0" rIns="0">
            <a:spAutoFit/>
          </a:bodyPr>
          <a:lstStyle/>
          <a:p>
            <a:pPr algn="l" marL="329902" indent="-164951" lvl="1">
              <a:lnSpc>
                <a:spcPts val="3562"/>
              </a:lnSpc>
              <a:buFont typeface="Arial"/>
              <a:buChar char="•"/>
            </a:pPr>
            <a:r>
              <a:rPr lang="en-US" sz="2187" u="sng">
                <a:solidFill>
                  <a:srgbClr val="AB8421"/>
                </a:solidFill>
                <a:latin typeface="DM Sans"/>
                <a:ea typeface="DM Sans"/>
                <a:cs typeface="DM Sans"/>
                <a:sym typeface="DM Sans"/>
                <a:hlinkClick r:id="rId6" tooltip="https://www.youtube.com/@Reepeatclothing"/>
              </a:rPr>
              <a:t>You Tube</a:t>
            </a:r>
          </a:p>
        </p:txBody>
      </p:sp>
      <p:sp>
        <p:nvSpPr>
          <p:cNvPr name="TextBox 15" id="15"/>
          <p:cNvSpPr txBox="true"/>
          <p:nvPr/>
        </p:nvSpPr>
        <p:spPr>
          <a:xfrm rot="0">
            <a:off x="9499401" y="5875585"/>
            <a:ext cx="3544044" cy="461962"/>
          </a:xfrm>
          <a:prstGeom prst="rect">
            <a:avLst/>
          </a:prstGeom>
        </p:spPr>
        <p:txBody>
          <a:bodyPr anchor="t" rtlCol="false" tIns="0" lIns="0" bIns="0" rIns="0">
            <a:spAutoFit/>
          </a:bodyPr>
          <a:lstStyle/>
          <a:p>
            <a:pPr algn="l">
              <a:lnSpc>
                <a:spcPts val="3437"/>
              </a:lnSpc>
            </a:pPr>
            <a:r>
              <a:rPr lang="en-US" sz="2750">
                <a:solidFill>
                  <a:srgbClr val="282858"/>
                </a:solidFill>
                <a:latin typeface="Libre Baskerville"/>
                <a:ea typeface="Libre Baskerville"/>
                <a:cs typeface="Libre Baskerville"/>
                <a:sym typeface="Libre Baskerville"/>
              </a:rPr>
              <a:t>Website</a:t>
            </a:r>
          </a:p>
        </p:txBody>
      </p:sp>
      <p:sp>
        <p:nvSpPr>
          <p:cNvPr name="TextBox 16" id="16"/>
          <p:cNvSpPr txBox="true"/>
          <p:nvPr/>
        </p:nvSpPr>
        <p:spPr>
          <a:xfrm rot="0">
            <a:off x="9499401" y="6525816"/>
            <a:ext cx="7805886" cy="423862"/>
          </a:xfrm>
          <a:prstGeom prst="rect">
            <a:avLst/>
          </a:prstGeom>
        </p:spPr>
        <p:txBody>
          <a:bodyPr anchor="t" rtlCol="false" tIns="0" lIns="0" bIns="0" rIns="0">
            <a:spAutoFit/>
          </a:bodyPr>
          <a:lstStyle/>
          <a:p>
            <a:pPr algn="l">
              <a:lnSpc>
                <a:spcPts val="3562"/>
              </a:lnSpc>
            </a:pPr>
            <a:r>
              <a:rPr lang="en-US" sz="2187" u="sng">
                <a:solidFill>
                  <a:srgbClr val="AB8421"/>
                </a:solidFill>
                <a:latin typeface="DM Sans"/>
                <a:ea typeface="DM Sans"/>
                <a:cs typeface="DM Sans"/>
                <a:sym typeface="DM Sans"/>
                <a:hlinkClick r:id="rId7" tooltip="https://reepeatshop.com"/>
              </a:rPr>
              <a:t>https://reepeatshop.com</a:t>
            </a:r>
          </a:p>
        </p:txBody>
      </p:sp>
      <p:sp>
        <p:nvSpPr>
          <p:cNvPr name="TextBox 17" id="17"/>
          <p:cNvSpPr txBox="true"/>
          <p:nvPr/>
        </p:nvSpPr>
        <p:spPr>
          <a:xfrm rot="0">
            <a:off x="992237" y="7553474"/>
            <a:ext cx="16303526" cy="904195"/>
          </a:xfrm>
          <a:prstGeom prst="rect">
            <a:avLst/>
          </a:prstGeom>
        </p:spPr>
        <p:txBody>
          <a:bodyPr anchor="t" rtlCol="false" tIns="0" lIns="0" bIns="0" rIns="0">
            <a:spAutoFit/>
          </a:bodyPr>
          <a:lstStyle/>
          <a:p>
            <a:pPr algn="l">
              <a:lnSpc>
                <a:spcPts val="3725"/>
              </a:lnSpc>
            </a:pPr>
            <a:r>
              <a:rPr lang="en-US" sz="2287">
                <a:solidFill>
                  <a:srgbClr val="454240"/>
                </a:solidFill>
                <a:latin typeface="DM Sans"/>
                <a:ea typeface="DM Sans"/>
                <a:cs typeface="DM Sans"/>
                <a:sym typeface="DM Sans"/>
              </a:rPr>
              <a:t>We are here to help and connect. Reach out to us anytime. Follow us on social media for updates. Explore our website for unique finds.</a:t>
            </a:r>
          </a:p>
        </p:txBody>
      </p:sp>
      <p:sp>
        <p:nvSpPr>
          <p:cNvPr name="Freeform 18" id="18"/>
          <p:cNvSpPr/>
          <p:nvPr/>
        </p:nvSpPr>
        <p:spPr>
          <a:xfrm flipH="false" flipV="false" rot="0">
            <a:off x="0" y="168865"/>
            <a:ext cx="3319531" cy="1137549"/>
          </a:xfrm>
          <a:custGeom>
            <a:avLst/>
            <a:gdLst/>
            <a:ahLst/>
            <a:cxnLst/>
            <a:rect r="r" b="b" t="t" l="l"/>
            <a:pathLst>
              <a:path h="1137549" w="3319531">
                <a:moveTo>
                  <a:pt x="0" y="0"/>
                </a:moveTo>
                <a:lnTo>
                  <a:pt x="3319531" y="0"/>
                </a:lnTo>
                <a:lnTo>
                  <a:pt x="3319531" y="1137549"/>
                </a:lnTo>
                <a:lnTo>
                  <a:pt x="0" y="1137549"/>
                </a:lnTo>
                <a:lnTo>
                  <a:pt x="0" y="0"/>
                </a:lnTo>
                <a:close/>
              </a:path>
            </a:pathLst>
          </a:custGeom>
          <a:blipFill>
            <a:blip r:embed="rId8"/>
            <a:stretch>
              <a:fillRect l="-95096" t="-122257" r="-107732" b="-143542"/>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DAGqHRFkJBM</dc:identifier>
  <dcterms:modified xsi:type="dcterms:W3CDTF">2011-08-01T06:04:30Z</dcterms:modified>
  <cp:revision>1</cp:revision>
  <dc:title>Welcome-to-Reepeat-Shop.pptx</dc:title>
</cp:coreProperties>
</file>