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8" r:id="rId4"/>
    <p:sldId id="258" r:id="rId5"/>
    <p:sldId id="299" r:id="rId6"/>
    <p:sldId id="286" r:id="rId7"/>
    <p:sldId id="300" r:id="rId8"/>
    <p:sldId id="301" r:id="rId9"/>
    <p:sldId id="296"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A3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0" autoAdjust="0"/>
    <p:restoredTop sz="94660"/>
  </p:normalViewPr>
  <p:slideViewPr>
    <p:cSldViewPr snapToGrid="0">
      <p:cViewPr varScale="1">
        <p:scale>
          <a:sx n="69" d="100"/>
          <a:sy n="69" d="100"/>
        </p:scale>
        <p:origin x="56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3E749B-2D87-4AA3-A183-2F82FEB62A13}" type="datetimeFigureOut">
              <a:rPr lang="en-US" smtClean="0"/>
              <a:t>6/4/2025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1368310724"/>
      </p:ext>
    </p:extLst>
  </p:cSld>
  <p:clrMapOvr>
    <a:masterClrMapping/>
  </p:clrMapOvr>
  <p:transition spd="slow" advClick="0" advTm="2000">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3E749B-2D87-4AA3-A183-2F82FEB62A13}" type="datetimeFigureOut">
              <a:rPr lang="en-US" smtClean="0"/>
              <a:t>6/4/2025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1948650140"/>
      </p:ext>
    </p:extLst>
  </p:cSld>
  <p:clrMapOvr>
    <a:masterClrMapping/>
  </p:clrMapOvr>
  <p:transition spd="slow" advClick="0" advTm="2000">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3E749B-2D87-4AA3-A183-2F82FEB62A13}" type="datetimeFigureOut">
              <a:rPr lang="en-US" smtClean="0"/>
              <a:t>6/4/2025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1459153451"/>
      </p:ext>
    </p:extLst>
  </p:cSld>
  <p:clrMapOvr>
    <a:masterClrMapping/>
  </p:clrMapOvr>
  <p:transition spd="slow" advClick="0" advTm="2000">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3E749B-2D87-4AA3-A183-2F82FEB62A13}" type="datetimeFigureOut">
              <a:rPr lang="en-US" smtClean="0"/>
              <a:t>6/4/2025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3604038996"/>
      </p:ext>
    </p:extLst>
  </p:cSld>
  <p:clrMapOvr>
    <a:masterClrMapping/>
  </p:clrMapOvr>
  <p:transition spd="slow" advClick="0" advTm="2000">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3E749B-2D87-4AA3-A183-2F82FEB62A13}" type="datetimeFigureOut">
              <a:rPr lang="en-US" smtClean="0"/>
              <a:t>6/4/2025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365578317"/>
      </p:ext>
    </p:extLst>
  </p:cSld>
  <p:clrMapOvr>
    <a:masterClrMapping/>
  </p:clrMapOvr>
  <p:transition spd="slow" advClick="0" advTm="2000">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3E749B-2D87-4AA3-A183-2F82FEB62A13}" type="datetimeFigureOut">
              <a:rPr lang="en-US" smtClean="0"/>
              <a:t>6/4/2025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4029619941"/>
      </p:ext>
    </p:extLst>
  </p:cSld>
  <p:clrMapOvr>
    <a:masterClrMapping/>
  </p:clrMapOvr>
  <p:transition spd="slow" advClick="0" advTm="2000">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3E749B-2D87-4AA3-A183-2F82FEB62A13}" type="datetimeFigureOut">
              <a:rPr lang="en-US" smtClean="0"/>
              <a:t>6/4/2025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3777682495"/>
      </p:ext>
    </p:extLst>
  </p:cSld>
  <p:clrMapOvr>
    <a:masterClrMapping/>
  </p:clrMapOvr>
  <p:transition spd="slow" advClick="0" advTm="2000">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3E749B-2D87-4AA3-A183-2F82FEB62A13}" type="datetimeFigureOut">
              <a:rPr lang="en-US" smtClean="0"/>
              <a:t>6/4/2025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2050339175"/>
      </p:ext>
    </p:extLst>
  </p:cSld>
  <p:clrMapOvr>
    <a:masterClrMapping/>
  </p:clrMapOvr>
  <p:transition spd="slow" advClick="0" advTm="2000">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3E749B-2D87-4AA3-A183-2F82FEB62A13}" type="datetimeFigureOut">
              <a:rPr lang="en-US" smtClean="0"/>
              <a:t>6/4/2025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1803946069"/>
      </p:ext>
    </p:extLst>
  </p:cSld>
  <p:clrMapOvr>
    <a:masterClrMapping/>
  </p:clrMapOvr>
  <p:transition spd="slow" advClick="0" advTm="2000">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3E749B-2D87-4AA3-A183-2F82FEB62A13}" type="datetimeFigureOut">
              <a:rPr lang="en-US" smtClean="0"/>
              <a:t>6/4/2025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4031877495"/>
      </p:ext>
    </p:extLst>
  </p:cSld>
  <p:clrMapOvr>
    <a:masterClrMapping/>
  </p:clrMapOvr>
  <p:transition spd="slow" advClick="0" advTm="2000">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3E749B-2D87-4AA3-A183-2F82FEB62A13}" type="datetimeFigureOut">
              <a:rPr lang="en-US" smtClean="0"/>
              <a:t>6/4/2025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2545931323"/>
      </p:ext>
    </p:extLst>
  </p:cSld>
  <p:clrMapOvr>
    <a:masterClrMapping/>
  </p:clrMapOvr>
  <p:transition spd="slow" advClick="0" advTm="2000">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3E749B-2D87-4AA3-A183-2F82FEB62A13}" type="datetimeFigureOut">
              <a:rPr lang="en-US" smtClean="0"/>
              <a:t>6/4/2025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E0E4A7-ECC9-48E0-A5DB-64D29E41D1EB}" type="slidenum">
              <a:rPr lang="en-US" smtClean="0"/>
              <a:t>‹#›</a:t>
            </a:fld>
            <a:endParaRPr lang="en-US"/>
          </a:p>
        </p:txBody>
      </p:sp>
    </p:spTree>
    <p:extLst>
      <p:ext uri="{BB962C8B-B14F-4D97-AF65-F5344CB8AC3E}">
        <p14:creationId xmlns:p14="http://schemas.microsoft.com/office/powerpoint/2010/main" val="791988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2000">
    <p:wipe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vcplin.com/Explosion-Isolation-Valve.html"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vcplin.com/contact.html"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www.vcplin.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hyperlink" Target="http://www.vcplin.com/"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57908" y="3322785"/>
            <a:ext cx="7328924" cy="707886"/>
          </a:xfrm>
          <a:prstGeom prst="rect">
            <a:avLst/>
          </a:prstGeom>
          <a:solidFill>
            <a:srgbClr val="4CA3E4"/>
          </a:solidFill>
        </p:spPr>
        <p:txBody>
          <a:bodyPr wrap="square" lIns="91440" tIns="45720" rIns="91440" bIns="45720">
            <a:spAutoFit/>
          </a:bodyPr>
          <a:lstStyle/>
          <a:p>
            <a:pPr algn="ctr"/>
            <a:r>
              <a:rPr lang="en-US" sz="4000" b="1" dirty="0">
                <a:solidFill>
                  <a:schemeClr val="bg1"/>
                </a:solidFill>
              </a:rPr>
              <a:t>Explosion Isolation Valve</a:t>
            </a:r>
          </a:p>
        </p:txBody>
      </p:sp>
      <p:sp>
        <p:nvSpPr>
          <p:cNvPr id="6" name="Frame 5"/>
          <p:cNvSpPr/>
          <p:nvPr/>
        </p:nvSpPr>
        <p:spPr>
          <a:xfrm>
            <a:off x="0" y="-18466"/>
            <a:ext cx="12192000" cy="6867229"/>
          </a:xfrm>
          <a:prstGeom prst="frame">
            <a:avLst>
              <a:gd name="adj1" fmla="val 3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8015" y="994219"/>
            <a:ext cx="2548711" cy="1869054"/>
          </a:xfrm>
          <a:prstGeom prst="rect">
            <a:avLst/>
          </a:prstGeom>
        </p:spPr>
      </p:pic>
      <p:sp>
        <p:nvSpPr>
          <p:cNvPr id="8" name="Rectangle 7"/>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9" name="Rectangle 8"/>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0" name="Rectangle 9"/>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2" name="Rectangle 1"/>
          <p:cNvSpPr/>
          <p:nvPr/>
        </p:nvSpPr>
        <p:spPr>
          <a:xfrm>
            <a:off x="4201891" y="4286213"/>
            <a:ext cx="3788217" cy="368755"/>
          </a:xfrm>
          <a:prstGeom prst="rect">
            <a:avLst/>
          </a:prstGeom>
        </p:spPr>
        <p:txBody>
          <a:bodyPr wrap="none">
            <a:spAutoFit/>
          </a:bodyPr>
          <a:lstStyle/>
          <a:p>
            <a:pPr algn="ct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Active and Passive Isolation Systems</a:t>
            </a:r>
          </a:p>
        </p:txBody>
      </p:sp>
    </p:spTree>
    <p:extLst>
      <p:ext uri="{BB962C8B-B14F-4D97-AF65-F5344CB8AC3E}">
        <p14:creationId xmlns:p14="http://schemas.microsoft.com/office/powerpoint/2010/main" val="1118334049"/>
      </p:ext>
    </p:extLst>
  </p:cSld>
  <p:clrMapOvr>
    <a:masterClrMapping/>
  </p:clrMapOvr>
  <p:transition spd="slow" advClick="0" advTm="2000">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025" y="1042991"/>
            <a:ext cx="4356574" cy="553357"/>
          </a:xfrm>
          <a:prstGeom prst="rect">
            <a:avLst/>
          </a:prstGeom>
        </p:spPr>
        <p:txBody>
          <a:bodyPr wrap="square">
            <a:spAutoFit/>
          </a:bodyPr>
          <a:lstStyle/>
          <a:p>
            <a:pPr marL="457200" algn="ctr">
              <a:lnSpc>
                <a:spcPct val="107000"/>
              </a:lnSpc>
            </a:pPr>
            <a:r>
              <a:rPr lang="en-US" sz="2800" b="1" dirty="0">
                <a:latin typeface="Times New Roman" panose="02020603050405020304" pitchFamily="18" charset="0"/>
                <a:ea typeface="Calibri" panose="020F0502020204030204" pitchFamily="34" charset="0"/>
                <a:cs typeface="Times New Roman" panose="02020603050405020304" pitchFamily="18" charset="0"/>
              </a:rPr>
              <a:t>VENTIL Ignition Shield</a:t>
            </a:r>
          </a:p>
        </p:txBody>
      </p:sp>
      <p:sp>
        <p:nvSpPr>
          <p:cNvPr id="6" name="Frame 5"/>
          <p:cNvSpPr/>
          <p:nvPr/>
        </p:nvSpPr>
        <p:spPr>
          <a:xfrm>
            <a:off x="0" y="-18466"/>
            <a:ext cx="12192000" cy="6867229"/>
          </a:xfrm>
          <a:prstGeom prst="frame">
            <a:avLst>
              <a:gd name="adj1" fmla="val 3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403" y="262025"/>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8" name="Rectangle 17"/>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5" name="Rectangle 4"/>
          <p:cNvSpPr/>
          <p:nvPr/>
        </p:nvSpPr>
        <p:spPr>
          <a:xfrm>
            <a:off x="1042080" y="1660822"/>
            <a:ext cx="10704017" cy="1200329"/>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Our </a:t>
            </a:r>
            <a:r>
              <a:rPr lang="en-US" dirty="0" smtClean="0">
                <a:latin typeface="Times New Roman" panose="02020603050405020304" pitchFamily="18" charset="0"/>
                <a:cs typeface="Times New Roman" panose="02020603050405020304" pitchFamily="18" charset="0"/>
                <a:hlinkClick r:id="rId3"/>
              </a:rPr>
              <a:t>Explosion Isolation Valves </a:t>
            </a:r>
            <a:r>
              <a:rPr lang="en-US" dirty="0" smtClean="0">
                <a:latin typeface="Times New Roman" panose="02020603050405020304" pitchFamily="18" charset="0"/>
                <a:cs typeface="Times New Roman" panose="02020603050405020304" pitchFamily="18" charset="0"/>
              </a:rPr>
              <a:t>are essential for preventing the propagation of explosions in piping systems. Designed for high reliability and efficiency, these valves quickly isolate sections of the pipeline to enhance safety and minimize damage. With robust construction and innovative technology, our valves are your first line of defense against explosive hazards.</a:t>
            </a:r>
            <a:endParaRPr lang="en-US" dirty="0">
              <a:latin typeface="Times New Roman" panose="02020603050405020304" pitchFamily="18" charset="0"/>
              <a:cs typeface="Times New Roman" panose="02020603050405020304" pitchFamily="18" charset="0"/>
            </a:endParaRPr>
          </a:p>
        </p:txBody>
      </p:sp>
      <p:sp>
        <p:nvSpPr>
          <p:cNvPr id="3" name="Rectangle 2"/>
          <p:cNvSpPr/>
          <p:nvPr/>
        </p:nvSpPr>
        <p:spPr>
          <a:xfrm>
            <a:off x="1042080" y="3516307"/>
            <a:ext cx="5423375" cy="1754326"/>
          </a:xfrm>
          <a:prstGeom prst="rect">
            <a:avLst/>
          </a:prstGeom>
        </p:spPr>
        <p:txBody>
          <a:bodyPr wrap="square">
            <a:spAutoFit/>
          </a:bodyPr>
          <a:lstStyle/>
          <a:p>
            <a:pPr>
              <a:buFont typeface="Arial" panose="020B0604020202020204" pitchFamily="34" charset="0"/>
              <a:buChar char="•"/>
            </a:pPr>
            <a:r>
              <a:rPr lang="en-US" dirty="0">
                <a:solidFill>
                  <a:srgbClr val="0E121D"/>
                </a:solidFill>
                <a:latin typeface="Times New Roman" panose="02020603050405020304" pitchFamily="18" charset="0"/>
                <a:cs typeface="Times New Roman" panose="02020603050405020304" pitchFamily="18" charset="0"/>
              </a:rPr>
              <a:t>Lightweight flap reduces pressure loss and energy cost</a:t>
            </a:r>
          </a:p>
          <a:p>
            <a:pPr>
              <a:buFont typeface="Arial" panose="020B0604020202020204" pitchFamily="34" charset="0"/>
              <a:buChar char="•"/>
            </a:pPr>
            <a:r>
              <a:rPr lang="en-US" dirty="0">
                <a:solidFill>
                  <a:srgbClr val="0E121D"/>
                </a:solidFill>
                <a:latin typeface="Times New Roman" panose="02020603050405020304" pitchFamily="18" charset="0"/>
                <a:cs typeface="Times New Roman" panose="02020603050405020304" pitchFamily="18" charset="0"/>
              </a:rPr>
              <a:t>Welded steel explosion pressure resistant design</a:t>
            </a:r>
          </a:p>
          <a:p>
            <a:pPr>
              <a:buFont typeface="Arial" panose="020B0604020202020204" pitchFamily="34" charset="0"/>
              <a:buChar char="•"/>
            </a:pPr>
            <a:r>
              <a:rPr lang="en-US" dirty="0">
                <a:solidFill>
                  <a:srgbClr val="0E121D"/>
                </a:solidFill>
                <a:latin typeface="Times New Roman" panose="02020603050405020304" pitchFamily="18" charset="0"/>
                <a:cs typeface="Times New Roman" panose="02020603050405020304" pitchFamily="18" charset="0"/>
              </a:rPr>
              <a:t>Self-adjusting locking mechanism</a:t>
            </a:r>
          </a:p>
          <a:p>
            <a:pPr>
              <a:buFont typeface="Arial" panose="020B0604020202020204" pitchFamily="34" charset="0"/>
              <a:buChar char="•"/>
            </a:pPr>
            <a:r>
              <a:rPr lang="en-US" dirty="0">
                <a:solidFill>
                  <a:srgbClr val="0E121D"/>
                </a:solidFill>
                <a:latin typeface="Times New Roman" panose="02020603050405020304" pitchFamily="18" charset="0"/>
                <a:cs typeface="Times New Roman" panose="02020603050405020304" pitchFamily="18" charset="0"/>
              </a:rPr>
              <a:t>Easy access inspection door</a:t>
            </a:r>
          </a:p>
          <a:p>
            <a:pPr>
              <a:buFont typeface="Arial" panose="020B0604020202020204" pitchFamily="34" charset="0"/>
              <a:buChar char="•"/>
            </a:pPr>
            <a:r>
              <a:rPr lang="en-US" dirty="0">
                <a:solidFill>
                  <a:srgbClr val="0E121D"/>
                </a:solidFill>
                <a:latin typeface="Times New Roman" panose="02020603050405020304" pitchFamily="18" charset="0"/>
                <a:cs typeface="Times New Roman" panose="02020603050405020304" pitchFamily="18" charset="0"/>
              </a:rPr>
              <a:t>Custom Options Available</a:t>
            </a:r>
          </a:p>
          <a:p>
            <a:pPr>
              <a:buFont typeface="Arial" panose="020B0604020202020204" pitchFamily="34" charset="0"/>
              <a:buChar char="•"/>
            </a:pPr>
            <a:r>
              <a:rPr lang="en-US" dirty="0">
                <a:solidFill>
                  <a:srgbClr val="0E121D"/>
                </a:solidFill>
                <a:latin typeface="Times New Roman" panose="02020603050405020304" pitchFamily="18" charset="0"/>
                <a:cs typeface="Times New Roman" panose="02020603050405020304" pitchFamily="18" charset="0"/>
              </a:rPr>
              <a:t>Dedicated Lifelong Expert Support</a:t>
            </a:r>
            <a:endParaRPr lang="en-US" b="0" i="0" dirty="0">
              <a:solidFill>
                <a:srgbClr val="0E121D"/>
              </a:solidFill>
              <a:effectLst/>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1469" y="2649584"/>
            <a:ext cx="4238562" cy="3781710"/>
          </a:xfrm>
          <a:prstGeom prst="rect">
            <a:avLst/>
          </a:prstGeom>
        </p:spPr>
      </p:pic>
    </p:spTree>
    <p:extLst>
      <p:ext uri="{BB962C8B-B14F-4D97-AF65-F5344CB8AC3E}">
        <p14:creationId xmlns:p14="http://schemas.microsoft.com/office/powerpoint/2010/main" val="4115392434"/>
      </p:ext>
    </p:extLst>
  </p:cSld>
  <p:clrMapOvr>
    <a:masterClrMapping/>
  </p:clrMapOvr>
  <p:transition spd="slow" advClick="0" advTm="2000">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676" y="1056566"/>
            <a:ext cx="6650182" cy="553357"/>
          </a:xfrm>
          <a:prstGeom prst="rect">
            <a:avLst/>
          </a:prstGeom>
        </p:spPr>
        <p:txBody>
          <a:bodyPr wrap="square">
            <a:spAutoFit/>
          </a:bodyPr>
          <a:lstStyle/>
          <a:p>
            <a:pPr marL="457200" algn="ctr">
              <a:lnSpc>
                <a:spcPct val="107000"/>
              </a:lnSpc>
            </a:pPr>
            <a:r>
              <a:rPr lang="en-US" sz="2800" b="1" dirty="0">
                <a:latin typeface="Times New Roman" panose="02020603050405020304" pitchFamily="18" charset="0"/>
                <a:ea typeface="Calibri" panose="020F0502020204030204" pitchFamily="34" charset="0"/>
                <a:cs typeface="Times New Roman" panose="02020603050405020304" pitchFamily="18" charset="0"/>
              </a:rPr>
              <a:t>What Is an Explosion Isolation Valve?</a:t>
            </a:r>
          </a:p>
        </p:txBody>
      </p:sp>
      <p:sp>
        <p:nvSpPr>
          <p:cNvPr id="6" name="Frame 5"/>
          <p:cNvSpPr/>
          <p:nvPr/>
        </p:nvSpPr>
        <p:spPr>
          <a:xfrm>
            <a:off x="0" y="-18466"/>
            <a:ext cx="12192000" cy="6867229"/>
          </a:xfrm>
          <a:prstGeom prst="frame">
            <a:avLst>
              <a:gd name="adj1" fmla="val 3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403" y="262025"/>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8" name="Rectangle 17"/>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5" name="Rectangle 4"/>
          <p:cNvSpPr/>
          <p:nvPr/>
        </p:nvSpPr>
        <p:spPr>
          <a:xfrm>
            <a:off x="1042081" y="1660822"/>
            <a:ext cx="10337120"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An Explosion Isolation Valve (also called an explosion protection valve) is installed in ducts, pipes, or conveyors connecting different process equipment. In the event of an explosion — typically caused by combustible dust or flammable </a:t>
            </a:r>
            <a:r>
              <a:rPr lang="en-US" dirty="0" smtClean="0">
                <a:latin typeface="Times New Roman" panose="02020603050405020304" pitchFamily="18" charset="0"/>
                <a:cs typeface="Times New Roman" panose="02020603050405020304" pitchFamily="18" charset="0"/>
              </a:rPr>
              <a:t>gases </a:t>
            </a:r>
            <a:r>
              <a:rPr lang="en-US" dirty="0">
                <a:latin typeface="Times New Roman" panose="02020603050405020304" pitchFamily="18" charset="0"/>
                <a:cs typeface="Times New Roman" panose="02020603050405020304" pitchFamily="18" charset="0"/>
              </a:rPr>
              <a:t>the valve rapidly closes to prevent the explosion from traveling further into the system</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3" name="Rectangle 2"/>
          <p:cNvSpPr/>
          <p:nvPr/>
        </p:nvSpPr>
        <p:spPr>
          <a:xfrm>
            <a:off x="1042080" y="4291075"/>
            <a:ext cx="4462793" cy="923330"/>
          </a:xfrm>
          <a:prstGeom prst="rect">
            <a:avLst/>
          </a:prstGeom>
        </p:spPr>
        <p:txBody>
          <a:bodyPr wrap="square">
            <a:spAutoFit/>
          </a:bodyPr>
          <a:lstStyle/>
          <a:p>
            <a:pPr>
              <a:buFont typeface="Arial" panose="020B0604020202020204" pitchFamily="34" charset="0"/>
              <a:buChar char="•"/>
            </a:pPr>
            <a:r>
              <a:rPr lang="en-US" dirty="0">
                <a:solidFill>
                  <a:srgbClr val="0E121D"/>
                </a:solidFill>
                <a:latin typeface="Times New Roman" panose="02020603050405020304" pitchFamily="18" charset="0"/>
                <a:cs typeface="Times New Roman" panose="02020603050405020304" pitchFamily="18" charset="0"/>
              </a:rPr>
              <a:t>Food &amp; beverage and Chemical processing</a:t>
            </a:r>
          </a:p>
          <a:p>
            <a:pPr>
              <a:buFont typeface="Arial" panose="020B0604020202020204" pitchFamily="34" charset="0"/>
              <a:buChar char="•"/>
            </a:pPr>
            <a:r>
              <a:rPr lang="en-US" dirty="0">
                <a:solidFill>
                  <a:srgbClr val="0E121D"/>
                </a:solidFill>
                <a:latin typeface="Times New Roman" panose="02020603050405020304" pitchFamily="18" charset="0"/>
                <a:cs typeface="Times New Roman" panose="02020603050405020304" pitchFamily="18" charset="0"/>
              </a:rPr>
              <a:t>Woodworking and Pharmaceuticals</a:t>
            </a:r>
          </a:p>
          <a:p>
            <a:pPr>
              <a:buFont typeface="Arial" panose="020B0604020202020204" pitchFamily="34" charset="0"/>
              <a:buChar char="•"/>
            </a:pPr>
            <a:r>
              <a:rPr lang="en-US" dirty="0">
                <a:solidFill>
                  <a:srgbClr val="0E121D"/>
                </a:solidFill>
                <a:latin typeface="Times New Roman" panose="02020603050405020304" pitchFamily="18" charset="0"/>
                <a:cs typeface="Times New Roman" panose="02020603050405020304" pitchFamily="18" charset="0"/>
              </a:rPr>
              <a:t>Power plants and Petrochemicals</a:t>
            </a:r>
            <a:endParaRPr lang="en-US" b="0" i="0" dirty="0">
              <a:solidFill>
                <a:srgbClr val="0E121D"/>
              </a:solidFill>
              <a:effectLst/>
              <a:latin typeface="Times New Roman" panose="02020603050405020304" pitchFamily="18" charset="0"/>
              <a:cs typeface="Times New Roman" panose="02020603050405020304" pitchFamily="18" charset="0"/>
            </a:endParaRPr>
          </a:p>
        </p:txBody>
      </p:sp>
      <p:sp>
        <p:nvSpPr>
          <p:cNvPr id="12" name="Rectangle 11"/>
          <p:cNvSpPr/>
          <p:nvPr/>
        </p:nvSpPr>
        <p:spPr>
          <a:xfrm>
            <a:off x="1042081" y="3247200"/>
            <a:ext cx="4462793" cy="646331"/>
          </a:xfrm>
          <a:prstGeom prst="rect">
            <a:avLst/>
          </a:prstGeom>
        </p:spPr>
        <p:txBody>
          <a:bodyPr wrap="square">
            <a:spAutoFit/>
          </a:bodyPr>
          <a:lstStyle/>
          <a:p>
            <a:r>
              <a:rPr lang="en-US" dirty="0">
                <a:solidFill>
                  <a:srgbClr val="0E121D"/>
                </a:solidFill>
                <a:latin typeface="Times New Roman" panose="02020603050405020304" pitchFamily="18" charset="0"/>
                <a:cs typeface="Times New Roman" panose="02020603050405020304" pitchFamily="18" charset="0"/>
              </a:rPr>
              <a:t>Explosion Isolation Valve is widely used in industries such as</a:t>
            </a:r>
            <a:r>
              <a:rPr lang="en-US" dirty="0" smtClean="0">
                <a:solidFill>
                  <a:srgbClr val="0E121D"/>
                </a:solidFill>
                <a:latin typeface="Times New Roman" panose="02020603050405020304" pitchFamily="18" charset="0"/>
                <a:cs typeface="Times New Roman" panose="02020603050405020304" pitchFamily="18" charset="0"/>
              </a:rPr>
              <a:t>:</a:t>
            </a:r>
            <a:endParaRPr lang="en-US" dirty="0">
              <a:solidFill>
                <a:srgbClr val="0E121D"/>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7600" y="2596663"/>
            <a:ext cx="5181601" cy="3709041"/>
          </a:xfrm>
          <a:prstGeom prst="rect">
            <a:avLst/>
          </a:prstGeom>
        </p:spPr>
      </p:pic>
    </p:spTree>
    <p:extLst>
      <p:ext uri="{BB962C8B-B14F-4D97-AF65-F5344CB8AC3E}">
        <p14:creationId xmlns:p14="http://schemas.microsoft.com/office/powerpoint/2010/main" val="1195929244"/>
      </p:ext>
    </p:extLst>
  </p:cSld>
  <p:clrMapOvr>
    <a:masterClrMapping/>
  </p:clrMapOvr>
  <p:transition spd="slow" advClick="0" advTm="2000">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291262" y="574568"/>
            <a:ext cx="8106013"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Types of Explosion Isolation Valves We Offer</a:t>
            </a:r>
          </a:p>
        </p:txBody>
      </p:sp>
      <p:sp>
        <p:nvSpPr>
          <p:cNvPr id="9" name="Rectangle 8"/>
          <p:cNvSpPr/>
          <p:nvPr/>
        </p:nvSpPr>
        <p:spPr>
          <a:xfrm>
            <a:off x="1466336" y="4904834"/>
            <a:ext cx="9259328" cy="1477328"/>
          </a:xfrm>
          <a:prstGeom prst="rect">
            <a:avLst/>
          </a:prstGeom>
        </p:spPr>
        <p:txBody>
          <a:bodyPr wrap="square">
            <a:spAutoFit/>
          </a:bodyPr>
          <a:lstStyle/>
          <a:p>
            <a:pPr marL="342900" indent="-342900">
              <a:buFont typeface="+mj-lt"/>
              <a:buAutoNum type="arabicPeriod"/>
            </a:pPr>
            <a:r>
              <a:rPr lang="en-US" b="1" dirty="0"/>
              <a:t>Passive Isolation Valves</a:t>
            </a:r>
          </a:p>
          <a:p>
            <a:pPr marL="285750" indent="-285750">
              <a:buFont typeface="Arial" panose="020B0604020202020204" pitchFamily="34" charset="0"/>
              <a:buChar char="•"/>
            </a:pPr>
            <a:r>
              <a:rPr lang="en-US" dirty="0"/>
              <a:t>Also known as an </a:t>
            </a:r>
            <a:r>
              <a:rPr lang="en-US" dirty="0" err="1"/>
              <a:t>Ventex</a:t>
            </a:r>
            <a:r>
              <a:rPr lang="en-US" dirty="0"/>
              <a:t> Valve or Passive Explosion Protector</a:t>
            </a:r>
          </a:p>
          <a:p>
            <a:pPr marL="285750" indent="-285750">
              <a:buFont typeface="Arial" panose="020B0604020202020204" pitchFamily="34" charset="0"/>
              <a:buChar char="•"/>
            </a:pPr>
            <a:r>
              <a:rPr lang="en-US" dirty="0"/>
              <a:t>Cost-effective and reliable</a:t>
            </a:r>
          </a:p>
          <a:p>
            <a:pPr marL="285750" indent="-285750">
              <a:buFont typeface="Arial" panose="020B0604020202020204" pitchFamily="34" charset="0"/>
              <a:buChar char="•"/>
            </a:pPr>
            <a:r>
              <a:rPr lang="en-US" dirty="0"/>
              <a:t>Automatically activate during deflagration</a:t>
            </a:r>
          </a:p>
          <a:p>
            <a:pPr marL="285750" indent="-285750">
              <a:buFont typeface="Arial" panose="020B0604020202020204" pitchFamily="34" charset="0"/>
              <a:buChar char="•"/>
            </a:pPr>
            <a:r>
              <a:rPr lang="en-US" dirty="0"/>
              <a:t>Prevent flame jet ignition in upstream and downstream equipment</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0784" y="1233820"/>
            <a:ext cx="5130432" cy="3506201"/>
          </a:xfrm>
          <a:prstGeom prst="rect">
            <a:avLst/>
          </a:prstGeom>
        </p:spPr>
      </p:pic>
    </p:spTree>
    <p:extLst>
      <p:ext uri="{BB962C8B-B14F-4D97-AF65-F5344CB8AC3E}">
        <p14:creationId xmlns:p14="http://schemas.microsoft.com/office/powerpoint/2010/main" val="1758634965"/>
      </p:ext>
    </p:extLst>
  </p:cSld>
  <p:clrMapOvr>
    <a:masterClrMapping/>
  </p:clrMapOvr>
  <p:transition spd="slow" advClick="0" advTm="2000">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p:cNvSpPr/>
          <p:nvPr/>
        </p:nvSpPr>
        <p:spPr>
          <a:xfrm>
            <a:off x="1558700" y="4564022"/>
            <a:ext cx="9259328" cy="1477328"/>
          </a:xfrm>
          <a:prstGeom prst="rect">
            <a:avLst/>
          </a:prstGeom>
        </p:spPr>
        <p:txBody>
          <a:bodyPr wrap="square">
            <a:spAutoFit/>
          </a:bodyPr>
          <a:lstStyle/>
          <a:p>
            <a:pPr marL="342900" indent="-342900">
              <a:buFont typeface="+mj-lt"/>
              <a:buAutoNum type="arabicPeriod" startAt="2"/>
            </a:pPr>
            <a:r>
              <a:rPr lang="en-US" b="1" dirty="0"/>
              <a:t>Explosion Isolation Flap </a:t>
            </a:r>
            <a:r>
              <a:rPr lang="en-US" b="1" dirty="0" smtClean="0"/>
              <a:t>Valve</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Also known as an explosion flap valve or </a:t>
            </a:r>
            <a:r>
              <a:rPr lang="en-US" dirty="0" err="1">
                <a:latin typeface="Times New Roman" panose="02020603050405020304" pitchFamily="18" charset="0"/>
                <a:cs typeface="Times New Roman" panose="02020603050405020304" pitchFamily="18" charset="0"/>
              </a:rPr>
              <a:t>Redex</a:t>
            </a:r>
            <a:r>
              <a:rPr lang="en-US" dirty="0">
                <a:latin typeface="Times New Roman" panose="02020603050405020304" pitchFamily="18" charset="0"/>
                <a:cs typeface="Times New Roman" panose="02020603050405020304" pitchFamily="18" charset="0"/>
              </a:rPr>
              <a:t> flap valve</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Passive isolation technology – no power supply needed</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Closes automatically under the force of an explosion</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Ideal for dust collectors, baghouses, and filters</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7059" y="796648"/>
            <a:ext cx="4661075" cy="3289457"/>
          </a:xfrm>
          <a:prstGeom prst="rect">
            <a:avLst/>
          </a:prstGeom>
        </p:spPr>
      </p:pic>
    </p:spTree>
    <p:extLst>
      <p:ext uri="{BB962C8B-B14F-4D97-AF65-F5344CB8AC3E}">
        <p14:creationId xmlns:p14="http://schemas.microsoft.com/office/powerpoint/2010/main" val="1659124579"/>
      </p:ext>
    </p:extLst>
  </p:cSld>
  <p:clrMapOvr>
    <a:masterClrMapping/>
  </p:clrMapOvr>
  <p:transition spd="slow" advClick="0" advTm="2000">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068283" y="2060341"/>
            <a:ext cx="8857685"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Key Features of Our Explosion Isolation Valves :</a:t>
            </a:r>
          </a:p>
        </p:txBody>
      </p:sp>
      <p:sp>
        <p:nvSpPr>
          <p:cNvPr id="9" name="Rectangle 8"/>
          <p:cNvSpPr/>
          <p:nvPr/>
        </p:nvSpPr>
        <p:spPr>
          <a:xfrm>
            <a:off x="1537184" y="3107916"/>
            <a:ext cx="9259328" cy="1754326"/>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Automatic closure in milliseconds during an explosion event</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Robust </a:t>
            </a:r>
            <a:r>
              <a:rPr lang="en-US" dirty="0">
                <a:latin typeface="Times New Roman" panose="02020603050405020304" pitchFamily="18" charset="0"/>
                <a:cs typeface="Times New Roman" panose="02020603050405020304" pitchFamily="18" charset="0"/>
              </a:rPr>
              <a:t>construction for high-pressure and high-temperature environments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Maintenance-friendly </a:t>
            </a:r>
            <a:r>
              <a:rPr lang="en-US" dirty="0">
                <a:latin typeface="Times New Roman" panose="02020603050405020304" pitchFamily="18" charset="0"/>
                <a:cs typeface="Times New Roman" panose="02020603050405020304" pitchFamily="18" charset="0"/>
              </a:rPr>
              <a:t>designs with easy inspection access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Available </a:t>
            </a:r>
            <a:r>
              <a:rPr lang="en-US" dirty="0">
                <a:latin typeface="Times New Roman" panose="02020603050405020304" pitchFamily="18" charset="0"/>
                <a:cs typeface="Times New Roman" panose="02020603050405020304" pitchFamily="18" charset="0"/>
              </a:rPr>
              <a:t>in passive, flap-type, and active isolation configurations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Compatible </a:t>
            </a:r>
            <a:r>
              <a:rPr lang="en-US" dirty="0">
                <a:latin typeface="Times New Roman" panose="02020603050405020304" pitchFamily="18" charset="0"/>
                <a:cs typeface="Times New Roman" panose="02020603050405020304" pitchFamily="18" charset="0"/>
              </a:rPr>
              <a:t>with systems requiring </a:t>
            </a:r>
            <a:r>
              <a:rPr lang="en-US" dirty="0" err="1">
                <a:latin typeface="Times New Roman" panose="02020603050405020304" pitchFamily="18" charset="0"/>
                <a:cs typeface="Times New Roman" panose="02020603050405020304" pitchFamily="18" charset="0"/>
              </a:rPr>
              <a:t>Ventex</a:t>
            </a:r>
            <a:r>
              <a:rPr lang="en-US" dirty="0">
                <a:latin typeface="Times New Roman" panose="02020603050405020304" pitchFamily="18" charset="0"/>
                <a:cs typeface="Times New Roman" panose="02020603050405020304" pitchFamily="18" charset="0"/>
              </a:rPr>
              <a:t> valves, </a:t>
            </a:r>
            <a:r>
              <a:rPr lang="en-US" dirty="0" err="1">
                <a:latin typeface="Times New Roman" panose="02020603050405020304" pitchFamily="18" charset="0"/>
                <a:cs typeface="Times New Roman" panose="02020603050405020304" pitchFamily="18" charset="0"/>
              </a:rPr>
              <a:t>Redex</a:t>
            </a:r>
            <a:r>
              <a:rPr lang="en-US" dirty="0">
                <a:latin typeface="Times New Roman" panose="02020603050405020304" pitchFamily="18" charset="0"/>
                <a:cs typeface="Times New Roman" panose="02020603050405020304" pitchFamily="18" charset="0"/>
              </a:rPr>
              <a:t> flap valves, or custom explosion valves</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Tree>
    <p:extLst>
      <p:ext uri="{BB962C8B-B14F-4D97-AF65-F5344CB8AC3E}">
        <p14:creationId xmlns:p14="http://schemas.microsoft.com/office/powerpoint/2010/main" val="2040918293"/>
      </p:ext>
    </p:extLst>
  </p:cSld>
  <p:clrMapOvr>
    <a:masterClrMapping/>
  </p:clrMapOvr>
  <p:transition spd="slow" advClick="0" advTm="2000">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3848189" y="1988871"/>
            <a:ext cx="4637317"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Technical Specifications:</a:t>
            </a:r>
          </a:p>
        </p:txBody>
      </p:sp>
      <p:sp>
        <p:nvSpPr>
          <p:cNvPr id="9" name="Rectangle 8"/>
          <p:cNvSpPr/>
          <p:nvPr/>
        </p:nvSpPr>
        <p:spPr>
          <a:xfrm>
            <a:off x="1786566" y="2939362"/>
            <a:ext cx="5094525" cy="1754326"/>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Valve Type: Passive / Flap / Active</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Response </a:t>
            </a:r>
            <a:r>
              <a:rPr lang="en-US" dirty="0">
                <a:latin typeface="Times New Roman" panose="02020603050405020304" pitchFamily="18" charset="0"/>
                <a:cs typeface="Times New Roman" panose="02020603050405020304" pitchFamily="18" charset="0"/>
              </a:rPr>
              <a:t>Time: &lt; 50 milliseconds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Material</a:t>
            </a:r>
            <a:r>
              <a:rPr lang="en-US" dirty="0">
                <a:latin typeface="Times New Roman" panose="02020603050405020304" pitchFamily="18" charset="0"/>
                <a:cs typeface="Times New Roman" panose="02020603050405020304" pitchFamily="18" charset="0"/>
              </a:rPr>
              <a:t>: Carbon Steel, Stainless Steel</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Operating </a:t>
            </a:r>
            <a:r>
              <a:rPr lang="en-US" dirty="0">
                <a:latin typeface="Times New Roman" panose="02020603050405020304" pitchFamily="18" charset="0"/>
                <a:cs typeface="Times New Roman" panose="02020603050405020304" pitchFamily="18" charset="0"/>
              </a:rPr>
              <a:t>Pressure: Up to 2 bar (g)</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Duct </a:t>
            </a:r>
            <a:r>
              <a:rPr lang="en-US" dirty="0">
                <a:latin typeface="Times New Roman" panose="02020603050405020304" pitchFamily="18" charset="0"/>
                <a:cs typeface="Times New Roman" panose="02020603050405020304" pitchFamily="18" charset="0"/>
              </a:rPr>
              <a:t>Sizes Available: DN100 to DN800+</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Certification</a:t>
            </a:r>
            <a:r>
              <a:rPr lang="en-US" dirty="0">
                <a:latin typeface="Times New Roman" panose="02020603050405020304" pitchFamily="18" charset="0"/>
                <a:cs typeface="Times New Roman" panose="02020603050405020304" pitchFamily="18" charset="0"/>
              </a:rPr>
              <a:t>: ATEX, CE, ISO, NFPA compliant</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Tree>
    <p:extLst>
      <p:ext uri="{BB962C8B-B14F-4D97-AF65-F5344CB8AC3E}">
        <p14:creationId xmlns:p14="http://schemas.microsoft.com/office/powerpoint/2010/main" val="2446961943"/>
      </p:ext>
    </p:extLst>
  </p:cSld>
  <p:clrMapOvr>
    <a:masterClrMapping/>
  </p:clrMapOvr>
  <p:transition spd="slow" advClick="0" advTm="2000">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197591" y="1724942"/>
            <a:ext cx="8642524" cy="553357"/>
          </a:xfrm>
          <a:prstGeom prst="rect">
            <a:avLst/>
          </a:prstGeom>
        </p:spPr>
        <p:txBody>
          <a:bodyPr wrap="square">
            <a:spAutoFit/>
          </a:bodyPr>
          <a:lstStyle/>
          <a:p>
            <a:pPr marL="457200" marR="0">
              <a:lnSpc>
                <a:spcPct val="107000"/>
              </a:lnSpc>
              <a:spcBef>
                <a:spcPts val="0"/>
              </a:spcBef>
              <a:spcAft>
                <a:spcPts val="0"/>
              </a:spcAft>
            </a:pPr>
            <a:r>
              <a:rPr lang="fr-FR" sz="2800" b="1" dirty="0" err="1">
                <a:latin typeface="Times New Roman" panose="02020603050405020304" pitchFamily="18" charset="0"/>
                <a:ea typeface="Calibri" panose="020F0502020204030204" pitchFamily="34" charset="0"/>
                <a:cs typeface="Times New Roman" panose="02020603050405020304" pitchFamily="18" charset="0"/>
              </a:rPr>
              <a:t>Industrial</a:t>
            </a:r>
            <a:r>
              <a:rPr lang="fr-FR" sz="2800" b="1" dirty="0">
                <a:latin typeface="Times New Roman" panose="02020603050405020304" pitchFamily="18" charset="0"/>
                <a:ea typeface="Calibri" panose="020F0502020204030204" pitchFamily="34" charset="0"/>
                <a:cs typeface="Times New Roman" panose="02020603050405020304" pitchFamily="18" charset="0"/>
              </a:rPr>
              <a:t> Explosion Isolation Valves Applications:</a:t>
            </a:r>
          </a:p>
        </p:txBody>
      </p:sp>
      <p:sp>
        <p:nvSpPr>
          <p:cNvPr id="9" name="Rectangle 8"/>
          <p:cNvSpPr/>
          <p:nvPr/>
        </p:nvSpPr>
        <p:spPr>
          <a:xfrm>
            <a:off x="1786566" y="2939362"/>
            <a:ext cx="5094525" cy="1754326"/>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Dust collectors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Pneumatic </a:t>
            </a:r>
            <a:r>
              <a:rPr lang="en-US" dirty="0">
                <a:latin typeface="Times New Roman" panose="02020603050405020304" pitchFamily="18" charset="0"/>
                <a:cs typeface="Times New Roman" panose="02020603050405020304" pitchFamily="18" charset="0"/>
              </a:rPr>
              <a:t>conveying systems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Silos </a:t>
            </a:r>
            <a:r>
              <a:rPr lang="en-US" dirty="0">
                <a:latin typeface="Times New Roman" panose="02020603050405020304" pitchFamily="18" charset="0"/>
                <a:cs typeface="Times New Roman" panose="02020603050405020304" pitchFamily="18" charset="0"/>
              </a:rPr>
              <a:t>and hoppers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Spray </a:t>
            </a:r>
            <a:r>
              <a:rPr lang="en-US" dirty="0">
                <a:latin typeface="Times New Roman" panose="02020603050405020304" pitchFamily="18" charset="0"/>
                <a:cs typeface="Times New Roman" panose="02020603050405020304" pitchFamily="18" charset="0"/>
              </a:rPr>
              <a:t>dryers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Mills </a:t>
            </a:r>
            <a:r>
              <a:rPr lang="en-US" dirty="0">
                <a:latin typeface="Times New Roman" panose="02020603050405020304" pitchFamily="18" charset="0"/>
                <a:cs typeface="Times New Roman" panose="02020603050405020304" pitchFamily="18" charset="0"/>
              </a:rPr>
              <a:t>and grinding systems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Cyclones </a:t>
            </a:r>
            <a:r>
              <a:rPr lang="en-US" dirty="0">
                <a:latin typeface="Times New Roman" panose="02020603050405020304" pitchFamily="18" charset="0"/>
                <a:cs typeface="Times New Roman" panose="02020603050405020304" pitchFamily="18" charset="0"/>
              </a:rPr>
              <a:t>and filters</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2" name="Rectangle 1"/>
          <p:cNvSpPr/>
          <p:nvPr/>
        </p:nvSpPr>
        <p:spPr>
          <a:xfrm>
            <a:off x="1673512" y="2424164"/>
            <a:ext cx="520757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Our industrial Explosion Isolation Valve are ideal for: </a:t>
            </a:r>
          </a:p>
        </p:txBody>
      </p:sp>
    </p:spTree>
    <p:extLst>
      <p:ext uri="{BB962C8B-B14F-4D97-AF65-F5344CB8AC3E}">
        <p14:creationId xmlns:p14="http://schemas.microsoft.com/office/powerpoint/2010/main" val="4164624728"/>
      </p:ext>
    </p:extLst>
  </p:cSld>
  <p:clrMapOvr>
    <a:masterClrMapping/>
  </p:clrMapOvr>
  <p:transition spd="slow" advClick="0" advTm="2000">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661025" y="2061405"/>
            <a:ext cx="10869950" cy="1014380"/>
          </a:xfrm>
          <a:prstGeom prst="rect">
            <a:avLst/>
          </a:prstGeom>
        </p:spPr>
        <p:txBody>
          <a:bodyPr wrap="square">
            <a:spAutoFit/>
          </a:bodyPr>
          <a:lstStyle/>
          <a:p>
            <a:pPr marL="457200" marR="0" algn="ctr">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Why Choose </a:t>
            </a:r>
            <a:r>
              <a:rPr lang="en-US" sz="2800" b="1" dirty="0" err="1">
                <a:latin typeface="Times New Roman" panose="02020603050405020304" pitchFamily="18" charset="0"/>
                <a:ea typeface="Calibri" panose="020F0502020204030204" pitchFamily="34" charset="0"/>
                <a:cs typeface="Times New Roman" panose="02020603050405020304" pitchFamily="18" charset="0"/>
              </a:rPr>
              <a:t>Ventil</a:t>
            </a:r>
            <a:r>
              <a:rPr lang="en-US" sz="2800" b="1" dirty="0">
                <a:latin typeface="Times New Roman" panose="02020603050405020304" pitchFamily="18" charset="0"/>
                <a:ea typeface="Calibri" panose="020F0502020204030204" pitchFamily="34" charset="0"/>
                <a:cs typeface="Times New Roman" panose="02020603050405020304" pitchFamily="18" charset="0"/>
              </a:rPr>
              <a:t> Components as Your Explosion Isolation Valve</a:t>
            </a:r>
          </a:p>
          <a:p>
            <a:pPr marL="457200" marR="0" algn="ctr">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Manufacturer?</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0" name="Rectangle 9"/>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2" name="Rectangle 11"/>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5" name="Rectangle 14"/>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2" name="Rectangle 1"/>
          <p:cNvSpPr/>
          <p:nvPr/>
        </p:nvSpPr>
        <p:spPr>
          <a:xfrm>
            <a:off x="1472125" y="3515069"/>
            <a:ext cx="10264735" cy="1186607"/>
          </a:xfrm>
          <a:prstGeom prst="rect">
            <a:avLst/>
          </a:prstGeom>
        </p:spPr>
        <p:txBody>
          <a:bodyPr wrap="square">
            <a:spAutoFit/>
          </a:bodyPr>
          <a:lstStyle/>
          <a:p>
            <a:pPr>
              <a:lnSpc>
                <a:spcPct val="107000"/>
              </a:lnSpc>
              <a:spcAft>
                <a:spcPts val="800"/>
              </a:spcAft>
            </a:pPr>
            <a:r>
              <a:rPr lang="en-US" dirty="0">
                <a:latin typeface="Times New Roman" panose="02020603050405020304" pitchFamily="18" charset="0"/>
                <a:cs typeface="Times New Roman" panose="02020603050405020304" pitchFamily="18" charset="0"/>
              </a:rPr>
              <a:t>Looking for a trusted Explosion Isolation Valves manufacturer in India? Connect with </a:t>
            </a:r>
            <a:r>
              <a:rPr lang="en-US" dirty="0" err="1">
                <a:latin typeface="Times New Roman" panose="02020603050405020304" pitchFamily="18" charset="0"/>
                <a:cs typeface="Times New Roman" panose="02020603050405020304" pitchFamily="18" charset="0"/>
              </a:rPr>
              <a:t>Ventil</a:t>
            </a:r>
            <a:r>
              <a:rPr lang="en-US" dirty="0">
                <a:latin typeface="Times New Roman" panose="02020603050405020304" pitchFamily="18" charset="0"/>
                <a:cs typeface="Times New Roman" panose="02020603050405020304" pitchFamily="18" charset="0"/>
              </a:rPr>
              <a:t> for</a:t>
            </a:r>
          </a:p>
          <a:p>
            <a:pPr>
              <a:lnSpc>
                <a:spcPct val="107000"/>
              </a:lnSpc>
              <a:spcAft>
                <a:spcPts val="800"/>
              </a:spcAft>
            </a:pPr>
            <a:r>
              <a:rPr lang="en-US" dirty="0">
                <a:latin typeface="Times New Roman" panose="02020603050405020304" pitchFamily="18" charset="0"/>
                <a:cs typeface="Times New Roman" panose="02020603050405020304" pitchFamily="18" charset="0"/>
              </a:rPr>
              <a:t>customized passive, flap, and </a:t>
            </a:r>
            <a:r>
              <a:rPr lang="en-US" dirty="0" err="1">
                <a:latin typeface="Times New Roman" panose="02020603050405020304" pitchFamily="18" charset="0"/>
                <a:cs typeface="Times New Roman" panose="02020603050405020304" pitchFamily="18" charset="0"/>
              </a:rPr>
              <a:t>Ventex</a:t>
            </a:r>
            <a:r>
              <a:rPr lang="en-US" dirty="0">
                <a:latin typeface="Times New Roman" panose="02020603050405020304" pitchFamily="18" charset="0"/>
                <a:cs typeface="Times New Roman" panose="02020603050405020304" pitchFamily="18" charset="0"/>
              </a:rPr>
              <a:t>-type valves. </a:t>
            </a:r>
            <a:r>
              <a:rPr lang="en-US" dirty="0">
                <a:latin typeface="Times New Roman" panose="02020603050405020304" pitchFamily="18" charset="0"/>
                <a:cs typeface="Times New Roman" panose="02020603050405020304" pitchFamily="18" charset="0"/>
                <a:hlinkClick r:id="rId3"/>
              </a:rPr>
              <a:t>Contact us </a:t>
            </a:r>
            <a:r>
              <a:rPr lang="en-US" dirty="0">
                <a:latin typeface="Times New Roman" panose="02020603050405020304" pitchFamily="18" charset="0"/>
                <a:cs typeface="Times New Roman" panose="02020603050405020304" pitchFamily="18" charset="0"/>
              </a:rPr>
              <a:t>today to request a quote or</a:t>
            </a:r>
          </a:p>
          <a:p>
            <a:pPr>
              <a:lnSpc>
                <a:spcPct val="107000"/>
              </a:lnSpc>
              <a:spcAft>
                <a:spcPts val="800"/>
              </a:spcAft>
            </a:pPr>
            <a:r>
              <a:rPr lang="en-US" dirty="0">
                <a:latin typeface="Times New Roman" panose="02020603050405020304" pitchFamily="18" charset="0"/>
                <a:cs typeface="Times New Roman" panose="02020603050405020304" pitchFamily="18" charset="0"/>
              </a:rPr>
              <a:t>consultation. Get the Best Explosion Isolation Valves for Your Industry from </a:t>
            </a:r>
            <a:r>
              <a:rPr lang="en-US" dirty="0" err="1">
                <a:latin typeface="Times New Roman" panose="02020603050405020304" pitchFamily="18" charset="0"/>
                <a:cs typeface="Times New Roman" panose="02020603050405020304" pitchFamily="18" charset="0"/>
                <a:hlinkClick r:id="rId4"/>
              </a:rPr>
              <a:t>Ventil</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38367110"/>
      </p:ext>
    </p:extLst>
  </p:cSld>
  <p:clrMapOvr>
    <a:masterClrMapping/>
  </p:clrMapOvr>
  <p:transition spd="slow" advClick="0" advTm="2000">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12142"/>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3931155" y="3925896"/>
            <a:ext cx="4627416"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+91 9156463116/5/4</a:t>
            </a:r>
            <a:endParaRPr lang="en-US" sz="2000" dirty="0">
              <a:ln>
                <a:solidFill>
                  <a:sysClr val="windowText" lastClr="000000"/>
                </a:solidFill>
              </a:ln>
              <a:latin typeface="Times New Roman" panose="02020603050405020304" pitchFamily="18" charset="0"/>
              <a:cs typeface="Times New Roman" panose="02020603050405020304" pitchFamily="18" charset="0"/>
            </a:endParaRPr>
          </a:p>
        </p:txBody>
      </p:sp>
      <p:sp>
        <p:nvSpPr>
          <p:cNvPr id="8" name="Rectangle 7"/>
          <p:cNvSpPr/>
          <p:nvPr/>
        </p:nvSpPr>
        <p:spPr>
          <a:xfrm>
            <a:off x="3798798" y="4530134"/>
            <a:ext cx="4093814"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sales@vcplin.com</a:t>
            </a:r>
          </a:p>
          <a:p>
            <a:endParaRPr lang="en-US" u="sng" dirty="0" smtClean="0">
              <a:latin typeface="Times New Roman" panose="02020603050405020304" pitchFamily="18" charset="0"/>
              <a:cs typeface="Times New Roman" panose="02020603050405020304" pitchFamily="18" charset="0"/>
            </a:endParaRPr>
          </a:p>
        </p:txBody>
      </p:sp>
      <p:sp>
        <p:nvSpPr>
          <p:cNvPr id="9" name="Rectangle 8"/>
          <p:cNvSpPr/>
          <p:nvPr/>
        </p:nvSpPr>
        <p:spPr>
          <a:xfrm>
            <a:off x="3931155" y="5226219"/>
            <a:ext cx="1934504" cy="707886"/>
          </a:xfrm>
          <a:prstGeom prst="rect">
            <a:avLst/>
          </a:prstGeom>
          <a:noFill/>
        </p:spPr>
        <p:txBody>
          <a:bodyPr wrap="none" lIns="91440" tIns="45720" rIns="91440" bIns="45720">
            <a:spAutoFit/>
          </a:bodyPr>
          <a:lstStyle/>
          <a:p>
            <a:r>
              <a:rPr lang="en-US" sz="2000" dirty="0" smtClean="0">
                <a:ln w="0"/>
                <a:latin typeface="Times New Roman" panose="02020603050405020304" pitchFamily="18" charset="0"/>
                <a:cs typeface="Times New Roman" panose="02020603050405020304" pitchFamily="18" charset="0"/>
                <a:hlinkClick r:id="rId2"/>
              </a:rPr>
              <a:t>www.vcplin.com</a:t>
            </a:r>
            <a:endParaRPr lang="en-US" sz="2000" dirty="0" smtClean="0">
              <a:ln w="0"/>
              <a:latin typeface="Times New Roman" panose="02020603050405020304" pitchFamily="18" charset="0"/>
              <a:cs typeface="Times New Roman" panose="02020603050405020304" pitchFamily="18" charset="0"/>
            </a:endParaRPr>
          </a:p>
          <a:p>
            <a:endParaRPr lang="en-US" sz="2000" b="0" cap="none" spc="0" dirty="0">
              <a:ln w="0"/>
              <a:solidFill>
                <a:schemeClr val="tx1"/>
              </a:solidFill>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551" y="4576146"/>
            <a:ext cx="416141" cy="416141"/>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551" y="5222689"/>
            <a:ext cx="403640" cy="40364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3342" y="3877839"/>
            <a:ext cx="595043" cy="498543"/>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7162" y="2956577"/>
            <a:ext cx="587659" cy="587659"/>
          </a:xfrm>
          <a:prstGeom prst="rect">
            <a:avLst/>
          </a:prstGeom>
        </p:spPr>
      </p:pic>
      <p:sp>
        <p:nvSpPr>
          <p:cNvPr id="3" name="Rectangle 2"/>
          <p:cNvSpPr/>
          <p:nvPr/>
        </p:nvSpPr>
        <p:spPr>
          <a:xfrm>
            <a:off x="4515971" y="2236230"/>
            <a:ext cx="3351430" cy="461665"/>
          </a:xfrm>
          <a:prstGeom prst="rect">
            <a:avLst/>
          </a:prstGeom>
        </p:spPr>
        <p:txBody>
          <a:bodyPr wrap="none">
            <a:spAutoFit/>
          </a:bodyPr>
          <a:lstStyle/>
          <a:p>
            <a:pPr>
              <a:spcAft>
                <a:spcPts val="1200"/>
              </a:spcAft>
            </a:pPr>
            <a:r>
              <a:rPr lang="en-US" sz="2400" b="1" dirty="0">
                <a:solidFill>
                  <a:srgbClr val="000000"/>
                </a:solidFill>
                <a:latin typeface="Times New Roman" panose="02020603050405020304" pitchFamily="18" charset="0"/>
                <a:ea typeface="Times New Roman" panose="02020603050405020304" pitchFamily="18" charset="0"/>
              </a:rPr>
              <a:t>Speak with Our Expert:</a:t>
            </a:r>
            <a:endParaRPr lang="en-US" sz="2400" dirty="0">
              <a:effectLst/>
              <a:latin typeface="Times New Roman" panose="02020603050405020304" pitchFamily="18" charset="0"/>
              <a:ea typeface="Times New Roman" panose="02020603050405020304" pitchFamily="18" charset="0"/>
            </a:endParaRPr>
          </a:p>
        </p:txBody>
      </p:sp>
      <p:sp>
        <p:nvSpPr>
          <p:cNvPr id="15" name="Rectangle 14"/>
          <p:cNvSpPr/>
          <p:nvPr/>
        </p:nvSpPr>
        <p:spPr>
          <a:xfrm>
            <a:off x="3798798" y="2973206"/>
            <a:ext cx="7617347" cy="646331"/>
          </a:xfrm>
          <a:prstGeom prst="rect">
            <a:avLst/>
          </a:prstGeom>
        </p:spPr>
        <p:txBody>
          <a:bodyPr wrap="square">
            <a:spAutoFit/>
          </a:bodyPr>
          <a:lstStyle/>
          <a:p>
            <a:r>
              <a:rPr lang="en-US" dirty="0" err="1" smtClean="0">
                <a:latin typeface="Times New Roman" panose="02020603050405020304" pitchFamily="18" charset="0"/>
                <a:cs typeface="Times New Roman" panose="02020603050405020304" pitchFamily="18" charset="0"/>
              </a:rPr>
              <a:t>Ventil</a:t>
            </a:r>
            <a:r>
              <a:rPr lang="en-US" dirty="0" smtClean="0">
                <a:latin typeface="Times New Roman" panose="02020603050405020304" pitchFamily="18" charset="0"/>
                <a:cs typeface="Times New Roman" panose="02020603050405020304" pitchFamily="18" charset="0"/>
              </a:rPr>
              <a:t> Components </a:t>
            </a:r>
            <a:r>
              <a:rPr lang="en-US" dirty="0" err="1" smtClean="0">
                <a:latin typeface="Times New Roman" panose="02020603050405020304" pitchFamily="18" charset="0"/>
                <a:cs typeface="Times New Roman" panose="02020603050405020304" pitchFamily="18" charset="0"/>
              </a:rPr>
              <a:t>Pvt</a:t>
            </a:r>
            <a:r>
              <a:rPr lang="en-US" dirty="0" smtClean="0">
                <a:latin typeface="Times New Roman" panose="02020603050405020304" pitchFamily="18" charset="0"/>
                <a:cs typeface="Times New Roman" panose="02020603050405020304" pitchFamily="18" charset="0"/>
              </a:rPr>
              <a:t> Ltd. 246/9, </a:t>
            </a:r>
            <a:r>
              <a:rPr lang="en-US" dirty="0" err="1" smtClean="0">
                <a:latin typeface="Times New Roman" panose="02020603050405020304" pitchFamily="18" charset="0"/>
                <a:cs typeface="Times New Roman" panose="02020603050405020304" pitchFamily="18" charset="0"/>
              </a:rPr>
              <a:t>Maan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Hinjawadi</a:t>
            </a:r>
            <a:r>
              <a:rPr lang="en-US" dirty="0" smtClean="0">
                <a:latin typeface="Times New Roman" panose="02020603050405020304" pitchFamily="18" charset="0"/>
                <a:cs typeface="Times New Roman" panose="02020603050405020304" pitchFamily="18" charset="0"/>
              </a:rPr>
              <a:t>, Phase1, Tal- </a:t>
            </a:r>
            <a:r>
              <a:rPr lang="en-US" dirty="0" err="1" smtClean="0">
                <a:latin typeface="Times New Roman" panose="02020603050405020304" pitchFamily="18" charset="0"/>
                <a:cs typeface="Times New Roman" panose="02020603050405020304" pitchFamily="18" charset="0"/>
              </a:rPr>
              <a:t>Mulshi</a:t>
            </a:r>
            <a:r>
              <a:rPr lang="en-US" dirty="0" smtClean="0">
                <a:latin typeface="Times New Roman" panose="02020603050405020304" pitchFamily="18" charset="0"/>
                <a:cs typeface="Times New Roman" panose="02020603050405020304" pitchFamily="18" charset="0"/>
              </a:rPr>
              <a:t>, Pune</a:t>
            </a:r>
          </a:p>
          <a:p>
            <a:r>
              <a:rPr lang="en-US" dirty="0" smtClean="0">
                <a:latin typeface="Times New Roman" panose="02020603050405020304" pitchFamily="18" charset="0"/>
                <a:cs typeface="Times New Roman" panose="02020603050405020304" pitchFamily="18" charset="0"/>
              </a:rPr>
              <a:t>411057, </a:t>
            </a:r>
            <a:r>
              <a:rPr lang="en-US" dirty="0" err="1" smtClean="0">
                <a:latin typeface="Times New Roman" panose="02020603050405020304" pitchFamily="18" charset="0"/>
                <a:cs typeface="Times New Roman" panose="02020603050405020304" pitchFamily="18" charset="0"/>
              </a:rPr>
              <a:t>Maharastra</a:t>
            </a:r>
            <a:endParaRPr lang="en-US" dirty="0">
              <a:latin typeface="Times New Roman" panose="02020603050405020304" pitchFamily="18" charset="0"/>
              <a:cs typeface="Times New Roman" panose="02020603050405020304" pitchFamily="18" charset="0"/>
            </a:endParaRPr>
          </a:p>
        </p:txBody>
      </p:sp>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8" name="Rectangle 17"/>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208" y="599766"/>
            <a:ext cx="1939635" cy="1422398"/>
          </a:xfrm>
          <a:prstGeom prst="rect">
            <a:avLst/>
          </a:prstGeom>
        </p:spPr>
      </p:pic>
    </p:spTree>
    <p:extLst>
      <p:ext uri="{BB962C8B-B14F-4D97-AF65-F5344CB8AC3E}">
        <p14:creationId xmlns:p14="http://schemas.microsoft.com/office/powerpoint/2010/main" val="4197584740"/>
      </p:ext>
    </p:extLst>
  </p:cSld>
  <p:clrMapOvr>
    <a:masterClrMapping/>
  </p:clrMapOvr>
  <p:transition spd="slow" advClick="0" advTm="2000">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1029</TotalTime>
  <Words>522</Words>
  <Application>Microsoft Office PowerPoint</Application>
  <PresentationFormat>Widescreen</PresentationFormat>
  <Paragraphs>89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118</cp:revision>
  <dcterms:created xsi:type="dcterms:W3CDTF">2023-06-01T07:31:19Z</dcterms:created>
  <dcterms:modified xsi:type="dcterms:W3CDTF">2025-06-04T09:12:58Z</dcterms:modified>
</cp:coreProperties>
</file>