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5.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6" r:id="rId5"/>
    <p:sldId id="281" r:id="rId6"/>
    <p:sldId id="287" r:id="rId7"/>
    <p:sldId id="288" r:id="rId8"/>
    <p:sldId id="289" r:id="rId9"/>
    <p:sldId id="290" r:id="rId10"/>
    <p:sldId id="291" r:id="rId11"/>
    <p:sldId id="292" r:id="rId12"/>
    <p:sldId id="293" r:id="rId13"/>
    <p:sldId id="278" r:id="rId14"/>
    <p:sldId id="294" r:id="rId15"/>
    <p:sldId id="295" r:id="rId16"/>
    <p:sldId id="282" r:id="rId17"/>
    <p:sldId id="296" r:id="rId18"/>
    <p:sldId id="297" r:id="rId19"/>
    <p:sldId id="271"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A3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p:cViewPr varScale="1">
        <p:scale>
          <a:sx n="69" d="100"/>
          <a:sy n="69" d="100"/>
        </p:scale>
        <p:origin x="564" y="-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368310724"/>
      </p:ext>
    </p:extLst>
  </p:cSld>
  <p:clrMapOvr>
    <a:masterClrMapping/>
  </p:clrMapOvr>
  <p:transition spd="slow" advClick="0" advTm="200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948650140"/>
      </p:ext>
    </p:extLst>
  </p:cSld>
  <p:clrMapOvr>
    <a:masterClrMapping/>
  </p:clrMapOvr>
  <p:transition spd="slow" advClick="0" advTm="200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3E749B-2D87-4AA3-A183-2F82FEB62A13}" type="datetimeFigureOut">
              <a:rPr lang="en-US" smtClean="0"/>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459153451"/>
      </p:ext>
    </p:extLst>
  </p:cSld>
  <p:clrMapOvr>
    <a:masterClrMapping/>
  </p:clrMapOvr>
  <p:transition spd="slow" advClick="0" advTm="200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3E749B-2D87-4AA3-A183-2F82FEB62A13}" type="datetimeFigureOut">
              <a:rPr lang="en-US" smtClean="0"/>
              <a:t>5/31/2025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3604038996"/>
      </p:ext>
    </p:extLst>
  </p:cSld>
  <p:clrMapOvr>
    <a:masterClrMapping/>
  </p:clrMapOvr>
  <p:transition spd="slow" advClick="0" advTm="200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3E749B-2D87-4AA3-A183-2F82FEB62A13}" type="datetimeFigureOut">
              <a:rPr lang="en-US" smtClean="0"/>
              <a:t>5/31/2025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365578317"/>
      </p:ext>
    </p:extLst>
  </p:cSld>
  <p:clrMapOvr>
    <a:masterClrMapping/>
  </p:clrMapOvr>
  <p:transition spd="slow" advClick="0" advTm="200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3E749B-2D87-4AA3-A183-2F82FEB62A13}" type="datetimeFigureOut">
              <a:rPr lang="en-US" smtClean="0"/>
              <a:t>5/31/2025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4029619941"/>
      </p:ext>
    </p:extLst>
  </p:cSld>
  <p:clrMapOvr>
    <a:masterClrMapping/>
  </p:clrMapOvr>
  <p:transition spd="slow" advClick="0" advTm="200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E749B-2D87-4AA3-A183-2F82FEB62A13}" type="datetimeFigureOut">
              <a:rPr lang="en-US" smtClean="0"/>
              <a:t>5/31/2025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3777682495"/>
      </p:ext>
    </p:extLst>
  </p:cSld>
  <p:clrMapOvr>
    <a:masterClrMapping/>
  </p:clrMapOvr>
  <p:transition spd="slow" advClick="0" advTm="200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3E749B-2D87-4AA3-A183-2F82FEB62A13}" type="datetimeFigureOut">
              <a:rPr lang="en-US" smtClean="0"/>
              <a:t>5/31/2025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2050339175"/>
      </p:ext>
    </p:extLst>
  </p:cSld>
  <p:clrMapOvr>
    <a:masterClrMapping/>
  </p:clrMapOvr>
  <p:transition spd="slow" advClick="0" advTm="200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3E749B-2D87-4AA3-A183-2F82FEB62A13}" type="datetimeFigureOut">
              <a:rPr lang="en-US" smtClean="0"/>
              <a:t>5/31/2025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1803946069"/>
      </p:ext>
    </p:extLst>
  </p:cSld>
  <p:clrMapOvr>
    <a:masterClrMapping/>
  </p:clrMapOvr>
  <p:transition spd="slow" advClick="0" advTm="200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4031877495"/>
      </p:ext>
    </p:extLst>
  </p:cSld>
  <p:clrMapOvr>
    <a:masterClrMapping/>
  </p:clrMapOvr>
  <p:transition spd="slow" advClick="0" advTm="200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E749B-2D87-4AA3-A183-2F82FEB62A13}" type="datetimeFigureOut">
              <a:rPr lang="en-US" smtClean="0"/>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0E4A7-ECC9-48E0-A5DB-64D29E41D1EB}" type="slidenum">
              <a:rPr lang="en-US" smtClean="0"/>
              <a:t>‹#›</a:t>
            </a:fld>
            <a:endParaRPr lang="en-US"/>
          </a:p>
        </p:txBody>
      </p:sp>
    </p:spTree>
    <p:extLst>
      <p:ext uri="{BB962C8B-B14F-4D97-AF65-F5344CB8AC3E}">
        <p14:creationId xmlns:p14="http://schemas.microsoft.com/office/powerpoint/2010/main" val="2545931323"/>
      </p:ext>
    </p:extLst>
  </p:cSld>
  <p:clrMapOvr>
    <a:masterClrMapping/>
  </p:clrMapOvr>
  <p:transition spd="slow" advClick="0" advTm="200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3E749B-2D87-4AA3-A183-2F82FEB62A13}" type="datetimeFigureOut">
              <a:rPr lang="en-US" smtClean="0"/>
              <a:t>5/31/2025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0E4A7-ECC9-48E0-A5DB-64D29E41D1EB}" type="slidenum">
              <a:rPr lang="en-US" smtClean="0"/>
              <a:t>‹#›</a:t>
            </a:fld>
            <a:endParaRPr lang="en-US"/>
          </a:p>
        </p:txBody>
      </p:sp>
    </p:spTree>
    <p:extLst>
      <p:ext uri="{BB962C8B-B14F-4D97-AF65-F5344CB8AC3E}">
        <p14:creationId xmlns:p14="http://schemas.microsoft.com/office/powerpoint/2010/main" val="791988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2000">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vcplin.com/Rupture-Disc.html"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vcplin.com/Rupture-Disc.html"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vcplin.com/Composite-Rupture-Disc.html"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vcplin.com/Safety-Relief-Valves.html"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vcplin.co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png"/><Relationship Id="rId2" Type="http://schemas.openxmlformats.org/officeDocument/2006/relationships/hyperlink" Target="http://www.vcplin.com/"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57908" y="3322785"/>
            <a:ext cx="7328924" cy="707886"/>
          </a:xfrm>
          <a:prstGeom prst="rect">
            <a:avLst/>
          </a:prstGeom>
          <a:solidFill>
            <a:srgbClr val="4CA3E4"/>
          </a:solidFill>
        </p:spPr>
        <p:txBody>
          <a:bodyPr wrap="square" lIns="91440" tIns="45720" rIns="91440" bIns="45720">
            <a:spAutoFit/>
          </a:bodyPr>
          <a:lstStyle/>
          <a:p>
            <a:pPr algn="ctr"/>
            <a:r>
              <a:rPr lang="en-US" sz="4000" b="1" dirty="0">
                <a:solidFill>
                  <a:schemeClr val="bg1"/>
                </a:solidFill>
              </a:rPr>
              <a:t>Complete Guide of Rupture Discs</a:t>
            </a:r>
          </a:p>
        </p:txBody>
      </p:sp>
      <p:sp>
        <p:nvSpPr>
          <p:cNvPr id="6" name="Frame 5"/>
          <p:cNvSpPr/>
          <p:nvPr/>
        </p:nvSpPr>
        <p:spPr>
          <a:xfrm>
            <a:off x="0" y="-18466"/>
            <a:ext cx="12192000" cy="6867229"/>
          </a:xfrm>
          <a:prstGeom prst="frame">
            <a:avLst>
              <a:gd name="adj1" fmla="val 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8015" y="994219"/>
            <a:ext cx="2548711" cy="1869054"/>
          </a:xfrm>
          <a:prstGeom prst="rect">
            <a:avLst/>
          </a:prstGeom>
        </p:spPr>
      </p:pic>
      <p:sp>
        <p:nvSpPr>
          <p:cNvPr id="8" name="Rectangle 7"/>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9" name="Rectangle 8"/>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0" name="Rectangle 9"/>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3161863" y="4286213"/>
            <a:ext cx="5868273" cy="374077"/>
          </a:xfrm>
          <a:prstGeom prst="rect">
            <a:avLst/>
          </a:prstGeom>
        </p:spPr>
        <p:txBody>
          <a:bodyPr wrap="none">
            <a:spAutoFit/>
          </a:bodyPr>
          <a:lstStyle/>
          <a:p>
            <a:pPr algn="ct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Rupture Discs Types, Applications and Working Principle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8334049"/>
      </p:ext>
    </p:extLst>
  </p:cSld>
  <p:clrMapOvr>
    <a:masterClrMapping/>
  </p:clrMapOvr>
  <p:transition spd="slow" advClick="0" advTm="2000">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13563" y="1022626"/>
            <a:ext cx="2964873" cy="553357"/>
          </a:xfrm>
          <a:prstGeom prst="rect">
            <a:avLst/>
          </a:prstGeom>
        </p:spPr>
        <p:txBody>
          <a:bodyPr wrap="square">
            <a:spAutoFit/>
          </a:bodyPr>
          <a:lstStyle/>
          <a:p>
            <a:pPr marL="457200" algn="ctr">
              <a:lnSpc>
                <a:spcPct val="107000"/>
              </a:lnSpc>
            </a:pPr>
            <a:r>
              <a:rPr lang="en-US" sz="2800" b="1" dirty="0">
                <a:latin typeface="Times New Roman" panose="02020603050405020304" pitchFamily="18" charset="0"/>
                <a:ea typeface="Calibri" panose="020F0502020204030204" pitchFamily="34" charset="0"/>
                <a:cs typeface="Times New Roman" panose="02020603050405020304" pitchFamily="18" charset="0"/>
              </a:rPr>
              <a:t>Introduction :</a:t>
            </a:r>
          </a:p>
        </p:txBody>
      </p:sp>
      <p:sp>
        <p:nvSpPr>
          <p:cNvPr id="6" name="Frame 5"/>
          <p:cNvSpPr/>
          <p:nvPr/>
        </p:nvSpPr>
        <p:spPr>
          <a:xfrm>
            <a:off x="0" y="-18466"/>
            <a:ext cx="12192000" cy="6867229"/>
          </a:xfrm>
          <a:prstGeom prst="frame">
            <a:avLst>
              <a:gd name="adj1" fmla="val 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403" y="262025"/>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8" name="Rectangle 17"/>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5" name="Rectangle 4"/>
          <p:cNvSpPr/>
          <p:nvPr/>
        </p:nvSpPr>
        <p:spPr>
          <a:xfrm>
            <a:off x="1042080" y="1660822"/>
            <a:ext cx="10704017" cy="4801314"/>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In the realm of industrial systems, operating under high pressure is a common scenario. Ensuring the safety of both equipment and personnel in such environments is essential. </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where safety devices like </a:t>
            </a:r>
            <a:r>
              <a:rPr lang="en-US" u="sng" dirty="0">
                <a:latin typeface="Times New Roman" panose="02020603050405020304" pitchFamily="18" charset="0"/>
                <a:cs typeface="Times New Roman" panose="02020603050405020304" pitchFamily="18" charset="0"/>
                <a:hlinkClick r:id="rId3"/>
              </a:rPr>
              <a:t>rupture discs</a:t>
            </a:r>
            <a:r>
              <a:rPr lang="en-US" dirty="0">
                <a:latin typeface="Times New Roman" panose="02020603050405020304" pitchFamily="18" charset="0"/>
                <a:cs typeface="Times New Roman" panose="02020603050405020304" pitchFamily="18" charset="0"/>
              </a:rPr>
              <a:t> (also known as rupture disks) and burst discs (or burst disks) play a crucial role. These devices are among the most reliable and widely utilized in the industry to safeguard against potential hazards</a:t>
            </a:r>
            <a:r>
              <a:rPr lang="en-US" dirty="0" smtClean="0">
                <a:latin typeface="Times New Roman" panose="02020603050405020304" pitchFamily="18" charset="0"/>
                <a:cs typeface="Times New Roman" panose="02020603050405020304" pitchFamily="18" charset="0"/>
              </a:rPr>
              <a:t>.</a:t>
            </a:r>
          </a:p>
          <a:p>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Rupture discs are designed to prevent catastrophic failures by relieving excess pressure in a controlled manner. They are essential components in systems such as pressure vessels, reactors, condensers, bio reactors, heat exchangers and pipelines. By releasing built-up pressure, these discs mitigate the risk of pressure rise and significant damage, thus protecting both machinery and human lives.</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This comprehensive guide delves into the intricacies of rupture discs, exploring their various types, numerous applications, and the reasons why they are indispensable in modern industrial operations. From understanding their fundamental working principles to learning about their critical role in maintaining safety standards, this guide covers everything you need to know about rupture discs.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5392434"/>
      </p:ext>
    </p:extLst>
  </p:cSld>
  <p:clrMapOvr>
    <a:masterClrMapping/>
  </p:clrMapOvr>
  <p:transition spd="slow" advClick="0" advTm="2000">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879175" y="806207"/>
            <a:ext cx="6593820" cy="522259"/>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What is a Rupture Disc / Burst Discs ?</a:t>
            </a:r>
          </a:p>
        </p:txBody>
      </p:sp>
      <p:sp>
        <p:nvSpPr>
          <p:cNvPr id="9" name="Rectangle 8"/>
          <p:cNvSpPr/>
          <p:nvPr/>
        </p:nvSpPr>
        <p:spPr>
          <a:xfrm>
            <a:off x="1546421" y="4963752"/>
            <a:ext cx="9259328" cy="1477328"/>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 non-reclosing pressure relief device engineered to burst at a predetermined pressure. This intentional burst action is crucial for safeguarding systems that operate under pressure, such as pressure vessels, air compressors, and pipelines. The primary function of a rupture disc is to prevent overpressure conditions, which can lead to catastrophic failures, equipment damage, and potential harm to personnel.</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2011" y="1300758"/>
            <a:ext cx="5388148" cy="3594905"/>
          </a:xfrm>
          <a:prstGeom prst="rect">
            <a:avLst/>
          </a:prstGeom>
        </p:spPr>
      </p:pic>
    </p:spTree>
    <p:extLst>
      <p:ext uri="{BB962C8B-B14F-4D97-AF65-F5344CB8AC3E}">
        <p14:creationId xmlns:p14="http://schemas.microsoft.com/office/powerpoint/2010/main" val="1758634965"/>
      </p:ext>
    </p:extLst>
  </p:cSld>
  <p:clrMapOvr>
    <a:masterClrMapping/>
  </p:clrMapOvr>
  <p:transition spd="slow" advClick="0" advTm="2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879175" y="806207"/>
            <a:ext cx="6593820" cy="522259"/>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What is a Rupture Disc / Burst Discs ?</a:t>
            </a:r>
          </a:p>
        </p:txBody>
      </p:sp>
      <p:sp>
        <p:nvSpPr>
          <p:cNvPr id="9" name="Rectangle 8"/>
          <p:cNvSpPr/>
          <p:nvPr/>
        </p:nvSpPr>
        <p:spPr>
          <a:xfrm>
            <a:off x="1546421" y="5270241"/>
            <a:ext cx="9259328"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These devices are specifically designed to offer immediate pressure relief by rupturing when the internal pressure exceeds safe levels. Unlike other pressure relief devices, rupture discs do not reset or close after activation. Instead, they provide a single-use solution, full bore ensuring that excess pressure is promptly released, thereby maintaining the integrity and safety of the system</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4878" y="1351656"/>
            <a:ext cx="5835872" cy="3647420"/>
          </a:xfrm>
          <a:prstGeom prst="rect">
            <a:avLst/>
          </a:prstGeom>
        </p:spPr>
      </p:pic>
    </p:spTree>
    <p:extLst>
      <p:ext uri="{BB962C8B-B14F-4D97-AF65-F5344CB8AC3E}">
        <p14:creationId xmlns:p14="http://schemas.microsoft.com/office/powerpoint/2010/main" val="2040918293"/>
      </p:ext>
    </p:extLst>
  </p:cSld>
  <p:clrMapOvr>
    <a:masterClrMapping/>
  </p:clrMapOvr>
  <p:transition spd="slow" advClick="0" advTm="200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253117" y="860475"/>
            <a:ext cx="9144157" cy="1574149"/>
          </a:xfrm>
          <a:prstGeom prst="rect">
            <a:avLst/>
          </a:prstGeom>
        </p:spPr>
        <p:txBody>
          <a:bodyPr wrap="square">
            <a:spAutoFit/>
          </a:bodyPr>
          <a:lstStyle/>
          <a:p>
            <a:pPr>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Rupture discs are integral components in various industrial applications due to their reliability, precision, and rapid response capabilities. They are utilized in environments where consistent and dependable pressure management is vital, ensuring operational safety and efficiency. By incorporating rupture discs into pressure control systems, industries can effectively mitigate risks and enhance overall safety measures.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1253117" y="2537109"/>
            <a:ext cx="1629613" cy="388696"/>
          </a:xfrm>
          <a:prstGeom prst="rect">
            <a:avLst/>
          </a:prstGeom>
        </p:spPr>
        <p:txBody>
          <a:bodyPr wrap="none">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Key Features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1211968" y="3028290"/>
            <a:ext cx="7609936" cy="3352328"/>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Non-reclosing : Once the disc bursts, it cannot be reset.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Non-mechanical : Unlike pressure relief valves, rupture discs have no moving parts.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Pressure Relief : Designed to relieve excess pressure quickly and effectively.</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High Reliability : Provides failsafe performance with minimal maintenance.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Cost-Effective : Economical compared to other safety devices.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Leak-Tight : Ensures no leakage prior to activation.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Wide Applications : Used in chemical processing, oil and gas, pharmaceuticals, and more.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Quick Response : Reacts swiftly to pressure changes.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Safety : Protects both equipment and personnel from potential hazards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4302116"/>
      </p:ext>
    </p:extLst>
  </p:cSld>
  <p:clrMapOvr>
    <a:masterClrMapping/>
  </p:clrMapOvr>
  <p:transition spd="slow" advClick="0" advTm="200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3559692" cy="388696"/>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smtClean="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3"/>
              </a:rPr>
              <a:t>Forward Acting 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062750" y="2279116"/>
            <a:ext cx="6096000" cy="2964786"/>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Designed with the dome facing the process side, these are suitable for high-pressure systems and offer a simple, cost-effective solution.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Design : The dome is oriented toward the process side (pressure is applied to the convex side).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Applications : Suitable for static or high-pressure systems.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Advantages : High-pressure tolerance, cost-effective, and simple design.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797" y="2292167"/>
            <a:ext cx="5005305" cy="3229986"/>
          </a:xfrm>
          <a:prstGeom prst="rect">
            <a:avLst/>
          </a:prstGeom>
        </p:spPr>
      </p:pic>
    </p:spTree>
    <p:extLst>
      <p:ext uri="{BB962C8B-B14F-4D97-AF65-F5344CB8AC3E}">
        <p14:creationId xmlns:p14="http://schemas.microsoft.com/office/powerpoint/2010/main" val="707848743"/>
      </p:ext>
    </p:extLst>
  </p:cSld>
  <p:clrMapOvr>
    <a:masterClrMapping/>
  </p:clrMapOvr>
  <p:transition spd="slow" advClick="0" advTm="200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3559692" cy="388696"/>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rPr>
              <a:t>Reverse Acting 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062750" y="2279116"/>
            <a:ext cx="6096000" cy="3238451"/>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Feature an inverted dome that bursts at a defined pressure, ideal for low-pressure or high-cycle applications with better fatigue resistance</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Design</a:t>
            </a:r>
            <a:r>
              <a:rPr lang="en-US" dirty="0">
                <a:latin typeface="Times New Roman" panose="02020603050405020304" pitchFamily="18" charset="0"/>
                <a:cs typeface="Times New Roman" panose="02020603050405020304" pitchFamily="18" charset="0"/>
              </a:rPr>
              <a:t> : The dome is inverted toward the pressure source (pressure is applied to the concave side).</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Applications</a:t>
            </a:r>
            <a:r>
              <a:rPr lang="en-US" dirty="0">
                <a:latin typeface="Times New Roman" panose="02020603050405020304" pitchFamily="18" charset="0"/>
                <a:cs typeface="Times New Roman" panose="02020603050405020304" pitchFamily="18" charset="0"/>
              </a:rPr>
              <a:t> : Ideal for low-pressure applications or where frequent cycling occurs.</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 : Increased fatigue resistance, Can handle operating pressures closer to the burst pressure, Allows use of complex sensing mechanisms</a:t>
            </a:r>
            <a:r>
              <a:rPr lang="en-US" dirty="0" smtClean="0">
                <a:latin typeface="Times New Roman" panose="02020603050405020304" pitchFamily="18" charset="0"/>
                <a:cs typeface="Times New Roman" panose="02020603050405020304" pitchFamily="18" charset="0"/>
              </a:rPr>
              <a:t>.</a:t>
            </a:r>
            <a:r>
              <a:rPr lang="en-US" dirty="0"/>
              <a:t/>
            </a:r>
            <a:br>
              <a:rPr lang="en-US" dirty="0"/>
            </a:b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500" y="2384252"/>
            <a:ext cx="4821382" cy="3210091"/>
          </a:xfrm>
          <a:prstGeom prst="rect">
            <a:avLst/>
          </a:prstGeom>
        </p:spPr>
      </p:pic>
    </p:spTree>
    <p:extLst>
      <p:ext uri="{BB962C8B-B14F-4D97-AF65-F5344CB8AC3E}">
        <p14:creationId xmlns:p14="http://schemas.microsoft.com/office/powerpoint/2010/main" val="313246584"/>
      </p:ext>
    </p:extLst>
  </p:cSld>
  <p:clrMapOvr>
    <a:masterClrMapping/>
  </p:clrMapOvr>
  <p:transition spd="slow" advClick="0" advTm="2000">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3040256" cy="374077"/>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3"/>
              </a:rPr>
              <a:t>Composite 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5806441" y="1815372"/>
            <a:ext cx="6096000" cy="3637406"/>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Constructed with multiple layers, these are highly customizable and resistant to corrosive or extreme temperature environments.</a:t>
            </a:r>
          </a:p>
          <a:p>
            <a:pPr>
              <a:lnSpc>
                <a:spcPct val="107000"/>
              </a:lnSpc>
              <a:spcAft>
                <a:spcPts val="800"/>
              </a:spcAft>
            </a:pP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Design : </a:t>
            </a:r>
            <a:r>
              <a:rPr lang="en-US" dirty="0">
                <a:latin typeface="Times New Roman" panose="02020603050405020304" pitchFamily="18" charset="0"/>
                <a:cs typeface="Times New Roman" panose="02020603050405020304" pitchFamily="18" charset="0"/>
              </a:rPr>
              <a:t>Made of multiple layers of materials, with a sealing layer often combined with a metal or non-metallic bursting layer.</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Applications : </a:t>
            </a:r>
            <a:r>
              <a:rPr lang="en-US" dirty="0">
                <a:latin typeface="Times New Roman" panose="02020603050405020304" pitchFamily="18" charset="0"/>
                <a:cs typeface="Times New Roman" panose="02020603050405020304" pitchFamily="18" charset="0"/>
              </a:rPr>
              <a:t>Used in systems with corrosive media or variable temperature environments.</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 : </a:t>
            </a:r>
            <a:r>
              <a:rPr lang="en-US" dirty="0">
                <a:latin typeface="Times New Roman" panose="02020603050405020304" pitchFamily="18" charset="0"/>
                <a:cs typeface="Times New Roman" panose="02020603050405020304" pitchFamily="18" charset="0"/>
              </a:rPr>
              <a:t>Highly customizable for specific applications and resistant to corrosion or chemical attack.</a:t>
            </a:r>
            <a:r>
              <a:rPr lang="en-US" dirty="0" smtClean="0"/>
              <a:t/>
            </a:r>
            <a:br>
              <a:rPr lang="en-US" dirty="0" smtClean="0"/>
            </a:b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945" y="2305771"/>
            <a:ext cx="5147837" cy="3217398"/>
          </a:xfrm>
          <a:prstGeom prst="rect">
            <a:avLst/>
          </a:prstGeom>
        </p:spPr>
      </p:pic>
    </p:spTree>
    <p:extLst>
      <p:ext uri="{BB962C8B-B14F-4D97-AF65-F5344CB8AC3E}">
        <p14:creationId xmlns:p14="http://schemas.microsoft.com/office/powerpoint/2010/main" val="324128413"/>
      </p:ext>
    </p:extLst>
  </p:cSld>
  <p:clrMapOvr>
    <a:masterClrMapping/>
  </p:clrMapOvr>
  <p:transition spd="slow" advClick="0" advTm="2000">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2886368" cy="374077"/>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rPr>
              <a:t>Graphite 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5806441" y="2320762"/>
            <a:ext cx="6096000" cy="2684453"/>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Made from graphite, they excel in highly corrosive settings with excellent chemical resistance and non-sparking properties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Design : </a:t>
            </a:r>
            <a:r>
              <a:rPr lang="en-US" dirty="0">
                <a:latin typeface="Times New Roman" panose="02020603050405020304" pitchFamily="18" charset="0"/>
                <a:cs typeface="Times New Roman" panose="02020603050405020304" pitchFamily="18" charset="0"/>
              </a:rPr>
              <a:t>Constructed from graphite, often with a protective coating.</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Applications : </a:t>
            </a:r>
            <a:r>
              <a:rPr lang="en-US" dirty="0">
                <a:latin typeface="Times New Roman" panose="02020603050405020304" pitchFamily="18" charset="0"/>
                <a:cs typeface="Times New Roman" panose="02020603050405020304" pitchFamily="18" charset="0"/>
              </a:rPr>
              <a:t>Ideal for highly corrosive environments.</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 : </a:t>
            </a:r>
            <a:r>
              <a:rPr lang="en-US" dirty="0">
                <a:latin typeface="Times New Roman" panose="02020603050405020304" pitchFamily="18" charset="0"/>
                <a:cs typeface="Times New Roman" panose="02020603050405020304" pitchFamily="18" charset="0"/>
              </a:rPr>
              <a:t>Excellent corrosion resistance and non-sparking properties.</a:t>
            </a:r>
            <a:r>
              <a:rPr lang="en-US" dirty="0" smtClean="0"/>
              <a:t/>
            </a:r>
            <a:br>
              <a:rPr lang="en-US" dirty="0" smtClean="0"/>
            </a:b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367" y="2181691"/>
            <a:ext cx="5417074" cy="3304709"/>
          </a:xfrm>
          <a:prstGeom prst="rect">
            <a:avLst/>
          </a:prstGeom>
        </p:spPr>
      </p:pic>
    </p:spTree>
    <p:extLst>
      <p:ext uri="{BB962C8B-B14F-4D97-AF65-F5344CB8AC3E}">
        <p14:creationId xmlns:p14="http://schemas.microsoft.com/office/powerpoint/2010/main" val="987650424"/>
      </p:ext>
    </p:extLst>
  </p:cSld>
  <p:clrMapOvr>
    <a:masterClrMapping/>
  </p:clrMapOvr>
  <p:transition spd="slow" advClick="0" advTm="2000">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3685945" cy="374077"/>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dirty="0">
                <a:latin typeface="Times New Roman" panose="02020603050405020304" pitchFamily="18" charset="0"/>
                <a:ea typeface="Calibri" panose="020F0502020204030204" pitchFamily="34" charset="0"/>
                <a:cs typeface="Times New Roman" panose="02020603050405020304" pitchFamily="18" charset="0"/>
              </a:rPr>
              <a:t>Vacuum-Support 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5769495" y="2305771"/>
            <a:ext cx="6096000" cy="2469009"/>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Equipped with support structures to prevent collapse under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vacuum conditions</a:t>
            </a:r>
            <a:r>
              <a:rPr lang="en-US" b="1" dirty="0">
                <a:latin typeface="Times New Roman" panose="02020603050405020304" pitchFamily="18" charset="0"/>
                <a:ea typeface="Calibri" panose="020F0502020204030204" pitchFamily="34" charset="0"/>
                <a:cs typeface="Times New Roman" panose="02020603050405020304" pitchFamily="18" charset="0"/>
              </a:rPr>
              <a:t>, suitable for processes experiencing backpressure.</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Design : </a:t>
            </a:r>
            <a:r>
              <a:rPr lang="en-US" dirty="0">
                <a:latin typeface="Times New Roman" panose="02020603050405020304" pitchFamily="18" charset="0"/>
                <a:cs typeface="Times New Roman" panose="02020603050405020304" pitchFamily="18" charset="0"/>
              </a:rPr>
              <a:t>Include a support structure to prevent the disc from </a:t>
            </a:r>
            <a:r>
              <a:rPr lang="en-US" dirty="0" smtClean="0">
                <a:latin typeface="Times New Roman" panose="02020603050405020304" pitchFamily="18" charset="0"/>
                <a:cs typeface="Times New Roman" panose="02020603050405020304" pitchFamily="18" charset="0"/>
              </a:rPr>
              <a:t>collapsing under </a:t>
            </a:r>
            <a:r>
              <a:rPr lang="en-US" dirty="0">
                <a:latin typeface="Times New Roman" panose="02020603050405020304" pitchFamily="18" charset="0"/>
                <a:cs typeface="Times New Roman" panose="02020603050405020304" pitchFamily="18" charset="0"/>
              </a:rPr>
              <a:t>vacuum conditions</a:t>
            </a:r>
            <a:r>
              <a:rPr lang="en-US" b="1"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b="1" dirty="0" smtClean="0">
                <a:latin typeface="Times New Roman" panose="02020603050405020304" pitchFamily="18" charset="0"/>
                <a:cs typeface="Times New Roman" panose="02020603050405020304" pitchFamily="18" charset="0"/>
              </a:rPr>
              <a:t>Applications </a:t>
            </a:r>
            <a:r>
              <a:rPr lang="en-US" b="1"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Used in processes subject to vacuum or backpressure conditions.</a:t>
            </a:r>
          </a:p>
          <a:p>
            <a:pPr marL="285750" indent="-285750">
              <a:buFont typeface="Arial" panose="020B0604020202020204" pitchFamily="34" charset="0"/>
              <a:buChar char="•"/>
            </a:pPr>
            <a:r>
              <a:rPr lang="en-US" b="1" dirty="0" smtClean="0">
                <a:latin typeface="Times New Roman" panose="02020603050405020304" pitchFamily="18" charset="0"/>
                <a:cs typeface="Times New Roman" panose="02020603050405020304" pitchFamily="18" charset="0"/>
              </a:rPr>
              <a:t>Advantages </a:t>
            </a:r>
            <a:r>
              <a:rPr lang="en-US" dirty="0" smtClean="0">
                <a:latin typeface="Times New Roman" panose="02020603050405020304" pitchFamily="18" charset="0"/>
                <a:cs typeface="Times New Roman" panose="02020603050405020304" pitchFamily="18" charset="0"/>
              </a:rPr>
              <a:t>: Ensures functionality in vacuum environments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563" y="2461047"/>
            <a:ext cx="5003126" cy="3126953"/>
          </a:xfrm>
          <a:prstGeom prst="rect">
            <a:avLst/>
          </a:prstGeom>
        </p:spPr>
      </p:pic>
    </p:spTree>
    <p:extLst>
      <p:ext uri="{BB962C8B-B14F-4D97-AF65-F5344CB8AC3E}">
        <p14:creationId xmlns:p14="http://schemas.microsoft.com/office/powerpoint/2010/main" val="3862200451"/>
      </p:ext>
    </p:extLst>
  </p:cSld>
  <p:clrMapOvr>
    <a:masterClrMapping/>
  </p:clrMapOvr>
  <p:transition spd="slow" advClick="0" advTm="200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2664191" cy="374077"/>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dirty="0" smtClean="0">
                <a:latin typeface="Times New Roman" panose="02020603050405020304" pitchFamily="18" charset="0"/>
                <a:ea typeface="Calibri" panose="020F0502020204030204" pitchFamily="34" charset="0"/>
                <a:cs typeface="Times New Roman" panose="02020603050405020304" pitchFamily="18" charset="0"/>
              </a:rPr>
              <a:t>Scored </a:t>
            </a:r>
            <a:r>
              <a:rPr lang="en-US" b="1" u="sng" dirty="0">
                <a:latin typeface="Times New Roman" panose="02020603050405020304" pitchFamily="18" charset="0"/>
                <a:ea typeface="Calibri" panose="020F0502020204030204" pitchFamily="34" charset="0"/>
                <a:cs typeface="Times New Roman" panose="02020603050405020304" pitchFamily="18" charset="0"/>
              </a:rPr>
              <a:t>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5769495" y="2305771"/>
            <a:ext cx="6096000" cy="2474652"/>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Pre-scored to control rupture patterns, they minimize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fragmentation and </a:t>
            </a:r>
            <a:r>
              <a:rPr lang="en-US" b="1" dirty="0">
                <a:latin typeface="Times New Roman" panose="02020603050405020304" pitchFamily="18" charset="0"/>
                <a:ea typeface="Calibri" panose="020F0502020204030204" pitchFamily="34" charset="0"/>
                <a:cs typeface="Times New Roman" panose="02020603050405020304" pitchFamily="18" charset="0"/>
              </a:rPr>
              <a:t>provide precise and predictable bursting</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107000"/>
              </a:lnSpc>
              <a:spcAft>
                <a:spcPts val="800"/>
              </a:spcAf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Design : </a:t>
            </a:r>
            <a:r>
              <a:rPr lang="en-US" dirty="0">
                <a:latin typeface="Times New Roman" panose="02020603050405020304" pitchFamily="18" charset="0"/>
                <a:cs typeface="Times New Roman" panose="02020603050405020304" pitchFamily="18" charset="0"/>
              </a:rPr>
              <a:t>The disc is pre-scored to control the rupture pattern</a:t>
            </a:r>
            <a:r>
              <a:rPr lang="en-US" b="1" dirty="0">
                <a:latin typeface="Times New Roman" panose="02020603050405020304" pitchFamily="18" charset="0"/>
                <a:cs typeface="Times New Roman" panose="02020603050405020304" pitchFamily="18" charset="0"/>
              </a:rPr>
              <a:t>.</a:t>
            </a:r>
          </a:p>
          <a:p>
            <a:pPr marL="285750" indent="-285750">
              <a:lnSpc>
                <a:spcPct val="107000"/>
              </a:lnSpc>
              <a:spcAft>
                <a:spcPts val="800"/>
              </a:spcAft>
              <a:buFont typeface="Arial" panose="020B0604020202020204" pitchFamily="34" charset="0"/>
              <a:buChar char="•"/>
            </a:pPr>
            <a:r>
              <a:rPr lang="en-US" b="1" dirty="0" smtClean="0">
                <a:latin typeface="Times New Roman" panose="02020603050405020304" pitchFamily="18" charset="0"/>
                <a:cs typeface="Times New Roman" panose="02020603050405020304" pitchFamily="18" charset="0"/>
              </a:rPr>
              <a:t>Applications </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Used where predictable opening patterns are essential</a:t>
            </a:r>
            <a:r>
              <a:rPr lang="en-US" b="1" dirty="0">
                <a:latin typeface="Times New Roman" panose="02020603050405020304" pitchFamily="18" charset="0"/>
                <a:cs typeface="Times New Roman" panose="02020603050405020304" pitchFamily="18" charset="0"/>
              </a:rPr>
              <a:t>.</a:t>
            </a:r>
          </a:p>
          <a:p>
            <a:pPr marL="285750" indent="-285750">
              <a:lnSpc>
                <a:spcPct val="107000"/>
              </a:lnSpc>
              <a:spcAft>
                <a:spcPts val="800"/>
              </a:spcAft>
              <a:buFont typeface="Arial" panose="020B0604020202020204" pitchFamily="34" charset="0"/>
              <a:buChar char="•"/>
            </a:pPr>
            <a:r>
              <a:rPr lang="en-US" b="1" dirty="0" smtClean="0">
                <a:latin typeface="Times New Roman" panose="02020603050405020304" pitchFamily="18" charset="0"/>
                <a:cs typeface="Times New Roman" panose="02020603050405020304" pitchFamily="18" charset="0"/>
              </a:rPr>
              <a:t>Advantages </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Minimizes fragmentation and ensures precise </a:t>
            </a:r>
            <a:r>
              <a:rPr lang="en-US" dirty="0" smtClean="0">
                <a:latin typeface="Times New Roman" panose="02020603050405020304" pitchFamily="18" charset="0"/>
                <a:cs typeface="Times New Roman" panose="02020603050405020304" pitchFamily="18" charset="0"/>
              </a:rPr>
              <a:t>burst control</a:t>
            </a:r>
            <a:r>
              <a:rPr lang="en-US" dirty="0">
                <a:latin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202" y="2237503"/>
            <a:ext cx="5366293" cy="3353933"/>
          </a:xfrm>
          <a:prstGeom prst="rect">
            <a:avLst/>
          </a:prstGeom>
        </p:spPr>
      </p:pic>
    </p:spTree>
    <p:extLst>
      <p:ext uri="{BB962C8B-B14F-4D97-AF65-F5344CB8AC3E}">
        <p14:creationId xmlns:p14="http://schemas.microsoft.com/office/powerpoint/2010/main" val="737052478"/>
      </p:ext>
    </p:extLst>
  </p:cSld>
  <p:clrMapOvr>
    <a:masterClrMapping/>
  </p:clrMapOvr>
  <p:transition spd="slow" advClick="0" advTm="2000">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9" name="Rectangle 18"/>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10" name="Rectangle 9"/>
          <p:cNvSpPr/>
          <p:nvPr/>
        </p:nvSpPr>
        <p:spPr>
          <a:xfrm>
            <a:off x="544945" y="1074977"/>
            <a:ext cx="4211782" cy="553357"/>
          </a:xfrm>
          <a:prstGeom prst="rect">
            <a:avLst/>
          </a:prstGeom>
        </p:spPr>
        <p:txBody>
          <a:bodyPr wrap="square">
            <a:spAutoFit/>
          </a:bodyPr>
          <a:lstStyle/>
          <a:p>
            <a:pPr marL="457200" marR="0">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Types of Rupture Discs</a:t>
            </a:r>
          </a:p>
        </p:txBody>
      </p:sp>
      <p:sp>
        <p:nvSpPr>
          <p:cNvPr id="3" name="Rectangle 2"/>
          <p:cNvSpPr/>
          <p:nvPr/>
        </p:nvSpPr>
        <p:spPr>
          <a:xfrm>
            <a:off x="695500" y="1628334"/>
            <a:ext cx="3835665" cy="374077"/>
          </a:xfrm>
          <a:prstGeom prst="rect">
            <a:avLst/>
          </a:prstGeom>
        </p:spPr>
        <p:txBody>
          <a:bodyPr wrap="none">
            <a:spAutoFit/>
          </a:bodyPr>
          <a:lstStyle/>
          <a:p>
            <a:pPr marL="342900" lvl="0" indent="-342900">
              <a:lnSpc>
                <a:spcPct val="107000"/>
              </a:lnSpc>
              <a:spcAft>
                <a:spcPts val="800"/>
              </a:spcAft>
              <a:buFont typeface="+mj-lt"/>
              <a:buAutoNum type="arabicPeriod"/>
            </a:pPr>
            <a:r>
              <a:rPr lang="en-US" b="1" u="sng" dirty="0">
                <a:latin typeface="Times New Roman" panose="02020603050405020304" pitchFamily="18" charset="0"/>
                <a:ea typeface="Calibri" panose="020F0502020204030204" pitchFamily="34" charset="0"/>
                <a:cs typeface="Times New Roman" panose="02020603050405020304" pitchFamily="18" charset="0"/>
              </a:rPr>
              <a:t>High-Temperature Rupture Discs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5769495" y="2305771"/>
            <a:ext cx="6096000" cy="3067378"/>
          </a:xfrm>
          <a:prstGeom prst="rect">
            <a:avLst/>
          </a:prstGeom>
        </p:spPr>
        <p:txBody>
          <a:bodyPr>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Built with temperature-resistant materials, they perform reliably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under extreme </a:t>
            </a:r>
            <a:r>
              <a:rPr lang="en-US" b="1" dirty="0">
                <a:latin typeface="Times New Roman" panose="02020603050405020304" pitchFamily="18" charset="0"/>
                <a:ea typeface="Calibri" panose="020F0502020204030204" pitchFamily="34" charset="0"/>
                <a:cs typeface="Times New Roman" panose="02020603050405020304" pitchFamily="18" charset="0"/>
              </a:rPr>
              <a:t>thermal conditions in industries like aerospace or petrochemicals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en-US" b="1" dirty="0">
                <a:latin typeface="Times New Roman" panose="02020603050405020304" pitchFamily="18" charset="0"/>
                <a:cs typeface="Times New Roman" panose="02020603050405020304" pitchFamily="18" charset="0"/>
              </a:rPr>
              <a:t>Design : </a:t>
            </a:r>
            <a:r>
              <a:rPr lang="en-US" dirty="0">
                <a:latin typeface="Times New Roman" panose="02020603050405020304" pitchFamily="18" charset="0"/>
                <a:cs typeface="Times New Roman" panose="02020603050405020304" pitchFamily="18" charset="0"/>
              </a:rPr>
              <a:t>Built with materials resistant to extreme temperatures, such </a:t>
            </a:r>
            <a:r>
              <a:rPr lang="en-US" dirty="0" smtClean="0">
                <a:latin typeface="Times New Roman" panose="02020603050405020304" pitchFamily="18" charset="0"/>
                <a:cs typeface="Times New Roman" panose="02020603050405020304" pitchFamily="18" charset="0"/>
              </a:rPr>
              <a:t>as Inconel </a:t>
            </a:r>
            <a:r>
              <a:rPr lang="en-US" dirty="0">
                <a:latin typeface="Times New Roman" panose="02020603050405020304" pitchFamily="18" charset="0"/>
                <a:cs typeface="Times New Roman" panose="02020603050405020304" pitchFamily="18" charset="0"/>
              </a:rPr>
              <a:t>or </a:t>
            </a:r>
            <a:r>
              <a:rPr lang="en-US" dirty="0" err="1">
                <a:latin typeface="Times New Roman" panose="02020603050405020304" pitchFamily="18" charset="0"/>
                <a:cs typeface="Times New Roman" panose="02020603050405020304" pitchFamily="18" charset="0"/>
              </a:rPr>
              <a:t>Hastelloy</a:t>
            </a:r>
            <a:r>
              <a:rPr lang="en-US" dirty="0">
                <a:latin typeface="Times New Roman" panose="02020603050405020304" pitchFamily="18" charset="0"/>
                <a:cs typeface="Times New Roman" panose="02020603050405020304" pitchFamily="18" charset="0"/>
              </a:rPr>
              <a:t>.</a:t>
            </a:r>
          </a:p>
          <a:p>
            <a:pPr>
              <a:lnSpc>
                <a:spcPct val="107000"/>
              </a:lnSpc>
              <a:spcAft>
                <a:spcPts val="800"/>
              </a:spcAft>
            </a:pPr>
            <a:r>
              <a:rPr lang="en-US" b="1" dirty="0" smtClean="0">
                <a:latin typeface="Times New Roman" panose="02020603050405020304" pitchFamily="18" charset="0"/>
                <a:cs typeface="Times New Roman" panose="02020603050405020304" pitchFamily="18" charset="0"/>
              </a:rPr>
              <a:t>Applications </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High-temperature processes, such as petrochemical </a:t>
            </a:r>
            <a:r>
              <a:rPr lang="en-US" dirty="0" smtClean="0">
                <a:latin typeface="Times New Roman" panose="02020603050405020304" pitchFamily="18" charset="0"/>
                <a:cs typeface="Times New Roman" panose="02020603050405020304" pitchFamily="18" charset="0"/>
              </a:rPr>
              <a:t>or aerospace </a:t>
            </a:r>
            <a:r>
              <a:rPr lang="en-US" dirty="0">
                <a:latin typeface="Times New Roman" panose="02020603050405020304" pitchFamily="18" charset="0"/>
                <a:cs typeface="Times New Roman" panose="02020603050405020304" pitchFamily="18" charset="0"/>
              </a:rPr>
              <a:t>industries.</a:t>
            </a:r>
          </a:p>
          <a:p>
            <a:pPr>
              <a:lnSpc>
                <a:spcPct val="107000"/>
              </a:lnSpc>
              <a:spcAft>
                <a:spcPts val="800"/>
              </a:spcAft>
            </a:pPr>
            <a:r>
              <a:rPr lang="en-US" b="1" dirty="0" smtClean="0">
                <a:latin typeface="Times New Roman" panose="02020603050405020304" pitchFamily="18" charset="0"/>
                <a:cs typeface="Times New Roman" panose="02020603050405020304" pitchFamily="18" charset="0"/>
              </a:rPr>
              <a:t>Advantages </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Reliable performance under extreme thermal conditions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945" y="2308872"/>
            <a:ext cx="4947637" cy="3092273"/>
          </a:xfrm>
          <a:prstGeom prst="rect">
            <a:avLst/>
          </a:prstGeom>
        </p:spPr>
      </p:pic>
    </p:spTree>
    <p:extLst>
      <p:ext uri="{BB962C8B-B14F-4D97-AF65-F5344CB8AC3E}">
        <p14:creationId xmlns:p14="http://schemas.microsoft.com/office/powerpoint/2010/main" val="4182303446"/>
      </p:ext>
    </p:extLst>
  </p:cSld>
  <p:clrMapOvr>
    <a:masterClrMapping/>
  </p:clrMapOvr>
  <p:transition spd="slow" advClick="0" advTm="2000">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1130644" y="1351656"/>
            <a:ext cx="5805864" cy="553357"/>
          </a:xfrm>
          <a:prstGeom prst="rect">
            <a:avLst/>
          </a:prstGeom>
        </p:spPr>
        <p:txBody>
          <a:bodyPr wrap="square">
            <a:spAutoFit/>
          </a:bodyPr>
          <a:lstStyle/>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Applications of Rupture Discs :</a:t>
            </a:r>
          </a:p>
        </p:txBody>
      </p:sp>
      <p:sp>
        <p:nvSpPr>
          <p:cNvPr id="9" name="Rectangle 8"/>
          <p:cNvSpPr/>
          <p:nvPr/>
        </p:nvSpPr>
        <p:spPr>
          <a:xfrm>
            <a:off x="1605559" y="3013728"/>
            <a:ext cx="8980882" cy="3170099"/>
          </a:xfrm>
          <a:prstGeom prst="rect">
            <a:avLst/>
          </a:prstGeom>
        </p:spPr>
        <p:txBody>
          <a:bodyPr wrap="square">
            <a:spAutoFit/>
          </a:bodyPr>
          <a:lstStyle/>
          <a:p>
            <a:pPr marL="285750" lvl="0" indent="-285750">
              <a:buFontTx/>
              <a:buChar char="-"/>
              <a:tabLst>
                <a:tab pos="457200" algn="l"/>
              </a:tabLst>
            </a:pPr>
            <a:r>
              <a:rPr lang="en-US" sz="2000" dirty="0">
                <a:latin typeface="Times New Roman" panose="02020603050405020304" pitchFamily="18" charset="0"/>
                <a:cs typeface="Times New Roman" panose="02020603050405020304" pitchFamily="18" charset="0"/>
              </a:rPr>
              <a:t>Pressure Vessels : Rupture discs act as a critical safety mechanism in pressure vessels, releasing excess pressure to prevent equipment failure. They are often used alongside pressure release valves to enhance system safety.</a:t>
            </a:r>
          </a:p>
          <a:p>
            <a:pPr marL="285750" lvl="0" indent="-285750">
              <a:buFontTx/>
              <a:buChar char="-"/>
              <a:tabLst>
                <a:tab pos="457200" algn="l"/>
              </a:tabLst>
            </a:pPr>
            <a:r>
              <a:rPr lang="en-US" sz="2000" dirty="0">
                <a:latin typeface="Times New Roman" panose="02020603050405020304" pitchFamily="18" charset="0"/>
                <a:cs typeface="Times New Roman" panose="02020603050405020304" pitchFamily="18" charset="0"/>
              </a:rPr>
              <a:t>Air Compressors : In air compressors, bursting discs prevent overpressure scenarios that can damage the system or lead to hazardous situations. These discs ensure seamless operation under varying pressures.</a:t>
            </a:r>
          </a:p>
          <a:p>
            <a:pPr marL="285750" lvl="0" indent="-285750">
              <a:buFontTx/>
              <a:buChar char="-"/>
              <a:tabLst>
                <a:tab pos="457200" algn="l"/>
              </a:tabLst>
            </a:pPr>
            <a:r>
              <a:rPr lang="en-US" sz="2000" dirty="0">
                <a:latin typeface="Times New Roman" panose="02020603050405020304" pitchFamily="18" charset="0"/>
                <a:cs typeface="Times New Roman" panose="02020603050405020304" pitchFamily="18" charset="0"/>
              </a:rPr>
              <a:t>Steam Systems : Rupture discs are frequently integrated with steam traps to regulate and release pressure in steam boilers and pipelines. Steam trap manufacturers in India often recommend rupture discs as an additional safety measure.</a:t>
            </a:r>
            <a:endParaRPr lang="en-US" sz="2000"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724064" y="1845645"/>
            <a:ext cx="10264735" cy="985270"/>
          </a:xfrm>
          <a:prstGeom prst="rect">
            <a:avLst/>
          </a:prstGeom>
        </p:spPr>
        <p:txBody>
          <a:bodyPr wrap="square">
            <a:spAutoFit/>
          </a:bodyPr>
          <a:lstStyle/>
          <a:p>
            <a:pPr>
              <a:lnSpc>
                <a:spcPct val="107000"/>
              </a:lnSpc>
              <a:spcAft>
                <a:spcPts val="8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Rupture discs are vital safety devices across various industries, ensuring</a:t>
            </a:r>
          </a:p>
          <a:p>
            <a:pPr>
              <a:lnSpc>
                <a:spcPct val="107000"/>
              </a:lnSpc>
              <a:spcAft>
                <a:spcPts val="8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operational safety and efficiency. Below are some common applications: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5068821"/>
      </p:ext>
    </p:extLst>
  </p:cSld>
  <p:clrMapOvr>
    <a:masterClrMapping/>
  </p:clrMapOvr>
  <p:transition spd="slow" advClick="0" advTm="2000">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1605559" y="2595925"/>
            <a:ext cx="8980882" cy="1631216"/>
          </a:xfrm>
          <a:prstGeom prst="rect">
            <a:avLst/>
          </a:prstGeom>
        </p:spPr>
        <p:txBody>
          <a:bodyPr wrap="square">
            <a:spAutoFit/>
          </a:bodyPr>
          <a:lstStyle/>
          <a:p>
            <a:pPr marL="285750" lvl="0" indent="-285750">
              <a:buFontTx/>
              <a:buChar char="-"/>
              <a:tabLst>
                <a:tab pos="457200" algn="l"/>
              </a:tabLst>
            </a:pPr>
            <a:r>
              <a:rPr lang="en-US" sz="2000" dirty="0">
                <a:latin typeface="Times New Roman" panose="02020603050405020304" pitchFamily="18" charset="0"/>
                <a:cs typeface="Times New Roman" panose="02020603050405020304" pitchFamily="18" charset="0"/>
              </a:rPr>
              <a:t>Chemical Processing : Corrosive environments in the chemical industry require specialized rupture disk types like graphite discs to handle extreme conditions effectively.</a:t>
            </a:r>
          </a:p>
          <a:p>
            <a:pPr marL="285750" lvl="0" indent="-285750">
              <a:buFontTx/>
              <a:buChar char="-"/>
              <a:tabLst>
                <a:tab pos="457200" algn="l"/>
              </a:tabLst>
            </a:pPr>
            <a:r>
              <a:rPr lang="en-US" sz="2000" dirty="0">
                <a:latin typeface="Times New Roman" panose="02020603050405020304" pitchFamily="18" charset="0"/>
                <a:cs typeface="Times New Roman" panose="02020603050405020304" pitchFamily="18" charset="0"/>
              </a:rPr>
              <a:t>Storage Tanks and Pipelines : Rupture discs are used in storage tanks and pipelines to prevent overpressure due to thermal expansion or sudden pressure surges.</a:t>
            </a:r>
            <a:endParaRPr lang="en-US" sz="2000"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Tree>
    <p:extLst>
      <p:ext uri="{BB962C8B-B14F-4D97-AF65-F5344CB8AC3E}">
        <p14:creationId xmlns:p14="http://schemas.microsoft.com/office/powerpoint/2010/main" val="1086284332"/>
      </p:ext>
    </p:extLst>
  </p:cSld>
  <p:clrMapOvr>
    <a:masterClrMapping/>
  </p:clrMapOvr>
  <p:transition spd="slow" advClick="0" advTm="2000">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155881" y="1267743"/>
            <a:ext cx="7666182" cy="522259"/>
          </a:xfrm>
          <a:prstGeom prst="rect">
            <a:avLst/>
          </a:prstGeom>
        </p:spPr>
        <p:txBody>
          <a:bodyPr wrap="square">
            <a:spAutoFit/>
          </a:bodyPr>
          <a:lstStyle/>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Rupture Discs: Working Principle</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8863" y="2141099"/>
            <a:ext cx="7606436" cy="3616434"/>
          </a:xfrm>
          <a:prstGeom prst="rect">
            <a:avLst/>
          </a:prstGeom>
        </p:spPr>
      </p:pic>
    </p:spTree>
    <p:extLst>
      <p:ext uri="{BB962C8B-B14F-4D97-AF65-F5344CB8AC3E}">
        <p14:creationId xmlns:p14="http://schemas.microsoft.com/office/powerpoint/2010/main" val="2891570762"/>
      </p:ext>
    </p:extLst>
  </p:cSld>
  <p:clrMapOvr>
    <a:masterClrMapping/>
  </p:clrMapOvr>
  <p:transition spd="slow" advClick="0" advTm="2000">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155881" y="1267743"/>
            <a:ext cx="7666182" cy="522259"/>
          </a:xfrm>
          <a:prstGeom prst="rect">
            <a:avLst/>
          </a:prstGeom>
        </p:spPr>
        <p:txBody>
          <a:bodyPr wrap="square">
            <a:spAutoFit/>
          </a:bodyPr>
          <a:lstStyle/>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Rupture Discs: Working Principle</a:t>
            </a:r>
          </a:p>
        </p:txBody>
      </p:sp>
      <p:sp>
        <p:nvSpPr>
          <p:cNvPr id="9" name="Rectangle 8"/>
          <p:cNvSpPr/>
          <p:nvPr/>
        </p:nvSpPr>
        <p:spPr>
          <a:xfrm>
            <a:off x="1812553" y="3750974"/>
            <a:ext cx="8352838" cy="1938992"/>
          </a:xfrm>
          <a:prstGeom prst="rect">
            <a:avLst/>
          </a:prstGeom>
        </p:spPr>
        <p:txBody>
          <a:bodyPr wrap="square">
            <a:spAutoFit/>
          </a:bodyPr>
          <a:lstStyle/>
          <a:p>
            <a:pPr marL="285750" lvl="0" indent="-285750">
              <a:buFontTx/>
              <a:buChar char="-"/>
              <a:tabLst>
                <a:tab pos="457200" algn="l"/>
              </a:tabLst>
            </a:pPr>
            <a:r>
              <a:rPr lang="en-US" sz="2400" dirty="0" smtClean="0">
                <a:latin typeface="Times New Roman" panose="02020603050405020304" pitchFamily="18" charset="0"/>
                <a:cs typeface="Times New Roman" panose="02020603050405020304" pitchFamily="18" charset="0"/>
              </a:rPr>
              <a:t>Protecting </a:t>
            </a:r>
            <a:r>
              <a:rPr lang="en-US" sz="2400" dirty="0">
                <a:latin typeface="Times New Roman" panose="02020603050405020304" pitchFamily="18" charset="0"/>
                <a:cs typeface="Times New Roman" panose="02020603050405020304" pitchFamily="18" charset="0"/>
              </a:rPr>
              <a:t>high-pressure vessels and piping systems.</a:t>
            </a:r>
          </a:p>
          <a:p>
            <a:pPr marL="285750" lvl="0" indent="-285750">
              <a:buFontTx/>
              <a:buChar char="-"/>
              <a:tabLst>
                <a:tab pos="457200" algn="l"/>
              </a:tabLst>
            </a:pPr>
            <a:r>
              <a:rPr lang="en-US" sz="2400" dirty="0" smtClean="0">
                <a:latin typeface="Times New Roman" panose="02020603050405020304" pitchFamily="18" charset="0"/>
                <a:cs typeface="Times New Roman" panose="02020603050405020304" pitchFamily="18" charset="0"/>
              </a:rPr>
              <a:t>Working </a:t>
            </a:r>
            <a:r>
              <a:rPr lang="en-US" sz="2400" dirty="0">
                <a:latin typeface="Times New Roman" panose="02020603050405020304" pitchFamily="18" charset="0"/>
                <a:cs typeface="Times New Roman" panose="02020603050405020304" pitchFamily="18" charset="0"/>
              </a:rPr>
              <a:t>with toxic or corrosive gases and liquids.</a:t>
            </a:r>
          </a:p>
          <a:p>
            <a:pPr marL="285750" lvl="0" indent="-285750">
              <a:buFontTx/>
              <a:buChar char="-"/>
              <a:tabLst>
                <a:tab pos="457200" algn="l"/>
              </a:tabLst>
            </a:pPr>
            <a:r>
              <a:rPr lang="en-US" sz="2400" dirty="0" smtClean="0">
                <a:latin typeface="Times New Roman" panose="02020603050405020304" pitchFamily="18" charset="0"/>
                <a:cs typeface="Times New Roman" panose="02020603050405020304" pitchFamily="18" charset="0"/>
              </a:rPr>
              <a:t>Needing </a:t>
            </a:r>
            <a:r>
              <a:rPr lang="en-US" sz="2400" dirty="0">
                <a:latin typeface="Times New Roman" panose="02020603050405020304" pitchFamily="18" charset="0"/>
                <a:cs typeface="Times New Roman" panose="02020603050405020304" pitchFamily="18" charset="0"/>
              </a:rPr>
              <a:t>a zero-leakage pressure protection solution.</a:t>
            </a:r>
          </a:p>
          <a:p>
            <a:pPr marL="285750" lvl="0" indent="-285750">
              <a:buFontTx/>
              <a:buChar char="-"/>
              <a:tabLst>
                <a:tab pos="457200" algn="l"/>
              </a:tabLst>
            </a:pPr>
            <a:r>
              <a:rPr lang="en-US" sz="2400" dirty="0" smtClean="0">
                <a:latin typeface="Times New Roman" panose="02020603050405020304" pitchFamily="18" charset="0"/>
                <a:cs typeface="Times New Roman" panose="02020603050405020304" pitchFamily="18" charset="0"/>
              </a:rPr>
              <a:t>Pairing </a:t>
            </a:r>
            <a:r>
              <a:rPr lang="en-US" sz="2400" dirty="0">
                <a:latin typeface="Times New Roman" panose="02020603050405020304" pitchFamily="18" charset="0"/>
                <a:cs typeface="Times New Roman" panose="02020603050405020304" pitchFamily="18" charset="0"/>
              </a:rPr>
              <a:t>with pressure relief valves (PRVs) for system redundancy.</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668646" y="1947281"/>
            <a:ext cx="9756735" cy="1646413"/>
          </a:xfrm>
          <a:prstGeom prst="rect">
            <a:avLst/>
          </a:prstGeom>
        </p:spPr>
        <p:txBody>
          <a:bodyPr wrap="square">
            <a:spAutoFit/>
          </a:bodyPr>
          <a:lstStyle/>
          <a:p>
            <a:pPr>
              <a:lnSpc>
                <a:spcPct val="107000"/>
              </a:lnSpc>
              <a:spcAft>
                <a:spcPts val="8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rupture disk working principle is straightforward: when the system pressure exceeds the disc’s rated capacity, it ruptures instantly, releasing pressure and safeguarding the equipment. Unlike a pressure release valve, a rupture disc is a one-time-use device and must be replaced after activation</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2099478"/>
      </p:ext>
    </p:extLst>
  </p:cSld>
  <p:clrMapOvr>
    <a:masterClrMapping/>
  </p:clrMapOvr>
  <p:transition spd="slow" advClick="0" advTm="2000">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767868" y="1743031"/>
            <a:ext cx="10968992" cy="553357"/>
          </a:xfrm>
          <a:prstGeom prst="rect">
            <a:avLst/>
          </a:prstGeom>
        </p:spPr>
        <p:txBody>
          <a:bodyPr wrap="square">
            <a:spAutoFit/>
          </a:bodyPr>
          <a:lstStyle/>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Why Choose Rupture Discs Over Other Pressure Relief Devices?</a:t>
            </a:r>
          </a:p>
        </p:txBody>
      </p:sp>
      <p:sp>
        <p:nvSpPr>
          <p:cNvPr id="9" name="Rectangle 8"/>
          <p:cNvSpPr/>
          <p:nvPr/>
        </p:nvSpPr>
        <p:spPr>
          <a:xfrm>
            <a:off x="1539337" y="3872790"/>
            <a:ext cx="5792768" cy="923330"/>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Cost-effective solution.</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 moving parts, reducing the risk of mechanical failure.</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Quick response to overpressure scenarios.</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472125" y="2639105"/>
            <a:ext cx="10264735" cy="670120"/>
          </a:xfrm>
          <a:prstGeom prst="rect">
            <a:avLst/>
          </a:prstGeom>
        </p:spPr>
        <p:txBody>
          <a:bodyPr wrap="square">
            <a:spAutoFit/>
          </a:bodyPr>
          <a:lstStyle/>
          <a:p>
            <a:pPr>
              <a:lnSpc>
                <a:spcPct val="107000"/>
              </a:lnSpc>
              <a:spcAft>
                <a:spcPts val="800"/>
              </a:spcAft>
            </a:pPr>
            <a:r>
              <a:rPr lang="en-US" dirty="0">
                <a:latin typeface="Times New Roman" panose="02020603050405020304" pitchFamily="18" charset="0"/>
                <a:cs typeface="Times New Roman" panose="02020603050405020304" pitchFamily="18" charset="0"/>
              </a:rPr>
              <a:t>While devices like </a:t>
            </a:r>
            <a:r>
              <a:rPr lang="en-US" dirty="0">
                <a:latin typeface="Times New Roman" panose="02020603050405020304" pitchFamily="18" charset="0"/>
                <a:cs typeface="Times New Roman" panose="02020603050405020304" pitchFamily="18" charset="0"/>
                <a:hlinkClick r:id="rId3"/>
              </a:rPr>
              <a:t>safety valves</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air pressure relief valves</a:t>
            </a:r>
            <a:r>
              <a:rPr lang="en-US" dirty="0">
                <a:latin typeface="Times New Roman" panose="02020603050405020304" pitchFamily="18" charset="0"/>
                <a:cs typeface="Times New Roman" panose="02020603050405020304" pitchFamily="18" charset="0"/>
              </a:rPr>
              <a:t> are common, rupture discs offer unique advantages and features: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8367110"/>
      </p:ext>
    </p:extLst>
  </p:cSld>
  <p:clrMapOvr>
    <a:masterClrMapping/>
  </p:clrMapOvr>
  <p:transition spd="slow" advClick="0" advTm="2000">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767868" y="1743031"/>
            <a:ext cx="10968992" cy="522259"/>
          </a:xfrm>
          <a:prstGeom prst="rect">
            <a:avLst/>
          </a:prstGeom>
        </p:spPr>
        <p:txBody>
          <a:bodyPr wrap="square">
            <a:spAutoFit/>
          </a:bodyPr>
          <a:lstStyle/>
          <a:p>
            <a:pPr marL="457200" marR="0" algn="ctr">
              <a:lnSpc>
                <a:spcPct val="107000"/>
              </a:lnSpc>
              <a:spcBef>
                <a:spcPts val="0"/>
              </a:spcBef>
              <a:spcAft>
                <a:spcPts val="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Leading Rupture Disc Manufacturers and Suppliers</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2" name="Rectangle 11"/>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5" name="Rectangle 14"/>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sp>
        <p:nvSpPr>
          <p:cNvPr id="2" name="Rectangle 1"/>
          <p:cNvSpPr/>
          <p:nvPr/>
        </p:nvSpPr>
        <p:spPr>
          <a:xfrm>
            <a:off x="1472125" y="3116768"/>
            <a:ext cx="10264735"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If you’re looking for </a:t>
            </a:r>
            <a:r>
              <a:rPr lang="en-US" dirty="0">
                <a:latin typeface="Times New Roman" panose="02020603050405020304" pitchFamily="18" charset="0"/>
                <a:cs typeface="Times New Roman" panose="02020603050405020304" pitchFamily="18" charset="0"/>
                <a:hlinkClick r:id="rId3"/>
              </a:rPr>
              <a:t>rupture disc manufacturers</a:t>
            </a:r>
            <a:r>
              <a:rPr lang="en-US" dirty="0">
                <a:latin typeface="Times New Roman" panose="02020603050405020304" pitchFamily="18" charset="0"/>
                <a:cs typeface="Times New Roman" panose="02020603050405020304" pitchFamily="18" charset="0"/>
              </a:rPr>
              <a:t> or </a:t>
            </a:r>
            <a:r>
              <a:rPr lang="en-US" b="1" dirty="0">
                <a:latin typeface="Times New Roman" panose="02020603050405020304" pitchFamily="18" charset="0"/>
                <a:cs typeface="Times New Roman" panose="02020603050405020304" pitchFamily="18" charset="0"/>
              </a:rPr>
              <a:t>burst discs manufacturers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Ventil</a:t>
            </a:r>
            <a:r>
              <a:rPr lang="en-US" dirty="0">
                <a:latin typeface="Times New Roman" panose="02020603050405020304" pitchFamily="18" charset="0"/>
                <a:cs typeface="Times New Roman" panose="02020603050405020304" pitchFamily="18" charset="0"/>
              </a:rPr>
              <a:t> offers several reliable options. We are the best in reliable Rupture Disc Manufacturers in India Known for high-quality products that meet international safety standards. We are also leading </a:t>
            </a:r>
            <a:r>
              <a:rPr lang="en-US" b="1" dirty="0">
                <a:latin typeface="Times New Roman" panose="02020603050405020304" pitchFamily="18" charset="0"/>
                <a:cs typeface="Times New Roman" panose="02020603050405020304" pitchFamily="18" charset="0"/>
              </a:rPr>
              <a:t>Rupture Disc Suppliers in India</a:t>
            </a:r>
            <a:r>
              <a:rPr lang="en-US" dirty="0">
                <a:latin typeface="Times New Roman" panose="02020603050405020304" pitchFamily="18" charset="0"/>
                <a:cs typeface="Times New Roman" panose="02020603050405020304" pitchFamily="18" charset="0"/>
              </a:rPr>
              <a:t>, Providing a range of </a:t>
            </a:r>
            <a:r>
              <a:rPr lang="en-US" b="1" dirty="0">
                <a:latin typeface="Times New Roman" panose="02020603050405020304" pitchFamily="18" charset="0"/>
                <a:cs typeface="Times New Roman" panose="02020603050405020304" pitchFamily="18" charset="0"/>
              </a:rPr>
              <a:t>rupture disc types</a:t>
            </a:r>
            <a:r>
              <a:rPr lang="en-US" dirty="0">
                <a:latin typeface="Times New Roman" panose="02020603050405020304" pitchFamily="18" charset="0"/>
                <a:cs typeface="Times New Roman" panose="02020603050405020304" pitchFamily="18" charset="0"/>
              </a:rPr>
              <a:t> for diverse industries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3736077"/>
      </p:ext>
    </p:extLst>
  </p:cSld>
  <p:clrMapOvr>
    <a:masterClrMapping/>
  </p:clrMapOvr>
  <p:transition spd="slow" advClick="0" advTm="2000">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22081"/>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1662546" y="1703373"/>
            <a:ext cx="9005455" cy="4524315"/>
          </a:xfrm>
          <a:prstGeom prst="rect">
            <a:avLst/>
          </a:prstGeom>
        </p:spPr>
        <p:txBody>
          <a:bodyPr wrap="square">
            <a:spAutoFit/>
          </a:bodyPr>
          <a:lstStyle/>
          <a:p>
            <a:r>
              <a:rPr lang="en-US" sz="2400" b="1" dirty="0" smtClean="0">
                <a:latin typeface="Times New Roman" panose="02020603050405020304" pitchFamily="18" charset="0"/>
                <a:ea typeface="Times New Roman" panose="02020603050405020304" pitchFamily="18" charset="0"/>
              </a:rPr>
              <a:t>Conclusion</a:t>
            </a:r>
          </a:p>
          <a:p>
            <a:endParaRPr lang="en-US" sz="2400" b="1" dirty="0">
              <a:latin typeface="Times New Roman" panose="02020603050405020304" pitchFamily="18" charset="0"/>
              <a:ea typeface="Times New Roman" panose="02020603050405020304" pitchFamily="18" charset="0"/>
            </a:endParaRPr>
          </a:p>
          <a:p>
            <a:r>
              <a:rPr lang="en-US" sz="2400" dirty="0">
                <a:latin typeface="Times New Roman" panose="02020603050405020304" pitchFamily="18" charset="0"/>
                <a:ea typeface="Calibri" panose="020F0502020204030204" pitchFamily="34" charset="0"/>
              </a:rPr>
              <a:t>Rupture discs, or burst discs, are indispensable safety devices for high-pressure systems. Whether used in air compressors, pressure vessels, or steam systems, we provide reliable protection against overpressure scenarios.</a:t>
            </a:r>
          </a:p>
          <a:p>
            <a:endParaRPr lang="en-US" sz="2400" dirty="0">
              <a:latin typeface="Times New Roman" panose="02020603050405020304" pitchFamily="18" charset="0"/>
              <a:ea typeface="Calibri" panose="020F0502020204030204" pitchFamily="34" charset="0"/>
            </a:endParaRPr>
          </a:p>
          <a:p>
            <a:r>
              <a:rPr lang="en-US" sz="2400" dirty="0" err="1">
                <a:latin typeface="Times New Roman" panose="02020603050405020304" pitchFamily="18" charset="0"/>
                <a:ea typeface="Calibri" panose="020F0502020204030204" pitchFamily="34" charset="0"/>
              </a:rPr>
              <a:t>Ventil</a:t>
            </a:r>
            <a:r>
              <a:rPr lang="en-US" sz="2400" dirty="0">
                <a:latin typeface="Times New Roman" panose="02020603050405020304" pitchFamily="18" charset="0"/>
                <a:ea typeface="Calibri" panose="020F0502020204030204" pitchFamily="34" charset="0"/>
              </a:rPr>
              <a:t> boasts a trusted rupture disk manufacturers and rupture disc suppliers, offering solutions that adhere to international quality standards. By selecting the right rupture disc types for your specific needs, you can ensure the safety and efficiency of your industrial systems.</a:t>
            </a:r>
            <a:endParaRPr lang="en-US" sz="2400" dirty="0">
              <a:effectLst/>
              <a:latin typeface="Times New Roman" panose="02020603050405020304" pitchFamily="18" charset="0"/>
              <a:ea typeface="Times New Roman" panose="02020603050405020304" pitchFamily="18" charset="0"/>
            </a:endParaRPr>
          </a:p>
        </p:txBody>
      </p:sp>
      <p:sp>
        <p:nvSpPr>
          <p:cNvPr id="10" name="Rectangle 9"/>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1" name="Rectangle 10"/>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2" name="Rectangle 11"/>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7275" y="369294"/>
            <a:ext cx="1339585" cy="982362"/>
          </a:xfrm>
          <a:prstGeom prst="rect">
            <a:avLst/>
          </a:prstGeom>
        </p:spPr>
      </p:pic>
    </p:spTree>
    <p:extLst>
      <p:ext uri="{BB962C8B-B14F-4D97-AF65-F5344CB8AC3E}">
        <p14:creationId xmlns:p14="http://schemas.microsoft.com/office/powerpoint/2010/main" val="4022118913"/>
      </p:ext>
    </p:extLst>
  </p:cSld>
  <p:clrMapOvr>
    <a:masterClrMapping/>
  </p:clrMapOvr>
  <p:transition spd="slow" advClick="0" advTm="2000">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12142"/>
            <a:ext cx="12192000" cy="6867229"/>
          </a:xfrm>
          <a:prstGeom prst="frame">
            <a:avLst>
              <a:gd name="adj1" fmla="val 3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3931155" y="3925896"/>
            <a:ext cx="4627416"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+91 9156463116/5/4</a:t>
            </a:r>
            <a:endParaRPr lang="en-US" sz="2000" dirty="0">
              <a:ln>
                <a:solidFill>
                  <a:sysClr val="windowText" lastClr="000000"/>
                </a:solidFill>
              </a:ln>
              <a:latin typeface="Times New Roman" panose="02020603050405020304" pitchFamily="18" charset="0"/>
              <a:cs typeface="Times New Roman" panose="02020603050405020304" pitchFamily="18" charset="0"/>
            </a:endParaRPr>
          </a:p>
        </p:txBody>
      </p:sp>
      <p:sp>
        <p:nvSpPr>
          <p:cNvPr id="8" name="Rectangle 7"/>
          <p:cNvSpPr/>
          <p:nvPr/>
        </p:nvSpPr>
        <p:spPr>
          <a:xfrm>
            <a:off x="3798798" y="4530134"/>
            <a:ext cx="4093814"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sales@vcplin.com</a:t>
            </a:r>
          </a:p>
          <a:p>
            <a:endParaRPr lang="en-US" u="sng" dirty="0" smtClean="0">
              <a:latin typeface="Times New Roman" panose="02020603050405020304" pitchFamily="18" charset="0"/>
              <a:cs typeface="Times New Roman" panose="02020603050405020304" pitchFamily="18" charset="0"/>
            </a:endParaRPr>
          </a:p>
        </p:txBody>
      </p:sp>
      <p:sp>
        <p:nvSpPr>
          <p:cNvPr id="9" name="Rectangle 8"/>
          <p:cNvSpPr/>
          <p:nvPr/>
        </p:nvSpPr>
        <p:spPr>
          <a:xfrm>
            <a:off x="3931155" y="5226219"/>
            <a:ext cx="1934504" cy="707886"/>
          </a:xfrm>
          <a:prstGeom prst="rect">
            <a:avLst/>
          </a:prstGeom>
          <a:noFill/>
        </p:spPr>
        <p:txBody>
          <a:bodyPr wrap="none" lIns="91440" tIns="45720" rIns="91440" bIns="45720">
            <a:spAutoFit/>
          </a:bodyPr>
          <a:lstStyle/>
          <a:p>
            <a:r>
              <a:rPr lang="en-US" sz="2000" dirty="0" smtClean="0">
                <a:ln w="0"/>
                <a:latin typeface="Times New Roman" panose="02020603050405020304" pitchFamily="18" charset="0"/>
                <a:cs typeface="Times New Roman" panose="02020603050405020304" pitchFamily="18" charset="0"/>
                <a:hlinkClick r:id="rId2"/>
              </a:rPr>
              <a:t>www.vcplin.com</a:t>
            </a:r>
            <a:endParaRPr lang="en-US" sz="2000" dirty="0" smtClean="0">
              <a:ln w="0"/>
              <a:latin typeface="Times New Roman" panose="02020603050405020304" pitchFamily="18" charset="0"/>
              <a:cs typeface="Times New Roman" panose="02020603050405020304" pitchFamily="18" charset="0"/>
            </a:endParaRPr>
          </a:p>
          <a:p>
            <a:endParaRPr lang="en-US" sz="2000" b="0" cap="none" spc="0" dirty="0">
              <a:ln w="0"/>
              <a:solidFill>
                <a:schemeClr val="tx1"/>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551" y="4576146"/>
            <a:ext cx="416141" cy="41614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551" y="5222689"/>
            <a:ext cx="403640" cy="40364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3342" y="3877839"/>
            <a:ext cx="595043" cy="498543"/>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7162" y="2956577"/>
            <a:ext cx="587659" cy="587659"/>
          </a:xfrm>
          <a:prstGeom prst="rect">
            <a:avLst/>
          </a:prstGeom>
        </p:spPr>
      </p:pic>
      <p:sp>
        <p:nvSpPr>
          <p:cNvPr id="3" name="Rectangle 2"/>
          <p:cNvSpPr/>
          <p:nvPr/>
        </p:nvSpPr>
        <p:spPr>
          <a:xfrm>
            <a:off x="4515971" y="2236230"/>
            <a:ext cx="3351430" cy="461665"/>
          </a:xfrm>
          <a:prstGeom prst="rect">
            <a:avLst/>
          </a:prstGeom>
        </p:spPr>
        <p:txBody>
          <a:bodyPr wrap="none">
            <a:spAutoFit/>
          </a:bodyPr>
          <a:lstStyle/>
          <a:p>
            <a:pPr>
              <a:spcAft>
                <a:spcPts val="1200"/>
              </a:spcAft>
            </a:pPr>
            <a:r>
              <a:rPr lang="en-US" sz="2400" b="1" dirty="0">
                <a:solidFill>
                  <a:srgbClr val="000000"/>
                </a:solidFill>
                <a:latin typeface="Times New Roman" panose="02020603050405020304" pitchFamily="18" charset="0"/>
                <a:ea typeface="Times New Roman" panose="02020603050405020304" pitchFamily="18" charset="0"/>
              </a:rPr>
              <a:t>Speak with Our Expert:</a:t>
            </a:r>
            <a:endParaRPr lang="en-US" sz="2400" dirty="0">
              <a:effectLst/>
              <a:latin typeface="Times New Roman" panose="02020603050405020304" pitchFamily="18" charset="0"/>
              <a:ea typeface="Times New Roman" panose="02020603050405020304" pitchFamily="18" charset="0"/>
            </a:endParaRPr>
          </a:p>
        </p:txBody>
      </p:sp>
      <p:sp>
        <p:nvSpPr>
          <p:cNvPr id="15" name="Rectangle 14"/>
          <p:cNvSpPr/>
          <p:nvPr/>
        </p:nvSpPr>
        <p:spPr>
          <a:xfrm>
            <a:off x="3798798" y="2973206"/>
            <a:ext cx="7617347" cy="646331"/>
          </a:xfrm>
          <a:prstGeom prst="rect">
            <a:avLst/>
          </a:prstGeom>
        </p:spPr>
        <p:txBody>
          <a:bodyPr wrap="square">
            <a:spAutoFit/>
          </a:bodyPr>
          <a:lstStyle/>
          <a:p>
            <a:r>
              <a:rPr lang="en-US" dirty="0" err="1" smtClean="0">
                <a:latin typeface="Times New Roman" panose="02020603050405020304" pitchFamily="18" charset="0"/>
                <a:cs typeface="Times New Roman" panose="02020603050405020304" pitchFamily="18" charset="0"/>
              </a:rPr>
              <a:t>Ventil</a:t>
            </a:r>
            <a:r>
              <a:rPr lang="en-US" dirty="0" smtClean="0">
                <a:latin typeface="Times New Roman" panose="02020603050405020304" pitchFamily="18" charset="0"/>
                <a:cs typeface="Times New Roman" panose="02020603050405020304" pitchFamily="18" charset="0"/>
              </a:rPr>
              <a:t> Components </a:t>
            </a:r>
            <a:r>
              <a:rPr lang="en-US" dirty="0" err="1" smtClean="0">
                <a:latin typeface="Times New Roman" panose="02020603050405020304" pitchFamily="18" charset="0"/>
                <a:cs typeface="Times New Roman" panose="02020603050405020304" pitchFamily="18" charset="0"/>
              </a:rPr>
              <a:t>Pvt</a:t>
            </a:r>
            <a:r>
              <a:rPr lang="en-US" dirty="0" smtClean="0">
                <a:latin typeface="Times New Roman" panose="02020603050405020304" pitchFamily="18" charset="0"/>
                <a:cs typeface="Times New Roman" panose="02020603050405020304" pitchFamily="18" charset="0"/>
              </a:rPr>
              <a:t> Ltd. 246/9, </a:t>
            </a:r>
            <a:r>
              <a:rPr lang="en-US" dirty="0" err="1" smtClean="0">
                <a:latin typeface="Times New Roman" panose="02020603050405020304" pitchFamily="18" charset="0"/>
                <a:cs typeface="Times New Roman" panose="02020603050405020304" pitchFamily="18" charset="0"/>
              </a:rPr>
              <a:t>Maan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Hinjawadi</a:t>
            </a:r>
            <a:r>
              <a:rPr lang="en-US" dirty="0" smtClean="0">
                <a:latin typeface="Times New Roman" panose="02020603050405020304" pitchFamily="18" charset="0"/>
                <a:cs typeface="Times New Roman" panose="02020603050405020304" pitchFamily="18" charset="0"/>
              </a:rPr>
              <a:t>, Phase1, Tal- </a:t>
            </a:r>
            <a:r>
              <a:rPr lang="en-US" dirty="0" err="1" smtClean="0">
                <a:latin typeface="Times New Roman" panose="02020603050405020304" pitchFamily="18" charset="0"/>
                <a:cs typeface="Times New Roman" panose="02020603050405020304" pitchFamily="18" charset="0"/>
              </a:rPr>
              <a:t>Mulshi</a:t>
            </a:r>
            <a:r>
              <a:rPr lang="en-US" dirty="0" smtClean="0">
                <a:latin typeface="Times New Roman" panose="02020603050405020304" pitchFamily="18" charset="0"/>
                <a:cs typeface="Times New Roman" panose="02020603050405020304" pitchFamily="18" charset="0"/>
              </a:rPr>
              <a:t>, Pune</a:t>
            </a:r>
          </a:p>
          <a:p>
            <a:r>
              <a:rPr lang="en-US" dirty="0" smtClean="0">
                <a:latin typeface="Times New Roman" panose="02020603050405020304" pitchFamily="18" charset="0"/>
                <a:cs typeface="Times New Roman" panose="02020603050405020304" pitchFamily="18" charset="0"/>
              </a:rPr>
              <a:t>411057, </a:t>
            </a:r>
            <a:r>
              <a:rPr lang="en-US" dirty="0" err="1" smtClean="0">
                <a:latin typeface="Times New Roman" panose="02020603050405020304" pitchFamily="18" charset="0"/>
                <a:cs typeface="Times New Roman" panose="02020603050405020304" pitchFamily="18" charset="0"/>
              </a:rPr>
              <a:t>Maharastra</a:t>
            </a:r>
            <a:endParaRPr lang="en-US" dirty="0">
              <a:latin typeface="Times New Roman" panose="02020603050405020304" pitchFamily="18" charset="0"/>
              <a:cs typeface="Times New Roman" panose="02020603050405020304" pitchFamily="18" charset="0"/>
            </a:endParaRPr>
          </a:p>
        </p:txBody>
      </p:sp>
      <p:sp>
        <p:nvSpPr>
          <p:cNvPr id="16" name="Rectangle 15"/>
          <p:cNvSpPr/>
          <p:nvPr/>
        </p:nvSpPr>
        <p:spPr>
          <a:xfrm>
            <a:off x="926797" y="6574683"/>
            <a:ext cx="2541588"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+91 9156463116/5/4</a:t>
            </a:r>
          </a:p>
        </p:txBody>
      </p:sp>
      <p:sp>
        <p:nvSpPr>
          <p:cNvPr id="17" name="Rectangle 16"/>
          <p:cNvSpPr/>
          <p:nvPr/>
        </p:nvSpPr>
        <p:spPr>
          <a:xfrm>
            <a:off x="5016936" y="6546975"/>
            <a:ext cx="4093814" cy="338554"/>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sales@vcplin.com</a:t>
            </a:r>
          </a:p>
        </p:txBody>
      </p:sp>
      <p:sp>
        <p:nvSpPr>
          <p:cNvPr id="18" name="Rectangle 17"/>
          <p:cNvSpPr/>
          <p:nvPr/>
        </p:nvSpPr>
        <p:spPr>
          <a:xfrm>
            <a:off x="9016268" y="6546975"/>
            <a:ext cx="1641668" cy="338554"/>
          </a:xfrm>
          <a:prstGeom prst="rect">
            <a:avLst/>
          </a:prstGeom>
          <a:noFill/>
        </p:spPr>
        <p:txBody>
          <a:bodyPr wrap="none" lIns="91440" tIns="45720" rIns="91440" bIns="45720">
            <a:spAutoFit/>
          </a:bodyPr>
          <a:lstStyle/>
          <a:p>
            <a:r>
              <a:rPr lang="en-US" sz="16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www.vcplin.com</a:t>
            </a:r>
          </a:p>
        </p:txBody>
      </p:sp>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208" y="599766"/>
            <a:ext cx="1939635" cy="1422398"/>
          </a:xfrm>
          <a:prstGeom prst="rect">
            <a:avLst/>
          </a:prstGeom>
        </p:spPr>
      </p:pic>
    </p:spTree>
    <p:extLst>
      <p:ext uri="{BB962C8B-B14F-4D97-AF65-F5344CB8AC3E}">
        <p14:creationId xmlns:p14="http://schemas.microsoft.com/office/powerpoint/2010/main" val="4197584740"/>
      </p:ext>
    </p:extLst>
  </p:cSld>
  <p:clrMapOvr>
    <a:masterClrMapping/>
  </p:clrMapOvr>
  <p:transition spd="slow" advClick="0" advTm="2000">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1000</TotalTime>
  <Words>1347</Words>
  <Application>Microsoft Office PowerPoint</Application>
  <PresentationFormat>Widescreen</PresentationFormat>
  <Paragraphs>162</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111</cp:revision>
  <dcterms:created xsi:type="dcterms:W3CDTF">2023-06-01T07:31:19Z</dcterms:created>
  <dcterms:modified xsi:type="dcterms:W3CDTF">2025-05-31T04:31:38Z</dcterms:modified>
</cp:coreProperties>
</file>