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5/8/2025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royalty-management/" TargetMode="External"/><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6" y="104931"/>
            <a:ext cx="11651225" cy="1655763"/>
          </a:xfrm>
        </p:spPr>
        <p:txBody>
          <a:bodyPr>
            <a:normAutofit/>
          </a:bodyPr>
          <a:lstStyle/>
          <a:p>
            <a:r>
              <a:rPr lang="en-US" sz="3600" b="1" i="0" u="none" strike="noStrike" dirty="0">
                <a:solidFill>
                  <a:srgbClr val="000000"/>
                </a:solidFill>
                <a:effectLst/>
                <a:latin typeface="Arial" panose="020B0604020202020204" pitchFamily="34" charset="0"/>
              </a:rPr>
              <a:t>Software Pricing Strategies for Enterprise Software Products</a:t>
            </a:r>
            <a:endParaRPr lang="en-US" sz="36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0911F8-0C9B-AA89-5E2A-D85A1F4B962C}"/>
              </a:ext>
            </a:extLst>
          </p:cNvPr>
          <p:cNvSpPr txBox="1"/>
          <p:nvPr/>
        </p:nvSpPr>
        <p:spPr>
          <a:xfrm>
            <a:off x="0" y="69106"/>
            <a:ext cx="12192000" cy="5365571"/>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The outcome of enterprise software success heavily depends on selecting appropriate pricing strategies within a highly competitive market structure. Determining software prices requires more than a simple number because it involves delivering worthwhile developing customer confidence together with alignment to their anticipated performance metrics. Companies that provide either complicated royalty management software or services partnering with CPQ software providers must deliver perfect pricing methods to achieve sustainable growth and success.</a:t>
            </a:r>
            <a:endParaRPr lang="en-US"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1. Value-Based Pricing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Value-based pricing has become a common practice among enterprise software vendors. According to this pricing approach businesses measure customer satisfaction against development costs and normal market rates. The pricing approach of </a:t>
            </a:r>
            <a:r>
              <a:rPr lang="en-US" sz="1800" b="1" i="0" u="sng" strike="noStrike" dirty="0">
                <a:solidFill>
                  <a:srgbClr val="1155CC"/>
                </a:solidFill>
                <a:effectLst/>
                <a:latin typeface="Arial" panose="020B0604020202020204" pitchFamily="34" charset="0"/>
                <a:hlinkClick r:id="rId2"/>
              </a:rPr>
              <a:t>CPQ software providers</a:t>
            </a:r>
            <a:r>
              <a:rPr lang="en-US" sz="1800" b="0" i="0" u="none" strike="noStrike" dirty="0">
                <a:solidFill>
                  <a:srgbClr val="000000"/>
                </a:solidFill>
                <a:effectLst/>
                <a:latin typeface="Arial" panose="020B0604020202020204" pitchFamily="34" charset="0"/>
              </a:rPr>
              <a:t> depends on how much their customers improve their product configuration and pricing and quoting workflows. Through this business model the success of customers directly corresponds with the financial growth of vendors.</a:t>
            </a:r>
            <a:endParaRPr lang="en-US"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2. Subscription and Usage-Based Models</a:t>
            </a:r>
            <a:endParaRPr lang="en-US" b="1" dirty="0">
              <a:effectLst/>
            </a:endParaRPr>
          </a:p>
          <a:p>
            <a:pPr>
              <a:buNone/>
            </a:pPr>
            <a:r>
              <a:rPr lang="en-US" sz="1800" b="0" i="0" u="none" strike="noStrike" dirty="0">
                <a:solidFill>
                  <a:srgbClr val="000000"/>
                </a:solidFill>
                <a:effectLst/>
                <a:latin typeface="Arial" panose="020B0604020202020204" pitchFamily="34" charset="0"/>
              </a:rPr>
              <a:t>Software as a Service (SaaS) businesses today use subscription-based pricing models as their industry standard practice. Businesses like steady payment schedules alongside options to increase or decrease their service usage. Companies that adopt usage-based pricing methods by charging according to usage obtain the best possible alignment between cost and value. The fees for </a:t>
            </a:r>
            <a:r>
              <a:rPr lang="en-US" sz="1800" b="1" i="0" u="sng" strike="noStrike" dirty="0">
                <a:solidFill>
                  <a:srgbClr val="1155CC"/>
                </a:solidFill>
                <a:effectLst/>
                <a:latin typeface="Arial" panose="020B0604020202020204" pitchFamily="34" charset="0"/>
                <a:hlinkClick r:id="rId3"/>
              </a:rPr>
              <a:t>royalty management software</a:t>
            </a:r>
            <a:r>
              <a:rPr lang="en-US" sz="1800" b="0" i="0" u="none" strike="noStrike" dirty="0">
                <a:solidFill>
                  <a:srgbClr val="000000"/>
                </a:solidFill>
                <a:effectLst/>
                <a:latin typeface="Arial" panose="020B0604020202020204" pitchFamily="34" charset="0"/>
              </a:rPr>
              <a:t> under usage-based models perform best by connecting payment amounts to transaction processing or royalty computation tasks.</a:t>
            </a:r>
            <a:endParaRPr lang="en-US"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DFFE0B-2DF0-9B15-DE53-AAF5E88597FA}"/>
              </a:ext>
            </a:extLst>
          </p:cNvPr>
          <p:cNvSpPr txBox="1"/>
          <p:nvPr/>
        </p:nvSpPr>
        <p:spPr>
          <a:xfrm>
            <a:off x="14748" y="136474"/>
            <a:ext cx="12192000" cy="6396623"/>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3. Tiered Pricing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Under tiered pricing models vendors can create price options which match the specific needs of each group of users. The pricing model shows success when organizations demonstrate defined differences between their sizes including small business, mid-sized enterprise and large organization segments. Companies offering CPQ software normally set their prices through multiple levels which rely on user numbers or feature capabilities or integration features.</a:t>
            </a:r>
            <a:endParaRPr lang="en-US" sz="1800" i="0" u="none" strike="noStrike" dirty="0">
              <a:solidFill>
                <a:srgbClr val="000000"/>
              </a:solidFill>
              <a:latin typeface="Arial" panose="020B0604020202020204" pitchFamily="34" charset="0"/>
            </a:endParaRPr>
          </a:p>
          <a:p>
            <a:pPr rtl="0">
              <a:buNone/>
            </a:pPr>
            <a:br>
              <a:rPr lang="en-US" b="0" dirty="0">
                <a:effectLst/>
              </a:rPr>
            </a:br>
            <a:r>
              <a:rPr lang="en-US" sz="1800" b="1" i="0" u="none" strike="noStrike" dirty="0">
                <a:solidFill>
                  <a:srgbClr val="000000"/>
                </a:solidFill>
                <a:effectLst/>
                <a:latin typeface="Arial" panose="020B0604020202020204" pitchFamily="34" charset="0"/>
              </a:rPr>
              <a:t>4. Freemium and Trial Models</a:t>
            </a:r>
            <a:endParaRPr lang="en-US" b="1" dirty="0">
              <a:effectLst/>
            </a:endParaRPr>
          </a:p>
          <a:p>
            <a:pPr rtl="0">
              <a:buNone/>
            </a:pPr>
            <a:r>
              <a:rPr lang="en-US" sz="1800" b="0" i="0" u="none" strike="noStrike" dirty="0">
                <a:solidFill>
                  <a:srgbClr val="000000"/>
                </a:solidFill>
                <a:effectLst/>
                <a:latin typeface="Arial" panose="020B0604020202020204" pitchFamily="34" charset="0"/>
              </a:rPr>
              <a:t>Before commitment potential clients benefit from accessing free versions or time-limited trials of the software for evaluation. By implementing this method sellers can win customer trust which leads to shorter selling cycles as many businesses compete in such markets.</a:t>
            </a:r>
            <a:endParaRPr lang="en-US" b="0" dirty="0">
              <a:effectLst/>
            </a:endParaRPr>
          </a:p>
          <a:p>
            <a:pPr rtl="0">
              <a:spcBef>
                <a:spcPts val="1400"/>
              </a:spcBef>
              <a:spcAft>
                <a:spcPts val="400"/>
              </a:spcAft>
              <a:buNone/>
            </a:pPr>
            <a:br>
              <a:rPr lang="en-US" b="0" dirty="0">
                <a:effectLst/>
              </a:rPr>
            </a:br>
            <a:r>
              <a:rPr lang="en-US" sz="1800" b="1" i="0" u="none" strike="noStrike" dirty="0">
                <a:solidFill>
                  <a:srgbClr val="000000"/>
                </a:solidFill>
                <a:effectLst/>
                <a:latin typeface="Arial" panose="020B0604020202020204" pitchFamily="34" charset="0"/>
              </a:rPr>
              <a:t>5. Customized Enterprise Pricing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Every organization requires customized solutions instead of standard pricing systems. Any enterprise tool including royalty management software receives personalized pricing according to individual customer demands and degree of integration complexity and mandatory compliance standards. Using this strategy results in flexible agreements that build enduring business relationships.</a:t>
            </a:r>
            <a:endParaRPr lang="en-US" b="0" dirty="0">
              <a:effectLst/>
            </a:endParaRPr>
          </a:p>
          <a:p>
            <a:pPr rtl="0">
              <a:spcBef>
                <a:spcPts val="1200"/>
              </a:spcBef>
              <a:spcAft>
                <a:spcPts val="400"/>
              </a:spcAft>
              <a:buNone/>
            </a:pPr>
            <a:br>
              <a:rPr lang="en-US" dirty="0"/>
            </a:br>
            <a:r>
              <a:rPr lang="en-US" sz="1800" b="1" i="0" u="none" strike="noStrike" dirty="0">
                <a:solidFill>
                  <a:srgbClr val="000000"/>
                </a:solidFill>
                <a:effectLst/>
                <a:latin typeface="Arial" panose="020B0604020202020204" pitchFamily="34" charset="0"/>
              </a:rPr>
              <a:t>Conclusion:</a:t>
            </a:r>
            <a:endParaRPr lang="en-US" b="1" dirty="0">
              <a:effectLst/>
            </a:endParaRPr>
          </a:p>
          <a:p>
            <a:pPr>
              <a:buNone/>
            </a:pPr>
            <a:r>
              <a:rPr lang="en-US" sz="1800" b="0" i="0" u="none" strike="noStrike" dirty="0">
                <a:solidFill>
                  <a:srgbClr val="000000"/>
                </a:solidFill>
                <a:effectLst/>
                <a:latin typeface="Arial" panose="020B0604020202020204" pitchFamily="34" charset="0"/>
              </a:rPr>
              <a:t>Business success in enterprises depends heavily on selecting proper </a:t>
            </a:r>
            <a:r>
              <a:rPr lang="en-US" sz="1800" b="1" i="0" u="sng" strike="noStrike" dirty="0">
                <a:solidFill>
                  <a:srgbClr val="1155CC"/>
                </a:solidFill>
                <a:effectLst/>
                <a:latin typeface="Arial" panose="020B0604020202020204" pitchFamily="34" charset="0"/>
                <a:hlinkClick r:id="rId2"/>
              </a:rPr>
              <a:t>software pricing</a:t>
            </a:r>
            <a:r>
              <a:rPr lang="en-US" sz="1800" b="0" i="0" u="none" strike="noStrike" dirty="0">
                <a:solidFill>
                  <a:srgbClr val="000000"/>
                </a:solidFill>
                <a:effectLst/>
                <a:latin typeface="Arial" panose="020B0604020202020204" pitchFamily="34" charset="0"/>
              </a:rPr>
              <a:t> models. Royalty management software providers and CPQ software providers who link their prices to customer value together with business scale requirements and industry standards will boost adoption rates and generate revenue growth.</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516</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Software Pricing Strategies for Enterprise Software Products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2</cp:revision>
  <dcterms:created xsi:type="dcterms:W3CDTF">2025-03-19T07:42:19Z</dcterms:created>
  <dcterms:modified xsi:type="dcterms:W3CDTF">2025-05-08T09:50:41Z</dcterms:modified>
</cp:coreProperties>
</file>