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E7E7-8B15-8D77-0E0C-2BB9B157F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377A1-8B35-D4BC-2F76-436CD6974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EA593-EA81-2CBF-135C-EFDC93F1C48C}"/>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5" name="Footer Placeholder 4">
            <a:extLst>
              <a:ext uri="{FF2B5EF4-FFF2-40B4-BE49-F238E27FC236}">
                <a16:creationId xmlns:a16="http://schemas.microsoft.com/office/drawing/2014/main" id="{59AC191C-583A-B268-599A-B0F64B4FE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611F0-8401-90F3-FAF3-47BB6C3FD879}"/>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248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138A-0118-DEF4-4F4F-5D2C2C03D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06C2A-DF69-2A3F-A62F-E99EF06A0F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279CF-9456-41B0-B56D-8A191201D474}"/>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5" name="Footer Placeholder 4">
            <a:extLst>
              <a:ext uri="{FF2B5EF4-FFF2-40B4-BE49-F238E27FC236}">
                <a16:creationId xmlns:a16="http://schemas.microsoft.com/office/drawing/2014/main" id="{F74DBEE3-2D60-E23C-A1E4-4AF632335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20F20-5EC2-22CC-C8C8-D9BF8FE4E72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91948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F877-779B-82D3-7C4B-5E78F8458E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8766E-B890-9AA9-7EE1-CFF678D26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4D552-2D4B-0D8D-A300-95DF1E5F06A0}"/>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5" name="Footer Placeholder 4">
            <a:extLst>
              <a:ext uri="{FF2B5EF4-FFF2-40B4-BE49-F238E27FC236}">
                <a16:creationId xmlns:a16="http://schemas.microsoft.com/office/drawing/2014/main" id="{149D82CA-E2FC-AD04-55E9-07F15A0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32385-D8C2-490B-1880-C64761478B8F}"/>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543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AEBF-AE43-ACEE-848B-856D3CBFB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26A4E8-F1DA-1058-EFFA-3CB797FF1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597F6-EA50-B0F8-7307-1D6FB39AE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A9AEF-BB00-C72F-026A-3396246A0A85}"/>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6" name="Footer Placeholder 5">
            <a:extLst>
              <a:ext uri="{FF2B5EF4-FFF2-40B4-BE49-F238E27FC236}">
                <a16:creationId xmlns:a16="http://schemas.microsoft.com/office/drawing/2014/main" id="{1C8B8A23-D197-8FC7-362E-F389DE55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6DC49-ACB9-8C5D-07E5-266D83763327}"/>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19521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A4D-B222-F158-AA30-450D78CF2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5BED3E-6377-7DF4-ABCF-3C581BC8E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96993-C76D-2CDF-2586-99B1CD283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4E5AAC-9EE6-D010-114D-927B9823A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8C6DB-36F9-0170-DD27-79F2CF0E0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E4842-E885-6F40-68F4-289B92C0D71C}"/>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8" name="Footer Placeholder 7">
            <a:extLst>
              <a:ext uri="{FF2B5EF4-FFF2-40B4-BE49-F238E27FC236}">
                <a16:creationId xmlns:a16="http://schemas.microsoft.com/office/drawing/2014/main" id="{CABDA6CD-D917-E630-4572-F283277AC1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EEB73-F980-9CB8-580A-ACF127E8369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48642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229A-9145-6BD7-9FA6-FE8C067802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2F0FC-D6DD-422E-50B4-BC53F317D271}"/>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4" name="Footer Placeholder 3">
            <a:extLst>
              <a:ext uri="{FF2B5EF4-FFF2-40B4-BE49-F238E27FC236}">
                <a16:creationId xmlns:a16="http://schemas.microsoft.com/office/drawing/2014/main" id="{A4045912-536A-FC21-0F17-BAAFF14D6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0093E-2802-E343-7313-5A5D4AA62588}"/>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43647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EE4F2-D70E-4898-0D43-F999ECC93A98}"/>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3" name="Footer Placeholder 2">
            <a:extLst>
              <a:ext uri="{FF2B5EF4-FFF2-40B4-BE49-F238E27FC236}">
                <a16:creationId xmlns:a16="http://schemas.microsoft.com/office/drawing/2014/main" id="{983DAD7B-A6A7-CBB6-B259-DBEDF54B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4E7267-AC94-EAEB-45E6-511651388761}"/>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35280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7191-D010-6D33-909E-9CA9644EF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84341-5AB6-98A3-8A0E-82E18073F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D9154-948C-89B4-235A-4478A6CA1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BB5E9-0EE4-1923-E17E-3046FA0235E9}"/>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6" name="Footer Placeholder 5">
            <a:extLst>
              <a:ext uri="{FF2B5EF4-FFF2-40B4-BE49-F238E27FC236}">
                <a16:creationId xmlns:a16="http://schemas.microsoft.com/office/drawing/2014/main" id="{D37EDEAB-A8D0-F0BB-7AEA-1DDE6354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61B74-3738-897F-49D0-E621035CBAEE}"/>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2484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613B-6496-4843-E9E4-9AEE96DE4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DD2A9-17ED-EDE2-F3CF-1AFE998A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28B75-DD28-BE36-6A27-C4B2912D6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5D16F-2003-7C82-7A32-9A56E944EB0D}"/>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6" name="Footer Placeholder 5">
            <a:extLst>
              <a:ext uri="{FF2B5EF4-FFF2-40B4-BE49-F238E27FC236}">
                <a16:creationId xmlns:a16="http://schemas.microsoft.com/office/drawing/2014/main" id="{8227F95F-2B1C-8B77-F9EB-8B67F323E1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D1B71-7825-F939-4802-02CA4491ABB0}"/>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76387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643-0EA4-707B-21DE-EDB883868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E93A-7B6C-EA23-9D87-DBCC4FE687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B2A34-BEC6-EAD8-5797-017E29D2EA69}"/>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5" name="Footer Placeholder 4">
            <a:extLst>
              <a:ext uri="{FF2B5EF4-FFF2-40B4-BE49-F238E27FC236}">
                <a16:creationId xmlns:a16="http://schemas.microsoft.com/office/drawing/2014/main" id="{6A371A68-47F1-138B-624C-1D1145997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CC426-4A8D-E7F6-A16B-5DD25B795555}"/>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159577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27FF1-9850-7CE0-5B18-4FE518FB75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3A1A7-7B7E-2EDD-F1B2-30DD7DDEB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0010F-AAE6-32E3-5C90-B9DC89AE9B8A}"/>
              </a:ext>
            </a:extLst>
          </p:cNvPr>
          <p:cNvSpPr>
            <a:spLocks noGrp="1"/>
          </p:cNvSpPr>
          <p:nvPr>
            <p:ph type="dt" sz="half" idx="10"/>
          </p:nvPr>
        </p:nvSpPr>
        <p:spPr/>
        <p:txBody>
          <a:bodyPr/>
          <a:lstStyle/>
          <a:p>
            <a:fld id="{3DF83A8D-7C15-4424-BCEE-267DF0D5C812}" type="datetimeFigureOut">
              <a:rPr lang="en-US" smtClean="0"/>
              <a:t>5/15/2025</a:t>
            </a:fld>
            <a:endParaRPr lang="en-US"/>
          </a:p>
        </p:txBody>
      </p:sp>
      <p:sp>
        <p:nvSpPr>
          <p:cNvPr id="5" name="Footer Placeholder 4">
            <a:extLst>
              <a:ext uri="{FF2B5EF4-FFF2-40B4-BE49-F238E27FC236}">
                <a16:creationId xmlns:a16="http://schemas.microsoft.com/office/drawing/2014/main" id="{5FCDA83C-E14E-D2F8-3FF8-3BE2D202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B9669-7F7B-11AE-2420-8183822A6E9C}"/>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62544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34B5-6431-D261-E78E-4DDD662A3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450D6-9F33-B42E-FC56-85F6D939C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948B3-5139-877C-6844-DB3BB487C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83A8D-7C15-4424-BCEE-267DF0D5C812}" type="datetimeFigureOut">
              <a:rPr lang="en-US" smtClean="0"/>
              <a:t>5/15/2025</a:t>
            </a:fld>
            <a:endParaRPr lang="en-US"/>
          </a:p>
        </p:txBody>
      </p:sp>
      <p:sp>
        <p:nvSpPr>
          <p:cNvPr id="5" name="Footer Placeholder 4">
            <a:extLst>
              <a:ext uri="{FF2B5EF4-FFF2-40B4-BE49-F238E27FC236}">
                <a16:creationId xmlns:a16="http://schemas.microsoft.com/office/drawing/2014/main" id="{847D59E7-3D86-BBA3-46F2-595A8EBDF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2385FD-873C-A501-0728-824879126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F29BD2-7F54-43B5-8925-DC41EDD61D7C}" type="slidenum">
              <a:rPr lang="en-US" smtClean="0"/>
              <a:t>‹#›</a:t>
            </a:fld>
            <a:endParaRPr lang="en-US"/>
          </a:p>
        </p:txBody>
      </p:sp>
    </p:spTree>
    <p:extLst>
      <p:ext uri="{BB962C8B-B14F-4D97-AF65-F5344CB8AC3E}">
        <p14:creationId xmlns:p14="http://schemas.microsoft.com/office/powerpoint/2010/main" val="182397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ma360.com/pricing-software/" TargetMode="External"/><Relationship Id="rId2" Type="http://schemas.openxmlformats.org/officeDocument/2006/relationships/hyperlink" Target="https://www.ima360.com/customer-rebat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9D7-6131-84CB-9EA1-6A6BB673B7FB}"/>
              </a:ext>
            </a:extLst>
          </p:cNvPr>
          <p:cNvSpPr>
            <a:spLocks noGrp="1"/>
          </p:cNvSpPr>
          <p:nvPr>
            <p:ph type="ctrTitle"/>
          </p:nvPr>
        </p:nvSpPr>
        <p:spPr>
          <a:xfrm>
            <a:off x="270386" y="104931"/>
            <a:ext cx="11651225" cy="1655763"/>
          </a:xfrm>
        </p:spPr>
        <p:txBody>
          <a:bodyPr>
            <a:normAutofit/>
          </a:bodyPr>
          <a:lstStyle/>
          <a:p>
            <a:r>
              <a:rPr lang="en-US" sz="3200" b="1" i="0" u="none" strike="noStrike" dirty="0">
                <a:solidFill>
                  <a:srgbClr val="000000"/>
                </a:solidFill>
                <a:effectLst/>
                <a:latin typeface="Arial" panose="020B0604020202020204" pitchFamily="34" charset="0"/>
              </a:rPr>
              <a:t>How Customer Rebate Management Software Helps Maximize Profit Margins</a:t>
            </a:r>
            <a:endParaRPr lang="en-US" sz="32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1CB71-67F0-255E-DC4E-C8BD2AFCABB6}"/>
              </a:ext>
            </a:extLst>
          </p:cNvPr>
          <p:cNvSpPr>
            <a:spLocks noGrp="1"/>
          </p:cNvSpPr>
          <p:nvPr>
            <p:ph type="subTitle" idx="1"/>
          </p:nvPr>
        </p:nvSpPr>
        <p:spPr>
          <a:xfrm>
            <a:off x="1523999" y="6374734"/>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EF9799B-E248-F605-9361-FC837DA01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60419"/>
            <a:ext cx="4762500" cy="1800225"/>
          </a:xfrm>
          <a:prstGeom prst="rect">
            <a:avLst/>
          </a:prstGeom>
        </p:spPr>
      </p:pic>
    </p:spTree>
    <p:extLst>
      <p:ext uri="{BB962C8B-B14F-4D97-AF65-F5344CB8AC3E}">
        <p14:creationId xmlns:p14="http://schemas.microsoft.com/office/powerpoint/2010/main" val="12764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0911F8-0C9B-AA89-5E2A-D85A1F4B962C}"/>
              </a:ext>
            </a:extLst>
          </p:cNvPr>
          <p:cNvSpPr txBox="1"/>
          <p:nvPr/>
        </p:nvSpPr>
        <p:spPr>
          <a:xfrm>
            <a:off x="0" y="69106"/>
            <a:ext cx="12192000" cy="6981398"/>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In the context of B2B business, the rebates are the effective means to stimulate customer loyalty and increase the sales volumes. However, in the absence of the ideal tools, it is possible to mismanage these programs, create inefficiencies as well as lose profit. And that’s where customer rebate management software will come into action streamlining the process and greatly contributing to the profit margin increases.</a:t>
            </a:r>
            <a:endParaRPr lang="en-US" b="0" dirty="0">
              <a:effectLst/>
            </a:endParaRPr>
          </a:p>
          <a:p>
            <a:pPr rtl="0">
              <a:spcBef>
                <a:spcPts val="1800"/>
              </a:spcBef>
              <a:spcAft>
                <a:spcPts val="600"/>
              </a:spcAft>
              <a:buNone/>
            </a:pPr>
            <a:r>
              <a:rPr lang="en-US" sz="1800" b="1" i="0" u="none" strike="noStrike" dirty="0">
                <a:solidFill>
                  <a:srgbClr val="000000"/>
                </a:solidFill>
                <a:effectLst/>
                <a:latin typeface="Arial" panose="020B0604020202020204" pitchFamily="34" charset="0"/>
              </a:rPr>
              <a:t>Accurate Tracking and Real-Time Visibility</a:t>
            </a:r>
            <a:endParaRPr lang="en-US" b="1" dirty="0">
              <a:effectLst/>
            </a:endParaRPr>
          </a:p>
          <a:p>
            <a:pPr rtl="0">
              <a:buNone/>
            </a:pPr>
            <a:r>
              <a:rPr lang="en-US" sz="1800" b="0" i="0" u="none" strike="noStrike" dirty="0">
                <a:solidFill>
                  <a:srgbClr val="000000"/>
                </a:solidFill>
                <a:effectLst/>
                <a:latin typeface="Arial" panose="020B0604020202020204" pitchFamily="34" charset="0"/>
              </a:rPr>
              <a:t>Tracking eligibility, performance, and payouts across numerous partners and transactions is one of the biggest issues with rebate management. Real-time visibility on performance of a rebate program is provided by </a:t>
            </a:r>
            <a:r>
              <a:rPr lang="en-US" sz="1800" b="1" i="0" u="sng" strike="noStrike" dirty="0">
                <a:solidFill>
                  <a:srgbClr val="1155CC"/>
                </a:solidFill>
                <a:effectLst/>
                <a:latin typeface="Arial" panose="020B0604020202020204" pitchFamily="34" charset="0"/>
                <a:hlinkClick r:id="rId2"/>
              </a:rPr>
              <a:t>customer rebate management software</a:t>
            </a:r>
            <a:r>
              <a:rPr lang="en-US" sz="1800" b="0" i="0" u="none" strike="noStrike" dirty="0">
                <a:solidFill>
                  <a:srgbClr val="000000"/>
                </a:solidFill>
                <a:effectLst/>
                <a:latin typeface="Arial" panose="020B0604020202020204" pitchFamily="34" charset="0"/>
              </a:rPr>
              <a:t>. This enables businesses to be timely in their decisions and compliance of all the rebate terms, and record-keeping. The degree of clarity at this level avoids costly mistakes, prevents overpayments to be made, and guarantees that profits are kept.</a:t>
            </a:r>
            <a:endParaRPr lang="en-US" b="0" dirty="0">
              <a:effectLst/>
            </a:endParaRPr>
          </a:p>
          <a:p>
            <a:pPr rtl="0">
              <a:spcBef>
                <a:spcPts val="1600"/>
              </a:spcBef>
              <a:spcAft>
                <a:spcPts val="400"/>
              </a:spcAft>
              <a:buNone/>
            </a:pPr>
            <a:r>
              <a:rPr lang="en-US" sz="1800" b="1" i="0" u="none" strike="noStrike" dirty="0">
                <a:solidFill>
                  <a:srgbClr val="000000"/>
                </a:solidFill>
                <a:effectLst/>
                <a:latin typeface="Arial" panose="020B0604020202020204" pitchFamily="34" charset="0"/>
              </a:rPr>
              <a:t>Enhanced Forecasting and Strategic Planning</a:t>
            </a:r>
            <a:endParaRPr lang="en-US" b="1" dirty="0">
              <a:effectLst/>
            </a:endParaRPr>
          </a:p>
          <a:p>
            <a:pPr rtl="0">
              <a:buNone/>
            </a:pPr>
            <a:r>
              <a:rPr lang="en-US" sz="1800" b="0" i="0" u="none" strike="noStrike" dirty="0">
                <a:solidFill>
                  <a:srgbClr val="000000"/>
                </a:solidFill>
                <a:effectLst/>
                <a:latin typeface="Arial" panose="020B0604020202020204" pitchFamily="34" charset="0"/>
              </a:rPr>
              <a:t>Integrating rebate management with promotion planning software is one way of imparting smartness to your marketing and sales approaches. The tools assist companies to identify past performance and future effects of different rebate structures. With promotion optimization you can use these promotions to help meet the objectives of the business, rather than using the rebates to subtract from the profit margins of the business.</a:t>
            </a:r>
            <a:endParaRPr lang="en-US" b="0" dirty="0">
              <a:effectLst/>
            </a:endParaRPr>
          </a:p>
          <a:p>
            <a:pPr rtl="0">
              <a:spcBef>
                <a:spcPts val="1400"/>
              </a:spcBef>
              <a:spcAft>
                <a:spcPts val="400"/>
              </a:spcAft>
              <a:buNone/>
            </a:pPr>
            <a:r>
              <a:rPr lang="en-US" sz="1800" b="1" i="0" u="none" strike="noStrike" dirty="0">
                <a:solidFill>
                  <a:srgbClr val="000000"/>
                </a:solidFill>
                <a:effectLst/>
                <a:latin typeface="Arial" panose="020B0604020202020204" pitchFamily="34" charset="0"/>
              </a:rPr>
              <a:t>Seamless Integration with Pricing Tools</a:t>
            </a:r>
            <a:endParaRPr lang="en-US" b="1" dirty="0">
              <a:effectLst/>
            </a:endParaRPr>
          </a:p>
          <a:p>
            <a:pPr rtl="0">
              <a:buNone/>
            </a:pPr>
            <a:r>
              <a:rPr lang="en-US" sz="1800" b="0" i="0" u="none" strike="noStrike" dirty="0">
                <a:solidFill>
                  <a:srgbClr val="000000"/>
                </a:solidFill>
                <a:effectLst/>
                <a:latin typeface="Arial" panose="020B0604020202020204" pitchFamily="34" charset="0"/>
              </a:rPr>
              <a:t>The best rebate programs work in line with other pricing strategies. Combining </a:t>
            </a:r>
            <a:r>
              <a:rPr lang="en-US" sz="1800" b="1" i="0" u="sng" strike="noStrike" dirty="0">
                <a:solidFill>
                  <a:srgbClr val="1155CC"/>
                </a:solidFill>
                <a:effectLst/>
                <a:latin typeface="Arial" panose="020B0604020202020204" pitchFamily="34" charset="0"/>
                <a:hlinkClick r:id="rId3"/>
              </a:rPr>
              <a:t>B2B price optimization and management software</a:t>
            </a:r>
            <a:r>
              <a:rPr lang="en-US" sz="1800" b="0" i="0" u="none" strike="noStrike" dirty="0">
                <a:solidFill>
                  <a:srgbClr val="000000"/>
                </a:solidFill>
                <a:effectLst/>
                <a:latin typeface="Arial" panose="020B0604020202020204" pitchFamily="34" charset="0"/>
              </a:rPr>
              <a:t> with rebate management systems, businesses can form integrated strategies that will optimize margin while being competitive still. This ensures that the pricing, discounting, and rebate strategies are on the same page – inconsistencies are not there, and profitability improves.</a:t>
            </a:r>
            <a:endParaRPr lang="en-US" b="0" dirty="0">
              <a:effectLst/>
            </a:endParaRPr>
          </a:p>
          <a:p>
            <a:pPr>
              <a:buNone/>
            </a:pPr>
            <a:br>
              <a:rPr lang="en-US" dirty="0"/>
            </a:br>
            <a:endParaRPr lang="en-US"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56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DFFE0B-2DF0-9B15-DE53-AAF5E88597FA}"/>
              </a:ext>
            </a:extLst>
          </p:cNvPr>
          <p:cNvSpPr txBox="1"/>
          <p:nvPr/>
        </p:nvSpPr>
        <p:spPr>
          <a:xfrm>
            <a:off x="14748" y="136474"/>
            <a:ext cx="12192000" cy="5057795"/>
          </a:xfrm>
          <a:prstGeom prst="rect">
            <a:avLst/>
          </a:prstGeom>
          <a:noFill/>
        </p:spPr>
        <p:txBody>
          <a:bodyPr wrap="square">
            <a:spAutoFit/>
          </a:bodyPr>
          <a:lstStyle/>
          <a:p>
            <a:pPr rtl="0">
              <a:spcBef>
                <a:spcPts val="1400"/>
              </a:spcBef>
              <a:spcAft>
                <a:spcPts val="400"/>
              </a:spcAft>
              <a:buNone/>
            </a:pPr>
            <a:r>
              <a:rPr lang="en-US" sz="1800" b="1" i="0" u="none" strike="noStrike" dirty="0">
                <a:solidFill>
                  <a:srgbClr val="000000"/>
                </a:solidFill>
                <a:effectLst/>
                <a:latin typeface="Arial" panose="020B0604020202020204" pitchFamily="34" charset="0"/>
              </a:rPr>
              <a:t>Automation Reduces Administrative Costs</a:t>
            </a:r>
            <a:endParaRPr lang="en-US" b="1" dirty="0">
              <a:effectLst/>
            </a:endParaRPr>
          </a:p>
          <a:p>
            <a:pPr rtl="0">
              <a:buNone/>
            </a:pPr>
            <a:r>
              <a:rPr lang="en-US" sz="1800" b="0" i="0" u="none" strike="noStrike" dirty="0">
                <a:solidFill>
                  <a:srgbClr val="000000"/>
                </a:solidFill>
                <a:effectLst/>
                <a:latin typeface="Arial" panose="020B0604020202020204" pitchFamily="34" charset="0"/>
              </a:rPr>
              <a:t>Manual rebate management is </a:t>
            </a:r>
            <a:r>
              <a:rPr lang="en-US" sz="1800" b="0" i="0" u="none" strike="noStrike" dirty="0" err="1">
                <a:solidFill>
                  <a:srgbClr val="000000"/>
                </a:solidFill>
                <a:effectLst/>
                <a:latin typeface="Arial" panose="020B0604020202020204" pitchFamily="34" charset="0"/>
              </a:rPr>
              <a:t>labour</a:t>
            </a:r>
            <a:r>
              <a:rPr lang="en-US" sz="1800" b="0" i="0" u="none" strike="noStrike" dirty="0">
                <a:solidFill>
                  <a:srgbClr val="000000"/>
                </a:solidFill>
                <a:effectLst/>
                <a:latin typeface="Arial" panose="020B0604020202020204" pitchFamily="34" charset="0"/>
              </a:rPr>
              <a:t> intensive and error prone. Automating the workflows with the help of customer rebate management software significantly reduces the amount of administrative overhead. From calculating the rebates to report generation and compliance, automation saves on resources, at the same time boosting accuracy, which actually secures your bottom line.</a:t>
            </a:r>
            <a:endParaRPr lang="en-US" sz="1800" i="0" u="none" strike="noStrike" dirty="0">
              <a:solidFill>
                <a:srgbClr val="000000"/>
              </a:solidFill>
              <a:latin typeface="Arial" panose="020B0604020202020204" pitchFamily="34" charset="0"/>
            </a:endParaRPr>
          </a:p>
          <a:p>
            <a:pPr rtl="0">
              <a:buNone/>
            </a:pPr>
            <a:br>
              <a:rPr lang="en-US" b="0" dirty="0">
                <a:effectLst/>
              </a:rPr>
            </a:br>
            <a:r>
              <a:rPr lang="en-US" sz="1800" b="1" i="0" u="none" strike="noStrike" dirty="0">
                <a:solidFill>
                  <a:srgbClr val="000000"/>
                </a:solidFill>
                <a:effectLst/>
                <a:latin typeface="Arial" panose="020B0604020202020204" pitchFamily="34" charset="0"/>
              </a:rPr>
              <a:t>Better Partner Relationships and Long-Term Growth</a:t>
            </a:r>
            <a:endParaRPr lang="en-US" b="1" dirty="0">
              <a:effectLst/>
            </a:endParaRPr>
          </a:p>
          <a:p>
            <a:pPr rtl="0">
              <a:buNone/>
            </a:pPr>
            <a:r>
              <a:rPr lang="en-US" sz="1800" b="0" i="0" u="none" strike="noStrike" dirty="0">
                <a:solidFill>
                  <a:srgbClr val="000000"/>
                </a:solidFill>
                <a:effectLst/>
                <a:latin typeface="Arial" panose="020B0604020202020204" pitchFamily="34" charset="0"/>
              </a:rPr>
              <a:t>Transparent, precise, and prompt rebate execution increases trust with partners. Regularly effective management of rebates makes companies more inclined to retain customers and build loyalty. Long term it builds repeat sales and increased volumes as well as improved profit margins.</a:t>
            </a:r>
            <a:endParaRPr lang="en-US" b="0" dirty="0">
              <a:effectLst/>
            </a:endParaRPr>
          </a:p>
          <a:p>
            <a:pPr rtl="0">
              <a:spcBef>
                <a:spcPts val="1200"/>
              </a:spcBef>
              <a:spcAft>
                <a:spcPts val="400"/>
              </a:spcAft>
              <a:buNone/>
            </a:pPr>
            <a:r>
              <a:rPr lang="en-US" sz="1800" b="1" i="0" u="none" strike="noStrike" dirty="0">
                <a:solidFill>
                  <a:srgbClr val="000000"/>
                </a:solidFill>
                <a:effectLst/>
                <a:latin typeface="Arial" panose="020B0604020202020204" pitchFamily="34" charset="0"/>
              </a:rPr>
              <a:t>Conclusion</a:t>
            </a:r>
            <a:endParaRPr lang="en-US" b="1" dirty="0">
              <a:effectLst/>
            </a:endParaRPr>
          </a:p>
          <a:p>
            <a:pPr rtl="0">
              <a:buNone/>
            </a:pPr>
            <a:r>
              <a:rPr lang="en-US" sz="1800" b="0" i="0" u="none" strike="noStrike" dirty="0">
                <a:solidFill>
                  <a:srgbClr val="000000"/>
                </a:solidFill>
                <a:effectLst/>
                <a:latin typeface="Arial" panose="020B0604020202020204" pitchFamily="34" charset="0"/>
              </a:rPr>
              <a:t>In conclusion, integration of customer rebate management software with </a:t>
            </a:r>
            <a:r>
              <a:rPr lang="en-US" sz="1800" b="1" i="0" u="sng" strike="noStrike" dirty="0">
                <a:solidFill>
                  <a:srgbClr val="1155CC"/>
                </a:solidFill>
                <a:effectLst/>
                <a:latin typeface="Arial" panose="020B0604020202020204" pitchFamily="34" charset="0"/>
                <a:hlinkClick r:id="rId2"/>
              </a:rPr>
              <a:t>promotion planning software</a:t>
            </a:r>
            <a:r>
              <a:rPr lang="en-US" sz="1800" b="0" i="0" u="none" strike="noStrike" dirty="0">
                <a:solidFill>
                  <a:srgbClr val="000000"/>
                </a:solidFill>
                <a:effectLst/>
                <a:latin typeface="Arial" panose="020B0604020202020204" pitchFamily="34" charset="0"/>
              </a:rPr>
              <a:t> and B2B price optimization and management software provides a comprehensive way of optimizing profit margins. Automation, data-driven insights, and strategic alignment can help transform the rebate programs from drains to profit-driven juggernauts.</a:t>
            </a:r>
            <a:endParaRPr lang="en-US" b="0" dirty="0">
              <a:effectLst/>
            </a:endParaRPr>
          </a:p>
          <a:p>
            <a:pPr>
              <a:buNone/>
            </a:pPr>
            <a:br>
              <a:rPr lang="en-US" dirty="0"/>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299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6227-0E90-CA5A-3DCC-487E4B8CEA7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BBA5DA4-B862-2DA8-2420-5B02C2867C6F}"/>
              </a:ext>
            </a:extLst>
          </p:cNvPr>
          <p:cNvSpPr/>
          <p:nvPr/>
        </p:nvSpPr>
        <p:spPr>
          <a:xfrm>
            <a:off x="13874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824073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533</Words>
  <Application>Microsoft Office PowerPoint</Application>
  <PresentationFormat>Widescreen</PresentationFormat>
  <Paragraphs>28</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How Customer Rebate Management Software Helps Maximize Profit Margins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3</cp:revision>
  <dcterms:created xsi:type="dcterms:W3CDTF">2025-03-19T07:42:19Z</dcterms:created>
  <dcterms:modified xsi:type="dcterms:W3CDTF">2025-05-15T08:46:00Z</dcterms:modified>
</cp:coreProperties>
</file>