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16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DD480-06C1-A256-DEB2-0F1571B61F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865C8E-081E-4F2E-0FF6-4E0E302801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0441DD-8733-F94B-4CC8-42E805D5E081}"/>
              </a:ext>
            </a:extLst>
          </p:cNvPr>
          <p:cNvSpPr>
            <a:spLocks noGrp="1"/>
          </p:cNvSpPr>
          <p:nvPr>
            <p:ph type="dt" sz="half" idx="10"/>
          </p:nvPr>
        </p:nvSpPr>
        <p:spPr/>
        <p:txBody>
          <a:bodyPr/>
          <a:lstStyle/>
          <a:p>
            <a:fld id="{018E79AC-B5CD-4AEB-B96B-A41FC801216E}" type="datetimeFigureOut">
              <a:rPr lang="en-US" smtClean="0"/>
              <a:t>5/5/2025</a:t>
            </a:fld>
            <a:endParaRPr lang="en-US"/>
          </a:p>
        </p:txBody>
      </p:sp>
      <p:sp>
        <p:nvSpPr>
          <p:cNvPr id="5" name="Footer Placeholder 4">
            <a:extLst>
              <a:ext uri="{FF2B5EF4-FFF2-40B4-BE49-F238E27FC236}">
                <a16:creationId xmlns:a16="http://schemas.microsoft.com/office/drawing/2014/main" id="{63B99D07-2E8E-E71B-DDE9-19FD38A952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4A859-3FF8-E6A5-1036-B070495742B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286909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BA01D-C3DD-764B-F3FB-F9AA7AA9BD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D3D6AE-479F-FBC3-CFC9-0BED395169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97263-E189-696D-7FAD-7C9A1D38A97D}"/>
              </a:ext>
            </a:extLst>
          </p:cNvPr>
          <p:cNvSpPr>
            <a:spLocks noGrp="1"/>
          </p:cNvSpPr>
          <p:nvPr>
            <p:ph type="dt" sz="half" idx="10"/>
          </p:nvPr>
        </p:nvSpPr>
        <p:spPr/>
        <p:txBody>
          <a:bodyPr/>
          <a:lstStyle/>
          <a:p>
            <a:fld id="{018E79AC-B5CD-4AEB-B96B-A41FC801216E}" type="datetimeFigureOut">
              <a:rPr lang="en-US" smtClean="0"/>
              <a:t>5/5/2025</a:t>
            </a:fld>
            <a:endParaRPr lang="en-US"/>
          </a:p>
        </p:txBody>
      </p:sp>
      <p:sp>
        <p:nvSpPr>
          <p:cNvPr id="5" name="Footer Placeholder 4">
            <a:extLst>
              <a:ext uri="{FF2B5EF4-FFF2-40B4-BE49-F238E27FC236}">
                <a16:creationId xmlns:a16="http://schemas.microsoft.com/office/drawing/2014/main" id="{89CD2752-F0AA-5C57-3A85-243B4C0DF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3AEE6-F069-650D-6B46-54FC370B8EF9}"/>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998165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44DC-745E-B051-19EC-334056ADD8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EB8F20-E14A-414C-27DC-E2AD5358B3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7FA8F7-DFF0-DECD-21AA-10C6BCDBF48F}"/>
              </a:ext>
            </a:extLst>
          </p:cNvPr>
          <p:cNvSpPr>
            <a:spLocks noGrp="1"/>
          </p:cNvSpPr>
          <p:nvPr>
            <p:ph type="dt" sz="half" idx="10"/>
          </p:nvPr>
        </p:nvSpPr>
        <p:spPr/>
        <p:txBody>
          <a:bodyPr/>
          <a:lstStyle/>
          <a:p>
            <a:fld id="{018E79AC-B5CD-4AEB-B96B-A41FC801216E}" type="datetimeFigureOut">
              <a:rPr lang="en-US" smtClean="0"/>
              <a:t>5/5/2025</a:t>
            </a:fld>
            <a:endParaRPr lang="en-US"/>
          </a:p>
        </p:txBody>
      </p:sp>
      <p:sp>
        <p:nvSpPr>
          <p:cNvPr id="5" name="Footer Placeholder 4">
            <a:extLst>
              <a:ext uri="{FF2B5EF4-FFF2-40B4-BE49-F238E27FC236}">
                <a16:creationId xmlns:a16="http://schemas.microsoft.com/office/drawing/2014/main" id="{0A28F0F6-161C-DF5A-C41A-B02D62793A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F1CFA-B567-C880-88AA-71263BFC82F2}"/>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358148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0102-5B0F-7111-E1D4-96A658E9E9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85371B-0E14-A6A7-512D-20F573818E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B43C2C-A57B-D879-9A93-86CCFB3D48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98A772-E4EB-DA0E-CEF0-90E784C940B2}"/>
              </a:ext>
            </a:extLst>
          </p:cNvPr>
          <p:cNvSpPr>
            <a:spLocks noGrp="1"/>
          </p:cNvSpPr>
          <p:nvPr>
            <p:ph type="dt" sz="half" idx="10"/>
          </p:nvPr>
        </p:nvSpPr>
        <p:spPr/>
        <p:txBody>
          <a:bodyPr/>
          <a:lstStyle/>
          <a:p>
            <a:fld id="{018E79AC-B5CD-4AEB-B96B-A41FC801216E}" type="datetimeFigureOut">
              <a:rPr lang="en-US" smtClean="0"/>
              <a:t>5/5/2025</a:t>
            </a:fld>
            <a:endParaRPr lang="en-US"/>
          </a:p>
        </p:txBody>
      </p:sp>
      <p:sp>
        <p:nvSpPr>
          <p:cNvPr id="6" name="Footer Placeholder 5">
            <a:extLst>
              <a:ext uri="{FF2B5EF4-FFF2-40B4-BE49-F238E27FC236}">
                <a16:creationId xmlns:a16="http://schemas.microsoft.com/office/drawing/2014/main" id="{9947C90E-5A0F-3D96-4B48-885A1D75B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552001-1E06-A1B0-E2D2-F1760835BF55}"/>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237551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09F77-DA62-9574-78F7-8720CCCFF8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7C3ADD-CE77-C905-33CE-4F8F974381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F11EF2-F83F-EB0C-5053-42D306FB40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119C59-1442-B9B9-E01A-279C157C74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DBC631-6AD0-EC45-4287-E57198C623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348C5F-5D47-0EF2-64AD-D2631CB28D5D}"/>
              </a:ext>
            </a:extLst>
          </p:cNvPr>
          <p:cNvSpPr>
            <a:spLocks noGrp="1"/>
          </p:cNvSpPr>
          <p:nvPr>
            <p:ph type="dt" sz="half" idx="10"/>
          </p:nvPr>
        </p:nvSpPr>
        <p:spPr/>
        <p:txBody>
          <a:bodyPr/>
          <a:lstStyle/>
          <a:p>
            <a:fld id="{018E79AC-B5CD-4AEB-B96B-A41FC801216E}" type="datetimeFigureOut">
              <a:rPr lang="en-US" smtClean="0"/>
              <a:t>5/5/2025</a:t>
            </a:fld>
            <a:endParaRPr lang="en-US"/>
          </a:p>
        </p:txBody>
      </p:sp>
      <p:sp>
        <p:nvSpPr>
          <p:cNvPr id="8" name="Footer Placeholder 7">
            <a:extLst>
              <a:ext uri="{FF2B5EF4-FFF2-40B4-BE49-F238E27FC236}">
                <a16:creationId xmlns:a16="http://schemas.microsoft.com/office/drawing/2014/main" id="{17B39723-5F0A-4B10-DBEE-560BF3520E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29F403-1AE1-80F5-86BA-B773988A5E77}"/>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70506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10C01-E3AD-FD27-4A6A-384E9AC974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8A519D-5D85-3DDC-5C3F-4A6D20C0A909}"/>
              </a:ext>
            </a:extLst>
          </p:cNvPr>
          <p:cNvSpPr>
            <a:spLocks noGrp="1"/>
          </p:cNvSpPr>
          <p:nvPr>
            <p:ph type="dt" sz="half" idx="10"/>
          </p:nvPr>
        </p:nvSpPr>
        <p:spPr/>
        <p:txBody>
          <a:bodyPr/>
          <a:lstStyle/>
          <a:p>
            <a:fld id="{018E79AC-B5CD-4AEB-B96B-A41FC801216E}" type="datetimeFigureOut">
              <a:rPr lang="en-US" smtClean="0"/>
              <a:t>5/5/2025</a:t>
            </a:fld>
            <a:endParaRPr lang="en-US"/>
          </a:p>
        </p:txBody>
      </p:sp>
      <p:sp>
        <p:nvSpPr>
          <p:cNvPr id="4" name="Footer Placeholder 3">
            <a:extLst>
              <a:ext uri="{FF2B5EF4-FFF2-40B4-BE49-F238E27FC236}">
                <a16:creationId xmlns:a16="http://schemas.microsoft.com/office/drawing/2014/main" id="{74C39508-FD6D-2362-7716-0C0EBD0238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409ED8-FBBA-F527-1634-59B4A099DE04}"/>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61370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86606F-8E25-C5FE-4CD2-3ED59A9DCEB9}"/>
              </a:ext>
            </a:extLst>
          </p:cNvPr>
          <p:cNvSpPr>
            <a:spLocks noGrp="1"/>
          </p:cNvSpPr>
          <p:nvPr>
            <p:ph type="dt" sz="half" idx="10"/>
          </p:nvPr>
        </p:nvSpPr>
        <p:spPr/>
        <p:txBody>
          <a:bodyPr/>
          <a:lstStyle/>
          <a:p>
            <a:fld id="{018E79AC-B5CD-4AEB-B96B-A41FC801216E}" type="datetimeFigureOut">
              <a:rPr lang="en-US" smtClean="0"/>
              <a:t>5/5/2025</a:t>
            </a:fld>
            <a:endParaRPr lang="en-US"/>
          </a:p>
        </p:txBody>
      </p:sp>
      <p:sp>
        <p:nvSpPr>
          <p:cNvPr id="3" name="Footer Placeholder 2">
            <a:extLst>
              <a:ext uri="{FF2B5EF4-FFF2-40B4-BE49-F238E27FC236}">
                <a16:creationId xmlns:a16="http://schemas.microsoft.com/office/drawing/2014/main" id="{42F9FADC-8660-50ED-C79C-A9A3A2657B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6A20C5-27FB-D020-6F94-C5558394C3DD}"/>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080770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6F42F-D058-C630-B38F-409EF804CE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84C6F9-B9D9-B885-F4CB-CA6CA961D4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46B47D-0C4A-9E76-8549-72FC35F27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CDB5BF-D25E-045F-ABC3-22C6E86F5493}"/>
              </a:ext>
            </a:extLst>
          </p:cNvPr>
          <p:cNvSpPr>
            <a:spLocks noGrp="1"/>
          </p:cNvSpPr>
          <p:nvPr>
            <p:ph type="dt" sz="half" idx="10"/>
          </p:nvPr>
        </p:nvSpPr>
        <p:spPr/>
        <p:txBody>
          <a:bodyPr/>
          <a:lstStyle/>
          <a:p>
            <a:fld id="{018E79AC-B5CD-4AEB-B96B-A41FC801216E}" type="datetimeFigureOut">
              <a:rPr lang="en-US" smtClean="0"/>
              <a:t>5/5/2025</a:t>
            </a:fld>
            <a:endParaRPr lang="en-US"/>
          </a:p>
        </p:txBody>
      </p:sp>
      <p:sp>
        <p:nvSpPr>
          <p:cNvPr id="6" name="Footer Placeholder 5">
            <a:extLst>
              <a:ext uri="{FF2B5EF4-FFF2-40B4-BE49-F238E27FC236}">
                <a16:creationId xmlns:a16="http://schemas.microsoft.com/office/drawing/2014/main" id="{720A7EEA-D6E6-12DD-1581-65E82CD02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70D42A-07A6-5B8C-5E70-20812886BCCD}"/>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75532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6713-51F5-82E6-974F-027D108842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A5410E-310E-D2DC-94B9-6BF822CD84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A6ACF3-A56F-754E-B22C-AA6BAD682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593A8B-72E8-7C9D-B3D7-C577A1471814}"/>
              </a:ext>
            </a:extLst>
          </p:cNvPr>
          <p:cNvSpPr>
            <a:spLocks noGrp="1"/>
          </p:cNvSpPr>
          <p:nvPr>
            <p:ph type="dt" sz="half" idx="10"/>
          </p:nvPr>
        </p:nvSpPr>
        <p:spPr/>
        <p:txBody>
          <a:bodyPr/>
          <a:lstStyle/>
          <a:p>
            <a:fld id="{018E79AC-B5CD-4AEB-B96B-A41FC801216E}" type="datetimeFigureOut">
              <a:rPr lang="en-US" smtClean="0"/>
              <a:t>5/5/2025</a:t>
            </a:fld>
            <a:endParaRPr lang="en-US"/>
          </a:p>
        </p:txBody>
      </p:sp>
      <p:sp>
        <p:nvSpPr>
          <p:cNvPr id="6" name="Footer Placeholder 5">
            <a:extLst>
              <a:ext uri="{FF2B5EF4-FFF2-40B4-BE49-F238E27FC236}">
                <a16:creationId xmlns:a16="http://schemas.microsoft.com/office/drawing/2014/main" id="{15A007CB-2D77-6DF0-9547-662F56578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845E66-D5B4-3682-1EF9-B08D750387E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085707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427BC-3F1F-E9D2-5BB5-6BD9942C38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A76A96-D4F9-6D94-E431-9A4D32A1F3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8C89B-2AD9-128B-B566-D1842E1E1F76}"/>
              </a:ext>
            </a:extLst>
          </p:cNvPr>
          <p:cNvSpPr>
            <a:spLocks noGrp="1"/>
          </p:cNvSpPr>
          <p:nvPr>
            <p:ph type="dt" sz="half" idx="10"/>
          </p:nvPr>
        </p:nvSpPr>
        <p:spPr/>
        <p:txBody>
          <a:bodyPr/>
          <a:lstStyle/>
          <a:p>
            <a:fld id="{018E79AC-B5CD-4AEB-B96B-A41FC801216E}" type="datetimeFigureOut">
              <a:rPr lang="en-US" smtClean="0"/>
              <a:t>5/5/2025</a:t>
            </a:fld>
            <a:endParaRPr lang="en-US"/>
          </a:p>
        </p:txBody>
      </p:sp>
      <p:sp>
        <p:nvSpPr>
          <p:cNvPr id="5" name="Footer Placeholder 4">
            <a:extLst>
              <a:ext uri="{FF2B5EF4-FFF2-40B4-BE49-F238E27FC236}">
                <a16:creationId xmlns:a16="http://schemas.microsoft.com/office/drawing/2014/main" id="{DF6396E1-CDFD-F202-C245-A20768C44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244710-CF2A-3A40-7759-B4BB9A4B00C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652469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637537-D893-B523-30AC-CC48C80156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90660F-0A27-E9A1-E356-CB35043325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F9354E-9DF1-F3F1-11CD-1C6CD269AF14}"/>
              </a:ext>
            </a:extLst>
          </p:cNvPr>
          <p:cNvSpPr>
            <a:spLocks noGrp="1"/>
          </p:cNvSpPr>
          <p:nvPr>
            <p:ph type="dt" sz="half" idx="10"/>
          </p:nvPr>
        </p:nvSpPr>
        <p:spPr/>
        <p:txBody>
          <a:bodyPr/>
          <a:lstStyle/>
          <a:p>
            <a:fld id="{018E79AC-B5CD-4AEB-B96B-A41FC801216E}" type="datetimeFigureOut">
              <a:rPr lang="en-US" smtClean="0"/>
              <a:t>5/5/2025</a:t>
            </a:fld>
            <a:endParaRPr lang="en-US"/>
          </a:p>
        </p:txBody>
      </p:sp>
      <p:sp>
        <p:nvSpPr>
          <p:cNvPr id="5" name="Footer Placeholder 4">
            <a:extLst>
              <a:ext uri="{FF2B5EF4-FFF2-40B4-BE49-F238E27FC236}">
                <a16:creationId xmlns:a16="http://schemas.microsoft.com/office/drawing/2014/main" id="{4E0350C8-F1B9-9588-4203-6C1FC530B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FCFF90-03F8-013D-6FD4-9975E7EEEDEB}"/>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22013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4C5E65-3C01-A1B9-48F2-C14234524A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2DB75A-413A-4443-7F8A-BC6E94B2C6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B3F2AF-9EFE-77FE-7471-9A73C10D54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18E79AC-B5CD-4AEB-B96B-A41FC801216E}" type="datetimeFigureOut">
              <a:rPr lang="en-US" smtClean="0"/>
              <a:t>5/5/2025</a:t>
            </a:fld>
            <a:endParaRPr lang="en-US"/>
          </a:p>
        </p:txBody>
      </p:sp>
      <p:sp>
        <p:nvSpPr>
          <p:cNvPr id="5" name="Footer Placeholder 4">
            <a:extLst>
              <a:ext uri="{FF2B5EF4-FFF2-40B4-BE49-F238E27FC236}">
                <a16:creationId xmlns:a16="http://schemas.microsoft.com/office/drawing/2014/main" id="{025502B8-B083-0E6F-AF73-9B337A2C81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B22097-1AF9-80CF-4F0A-5972117C3F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8AEDA0-EE5B-4E3E-939E-6582A3B79AEF}" type="slidenum">
              <a:rPr lang="en-US" smtClean="0"/>
              <a:t>‹#›</a:t>
            </a:fld>
            <a:endParaRPr lang="en-US"/>
          </a:p>
        </p:txBody>
      </p:sp>
    </p:spTree>
    <p:extLst>
      <p:ext uri="{BB962C8B-B14F-4D97-AF65-F5344CB8AC3E}">
        <p14:creationId xmlns:p14="http://schemas.microsoft.com/office/powerpoint/2010/main" val="3812679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nvitz.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lenvitz.com/head-base-ring/" TargetMode="External"/><Relationship Id="rId2" Type="http://schemas.openxmlformats.org/officeDocument/2006/relationships/hyperlink" Target="https://www.lenvitz.com/coccydynia-cushion-with-gel-top-hard-soft/"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lenvitz.com/ot-table-gel-pad-head-sectio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lenvitz.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D1A73-E49C-6E41-8CFB-35097D5ADB64}"/>
              </a:ext>
            </a:extLst>
          </p:cNvPr>
          <p:cNvSpPr>
            <a:spLocks noGrp="1"/>
          </p:cNvSpPr>
          <p:nvPr>
            <p:ph type="ctrTitle"/>
          </p:nvPr>
        </p:nvSpPr>
        <p:spPr>
          <a:xfrm>
            <a:off x="240889" y="-151580"/>
            <a:ext cx="11710219" cy="1655762"/>
          </a:xfrm>
        </p:spPr>
        <p:txBody>
          <a:bodyPr>
            <a:normAutofit/>
          </a:bodyPr>
          <a:lstStyle/>
          <a:p>
            <a:r>
              <a:rPr lang="en-US" sz="3200" b="1" i="0" u="none" strike="noStrike" dirty="0">
                <a:solidFill>
                  <a:srgbClr val="000000"/>
                </a:solidFill>
                <a:effectLst/>
                <a:latin typeface="Arial" panose="020B0604020202020204" pitchFamily="34" charset="0"/>
              </a:rPr>
              <a:t>Ensuring Patient Stability with Coccydynia Cushion During Surgery</a:t>
            </a: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F031832E-EBC7-ABE6-602A-29F5CABCE59B}"/>
              </a:ext>
            </a:extLst>
          </p:cNvPr>
          <p:cNvSpPr>
            <a:spLocks noGrp="1"/>
          </p:cNvSpPr>
          <p:nvPr>
            <p:ph type="subTitle" idx="1"/>
          </p:nvPr>
        </p:nvSpPr>
        <p:spPr>
          <a:xfrm>
            <a:off x="1523999" y="6345238"/>
            <a:ext cx="9144000" cy="1655762"/>
          </a:xfrm>
        </p:spPr>
        <p:txBody>
          <a:bodyPr/>
          <a:lstStyle/>
          <a:p>
            <a:r>
              <a:rPr lang="en-US" b="1"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https://www.lenvitz.com/</a:t>
            </a:r>
            <a:endParaRPr lang="en-US" b="1"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4" descr="No photo description available.">
            <a:extLst>
              <a:ext uri="{FF2B5EF4-FFF2-40B4-BE49-F238E27FC236}">
                <a16:creationId xmlns:a16="http://schemas.microsoft.com/office/drawing/2014/main" id="{2C303D36-C080-CCF7-F6E4-FE26D20C9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814" y="2096525"/>
            <a:ext cx="3656370" cy="365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30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0F582E-76FA-7CB8-8EB5-70E61F02E1BC}"/>
              </a:ext>
            </a:extLst>
          </p:cNvPr>
          <p:cNvSpPr txBox="1"/>
          <p:nvPr/>
        </p:nvSpPr>
        <p:spPr>
          <a:xfrm>
            <a:off x="0" y="0"/>
            <a:ext cx="12192000" cy="923330"/>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a:t>
            </a:r>
            <a:endParaRPr lang="en-US" b="0" dirty="0">
              <a:effectLst/>
              <a:latin typeface="Arial" panose="020B0604020202020204" pitchFamily="34" charset="0"/>
              <a:cs typeface="Arial" panose="020B0604020202020204" pitchFamily="34" charset="0"/>
            </a:endParaRPr>
          </a:p>
          <a:p>
            <a:pPr>
              <a:buNone/>
            </a:pP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F835272-FB06-094D-B368-700DD7CD684F}"/>
              </a:ext>
            </a:extLst>
          </p:cNvPr>
          <p:cNvSpPr txBox="1"/>
          <p:nvPr/>
        </p:nvSpPr>
        <p:spPr>
          <a:xfrm>
            <a:off x="0" y="0"/>
            <a:ext cx="12192000" cy="5919569"/>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rPr>
              <a:t>Patient stability combined with surgical comfort remains essential for avoiding adverse outcomes and ensuring surgical safety. The operating room uses numerous support tools including the Coccydynia Cushion which specifically reduces tailbone and lower spine pressure especially during lengthy surgical procedures.</a:t>
            </a:r>
            <a:endParaRPr lang="en-US" b="0" dirty="0">
              <a:effectLst/>
            </a:endParaRPr>
          </a:p>
          <a:p>
            <a:pPr rtl="0">
              <a:spcBef>
                <a:spcPts val="1800"/>
              </a:spcBef>
              <a:spcAft>
                <a:spcPts val="600"/>
              </a:spcAft>
              <a:buNone/>
            </a:pPr>
            <a:r>
              <a:rPr lang="en-US" sz="1800" b="1" i="0" u="none" strike="noStrike" dirty="0">
                <a:solidFill>
                  <a:srgbClr val="000000"/>
                </a:solidFill>
                <a:effectLst/>
                <a:latin typeface="Arial" panose="020B0604020202020204" pitchFamily="34" charset="0"/>
              </a:rPr>
              <a:t>The Role of the Coccydynia Cushion in Surgery</a:t>
            </a:r>
            <a:endParaRPr lang="en-US" b="1" dirty="0">
              <a:effectLst/>
            </a:endParaRPr>
          </a:p>
          <a:p>
            <a:pPr rtl="0">
              <a:buNone/>
            </a:pPr>
            <a:r>
              <a:rPr lang="en-US" sz="1800" b="0" i="0" u="none" strike="noStrike" dirty="0">
                <a:solidFill>
                  <a:srgbClr val="000000"/>
                </a:solidFill>
                <a:effectLst/>
                <a:latin typeface="Arial" panose="020B0604020202020204" pitchFamily="34" charset="0"/>
              </a:rPr>
              <a:t>A Coccydynia Cushion exists for its purpose of reducing tailbone area pressure. Surgery positions patients in fixed positions for extended periods that raise the chances of developing pressure injuries together with discomfort. Using the </a:t>
            </a:r>
            <a:r>
              <a:rPr lang="en-US" sz="1800" b="1" i="0" u="sng" strike="noStrike" dirty="0">
                <a:solidFill>
                  <a:srgbClr val="1155CC"/>
                </a:solidFill>
                <a:effectLst/>
                <a:latin typeface="Arial" panose="020B0604020202020204" pitchFamily="34" charset="0"/>
                <a:hlinkClick r:id="rId2"/>
              </a:rPr>
              <a:t>Coccydynia Cushion</a:t>
            </a:r>
            <a:r>
              <a:rPr lang="en-US" sz="1800" b="0" i="0" u="none" strike="noStrike" dirty="0">
                <a:solidFill>
                  <a:srgbClr val="000000"/>
                </a:solidFill>
                <a:effectLst/>
                <a:latin typeface="Arial" panose="020B0604020202020204" pitchFamily="34" charset="0"/>
              </a:rPr>
              <a:t> to spread out body weight provides better blood flow and lowers the possibilities of nerve-related injuries or skin problems.</a:t>
            </a:r>
            <a:endParaRPr lang="en-US" b="0" dirty="0">
              <a:effectLst/>
            </a:endParaRPr>
          </a:p>
          <a:p>
            <a:pPr rtl="0">
              <a:buNone/>
            </a:pPr>
            <a:br>
              <a:rPr lang="en-US" b="0" dirty="0">
                <a:effectLst/>
              </a:rPr>
            </a:br>
            <a:r>
              <a:rPr lang="en-US" sz="1800" b="0" i="0" u="none" strike="noStrike" dirty="0">
                <a:solidFill>
                  <a:srgbClr val="000000"/>
                </a:solidFill>
                <a:effectLst/>
                <a:latin typeface="Arial" panose="020B0604020202020204" pitchFamily="34" charset="0"/>
              </a:rPr>
              <a:t>The orthopedic, neurosurgical, and gynecological treatment procedures benefit the most from this device because patients need to stay in supine or seated positions. The cushion provides dual benefits of patient comfort along with surgical staff ease for maintaining stable patient positioning through reduced re-positioning requirements.</a:t>
            </a:r>
            <a:endParaRPr lang="en-US" b="0" dirty="0">
              <a:effectLst/>
            </a:endParaRPr>
          </a:p>
          <a:p>
            <a:pPr rtl="0">
              <a:spcBef>
                <a:spcPts val="1600"/>
              </a:spcBef>
              <a:spcAft>
                <a:spcPts val="400"/>
              </a:spcAft>
              <a:buNone/>
            </a:pPr>
            <a:r>
              <a:rPr lang="en-US" sz="1800" b="1" i="0" u="none" strike="noStrike" dirty="0">
                <a:solidFill>
                  <a:srgbClr val="000000"/>
                </a:solidFill>
                <a:effectLst/>
                <a:latin typeface="Arial" panose="020B0604020202020204" pitchFamily="34" charset="0"/>
              </a:rPr>
              <a:t>Supporting Devices: Head Ring and OT Table Mat</a:t>
            </a:r>
            <a:endParaRPr lang="en-US" b="1" dirty="0">
              <a:effectLst/>
            </a:endParaRPr>
          </a:p>
          <a:p>
            <a:pPr rtl="0">
              <a:buNone/>
            </a:pPr>
            <a:r>
              <a:rPr lang="en-US" sz="1800" b="0" i="0" u="none" strike="noStrike" dirty="0">
                <a:solidFill>
                  <a:srgbClr val="000000"/>
                </a:solidFill>
                <a:effectLst/>
                <a:latin typeface="Arial" panose="020B0604020202020204" pitchFamily="34" charset="0"/>
              </a:rPr>
              <a:t>Additional support tools including the head ring and OT table mat enhance body stability and provide pressure relief during surgery beyond using the Coccydynia Cushion.</a:t>
            </a:r>
            <a:endParaRPr lang="en-US" b="0" dirty="0">
              <a:effectLst/>
            </a:endParaRPr>
          </a:p>
          <a:p>
            <a:pPr rtl="0">
              <a:buNone/>
            </a:pPr>
            <a:br>
              <a:rPr lang="en-US" b="0" dirty="0">
                <a:effectLst/>
              </a:rPr>
            </a:br>
            <a:r>
              <a:rPr lang="en-US" sz="1800" b="0" i="0" u="none" strike="noStrike" dirty="0">
                <a:solidFill>
                  <a:srgbClr val="000000"/>
                </a:solidFill>
                <a:effectLst/>
                <a:latin typeface="Arial" panose="020B0604020202020204" pitchFamily="34" charset="0"/>
              </a:rPr>
              <a:t>A </a:t>
            </a:r>
            <a:r>
              <a:rPr lang="en-US" sz="1800" b="1" i="0" u="sng" strike="noStrike" dirty="0">
                <a:solidFill>
                  <a:srgbClr val="1155CC"/>
                </a:solidFill>
                <a:effectLst/>
                <a:latin typeface="Arial" panose="020B0604020202020204" pitchFamily="34" charset="0"/>
                <a:hlinkClick r:id="rId3"/>
              </a:rPr>
              <a:t>head ring</a:t>
            </a:r>
            <a:r>
              <a:rPr lang="en-US" sz="1800" b="0" i="0" u="none" strike="noStrike" dirty="0">
                <a:solidFill>
                  <a:srgbClr val="000000"/>
                </a:solidFill>
                <a:effectLst/>
                <a:latin typeface="Arial" panose="020B0604020202020204" pitchFamily="34" charset="0"/>
              </a:rPr>
              <a:t> supports patients by using its gel structure to hold the head in place while it protects the skull from damaging pressure during procedures. Such devices prove highly beneficial in general anesthesia procedures since they stop patients from moving unnecessarily.</a:t>
            </a:r>
            <a:endParaRPr lang="en-US" b="0" dirty="0">
              <a:effectLst/>
            </a:endParaRPr>
          </a:p>
        </p:txBody>
      </p:sp>
    </p:spTree>
    <p:extLst>
      <p:ext uri="{BB962C8B-B14F-4D97-AF65-F5344CB8AC3E}">
        <p14:creationId xmlns:p14="http://schemas.microsoft.com/office/powerpoint/2010/main" val="748253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415E00-40A7-B8E6-1EA5-243D47390155}"/>
              </a:ext>
            </a:extLst>
          </p:cNvPr>
          <p:cNvSpPr txBox="1"/>
          <p:nvPr/>
        </p:nvSpPr>
        <p:spPr>
          <a:xfrm>
            <a:off x="0" y="0"/>
            <a:ext cx="12192000" cy="3713837"/>
          </a:xfrm>
          <a:prstGeom prst="rect">
            <a:avLst/>
          </a:prstGeom>
          <a:noFill/>
        </p:spPr>
        <p:txBody>
          <a:bodyPr wrap="square">
            <a:spAutoFit/>
          </a:bodyPr>
          <a:lstStyle/>
          <a:p>
            <a:pPr rtl="0">
              <a:spcBef>
                <a:spcPts val="1400"/>
              </a:spcBef>
              <a:spcAft>
                <a:spcPts val="400"/>
              </a:spcAft>
              <a:buNone/>
            </a:pPr>
            <a:r>
              <a:rPr lang="en-US" sz="1800" b="1" i="0" u="none" strike="noStrike" dirty="0">
                <a:solidFill>
                  <a:srgbClr val="000000"/>
                </a:solidFill>
                <a:effectLst/>
                <a:latin typeface="Arial" panose="020B0604020202020204" pitchFamily="34" charset="0"/>
              </a:rPr>
              <a:t>OT Table Mat: Enhancing Overall Support</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The OT table mat creates a level non-slip surface that offers total body support to patients during surgical procedures. During use the Coccydynia Cushion works together with the Coccydynia Cushion to stop unwanted movement while distributing pressure across important points of contact. These mats consist of medical-grade silicone gel as their main material which enables both excellent pressure distribution and optimized patient safety benefits.</a:t>
            </a:r>
            <a:br>
              <a:rPr lang="en-US" sz="1600" b="0" dirty="0">
                <a:effectLst/>
              </a:rPr>
            </a:br>
            <a:r>
              <a:rPr lang="en-US" sz="1800" b="0" i="0" u="none" strike="noStrike" dirty="0">
                <a:solidFill>
                  <a:srgbClr val="000000"/>
                </a:solidFill>
                <a:effectLst/>
                <a:latin typeface="Arial" panose="020B0604020202020204" pitchFamily="34" charset="0"/>
              </a:rPr>
              <a:t>The tools function jointly to develop a complete safety system that maintains safe patient alignment and comfort throughout the entire surgical process.</a:t>
            </a:r>
            <a:br>
              <a:rPr lang="en-US" sz="1600" b="0" dirty="0">
                <a:effectLst/>
              </a:rPr>
            </a:br>
            <a:br>
              <a:rPr lang="en-US" sz="1600" b="0" dirty="0">
                <a:effectLst/>
              </a:rPr>
            </a:br>
            <a:r>
              <a:rPr lang="en-US" sz="1800" b="1" i="0" u="none" strike="noStrike" dirty="0">
                <a:solidFill>
                  <a:srgbClr val="000000"/>
                </a:solidFill>
                <a:effectLst/>
                <a:latin typeface="Arial" panose="020B0604020202020204" pitchFamily="34" charset="0"/>
              </a:rPr>
              <a:t>Conclusion</a:t>
            </a:r>
            <a:endParaRPr lang="en-US" sz="1600" b="1" dirty="0">
              <a:effectLst/>
            </a:endParaRPr>
          </a:p>
          <a:p>
            <a:pPr>
              <a:buNone/>
            </a:pPr>
            <a:r>
              <a:rPr lang="en-US" sz="1800" b="0" i="0" u="none" strike="noStrike" dirty="0">
                <a:solidFill>
                  <a:srgbClr val="000000"/>
                </a:solidFill>
                <a:effectLst/>
                <a:latin typeface="Arial" panose="020B0604020202020204" pitchFamily="34" charset="0"/>
              </a:rPr>
              <a:t>Modern operating rooms need essential patient safety and stability tools including the Coccydynia Cushion, head ring, along with </a:t>
            </a:r>
            <a:r>
              <a:rPr lang="en-US" sz="1800" b="1" i="0" u="sng" strike="noStrike" dirty="0">
                <a:solidFill>
                  <a:srgbClr val="1155CC"/>
                </a:solidFill>
                <a:effectLst/>
                <a:latin typeface="Arial" panose="020B0604020202020204" pitchFamily="34" charset="0"/>
                <a:hlinkClick r:id="rId2"/>
              </a:rPr>
              <a:t>OT table mat</a:t>
            </a:r>
            <a:r>
              <a:rPr lang="en-US" sz="1800" b="0" i="0" u="none" strike="noStrike" dirty="0">
                <a:solidFill>
                  <a:srgbClr val="000000"/>
                </a:solidFill>
                <a:effectLst/>
                <a:latin typeface="Arial" panose="020B0604020202020204" pitchFamily="34" charset="0"/>
              </a:rPr>
              <a:t>. Surgical outcomes and complication prevention improve with these aids because they spread pressure while maintaining appropriate body alignment. Organizations that place priority on these positioning aids show their dedication to both high safety protocols and the well-being of their patients.</a:t>
            </a:r>
            <a:endParaRPr lang="en-US" sz="1600" dirty="0">
              <a:solidFill>
                <a:srgbClr val="000000"/>
              </a:solidFill>
              <a:latin typeface="Arial" panose="020B0604020202020204" pitchFamily="34" charset="0"/>
            </a:endParaRPr>
          </a:p>
        </p:txBody>
      </p:sp>
    </p:spTree>
    <p:extLst>
      <p:ext uri="{BB962C8B-B14F-4D97-AF65-F5344CB8AC3E}">
        <p14:creationId xmlns:p14="http://schemas.microsoft.com/office/powerpoint/2010/main" val="1516213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0798B-09D7-88C7-F335-BF42E0A627DE}"/>
              </a:ext>
            </a:extLst>
          </p:cNvPr>
          <p:cNvSpPr txBox="1">
            <a:spLocks/>
          </p:cNvSpPr>
          <p:nvPr/>
        </p:nvSpPr>
        <p:spPr>
          <a:xfrm>
            <a:off x="202563" y="182244"/>
            <a:ext cx="11786874"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C395CECA-F71D-74DB-27B3-B5853BC833EF}"/>
              </a:ext>
            </a:extLst>
          </p:cNvPr>
          <p:cNvSpPr/>
          <p:nvPr/>
        </p:nvSpPr>
        <p:spPr>
          <a:xfrm>
            <a:off x="209483" y="1424592"/>
            <a:ext cx="11478160" cy="3477875"/>
          </a:xfrm>
          <a:prstGeom prst="rect">
            <a:avLst/>
          </a:prstGeom>
        </p:spPr>
        <p:txBody>
          <a:bodyPr wrap="square">
            <a:spAutoFit/>
          </a:bodyPr>
          <a:lstStyle/>
          <a:p>
            <a:r>
              <a:rPr lang="en-US" sz="2000" dirty="0">
                <a:latin typeface="Roboto" panose="02000000000000000000" pitchFamily="2" charset="0"/>
                <a:ea typeface="Roboto" panose="02000000000000000000" pitchFamily="2" charset="0"/>
                <a:cs typeface="Roboto" panose="02000000000000000000" pitchFamily="2" charset="0"/>
              </a:rPr>
              <a:t>Feel free to contact us for any questions and doubts​ on</a:t>
            </a:r>
          </a:p>
          <a:p>
            <a:r>
              <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https://www.lenvitz.com/</a:t>
            </a:r>
            <a:endPar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endParaRPr lang="en-US" sz="2000" dirty="0">
              <a:latin typeface="Roboto" panose="02000000000000000000" pitchFamily="2" charset="0"/>
              <a:ea typeface="Roboto" panose="02000000000000000000" pitchFamily="2" charset="0"/>
              <a:cs typeface="Roboto" panose="02000000000000000000" pitchFamily="2"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fontAlgn="base"/>
            <a:r>
              <a:rPr lang="en-US" sz="2000" i="0" dirty="0">
                <a:effectLst/>
                <a:latin typeface="Arial" panose="020B0604020202020204" pitchFamily="34" charset="0"/>
                <a:cs typeface="Arial" panose="020B0604020202020204" pitchFamily="34" charset="0"/>
              </a:rPr>
              <a:t>+91 99454 57600</a:t>
            </a:r>
          </a:p>
          <a:p>
            <a:pPr fontAlgn="base"/>
            <a:r>
              <a:rPr lang="en-US" sz="2000" b="1" dirty="0">
                <a:latin typeface="Arial" panose="020B0604020202020204" pitchFamily="34" charset="0"/>
                <a:ea typeface="Roboto" panose="02000000000000000000" pitchFamily="2" charset="0"/>
                <a:cs typeface="Arial" panose="020B0604020202020204" pitchFamily="34" charset="0"/>
              </a:rPr>
              <a:t>Email Address:</a:t>
            </a:r>
          </a:p>
          <a:p>
            <a:pPr fontAlgn="base"/>
            <a:r>
              <a:rPr lang="en-US" sz="2000" dirty="0">
                <a:effectLst/>
                <a:latin typeface="Arial" panose="020B0604020202020204" pitchFamily="34" charset="0"/>
                <a:cs typeface="Arial" panose="020B0604020202020204" pitchFamily="34" charset="0"/>
              </a:rPr>
              <a:t>info@lenvitz.com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fontAlgn="base"/>
            <a:r>
              <a:rPr lang="en-US" sz="2000" i="0" dirty="0" err="1">
                <a:effectLst/>
                <a:latin typeface="Arial" panose="020B0604020202020204" pitchFamily="34" charset="0"/>
                <a:cs typeface="Arial" panose="020B0604020202020204" pitchFamily="34" charset="0"/>
              </a:rPr>
              <a:t>S.No</a:t>
            </a:r>
            <a:r>
              <a:rPr lang="en-US" sz="2000" i="0" dirty="0">
                <a:effectLst/>
                <a:latin typeface="Arial" panose="020B0604020202020204" pitchFamily="34" charset="0"/>
                <a:cs typeface="Arial" panose="020B0604020202020204" pitchFamily="34" charset="0"/>
              </a:rPr>
              <a:t> 47/1, Subhadra Complex, Ground </a:t>
            </a:r>
            <a:r>
              <a:rPr lang="en-US" sz="2000" i="0" dirty="0" err="1">
                <a:effectLst/>
                <a:latin typeface="Arial" panose="020B0604020202020204" pitchFamily="34" charset="0"/>
                <a:cs typeface="Arial" panose="020B0604020202020204" pitchFamily="34" charset="0"/>
              </a:rPr>
              <a:t>floor,Opp</a:t>
            </a:r>
            <a:r>
              <a:rPr lang="en-US" sz="2000" i="0" dirty="0">
                <a:effectLst/>
                <a:latin typeface="Arial" panose="020B0604020202020204" pitchFamily="34" charset="0"/>
                <a:cs typeface="Arial" panose="020B0604020202020204" pitchFamily="34" charset="0"/>
              </a:rPr>
              <a:t> Meera Medical, </a:t>
            </a:r>
            <a:r>
              <a:rPr lang="en-US" sz="2000" i="0" dirty="0" err="1">
                <a:effectLst/>
                <a:latin typeface="Arial" panose="020B0604020202020204" pitchFamily="34" charset="0"/>
                <a:cs typeface="Arial" panose="020B0604020202020204" pitchFamily="34" charset="0"/>
              </a:rPr>
              <a:t>Manaji</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nagar</a:t>
            </a:r>
            <a:r>
              <a:rPr lang="en-US" sz="2000" i="0" dirty="0">
                <a:effectLst/>
                <a:latin typeface="Arial" panose="020B0604020202020204" pitchFamily="34" charset="0"/>
                <a:cs typeface="Arial" panose="020B0604020202020204" pitchFamily="34" charset="0"/>
              </a:rPr>
              <a:t> road, </a:t>
            </a:r>
            <a:r>
              <a:rPr lang="en-US" sz="2000" i="0" dirty="0" err="1">
                <a:effectLst/>
                <a:latin typeface="Arial" panose="020B0604020202020204" pitchFamily="34" charset="0"/>
                <a:cs typeface="Arial" panose="020B0604020202020204" pitchFamily="34" charset="0"/>
              </a:rPr>
              <a:t>Narhe</a:t>
            </a:r>
            <a:r>
              <a:rPr lang="en-US" sz="2000" i="0" dirty="0">
                <a:effectLst/>
                <a:latin typeface="Arial" panose="020B0604020202020204" pitchFamily="34" charset="0"/>
                <a:cs typeface="Arial" panose="020B0604020202020204" pitchFamily="34" charset="0"/>
              </a:rPr>
              <a:t>, Pune – 411041</a:t>
            </a:r>
            <a:endParaRPr lang="en-US" sz="2000" dirty="0">
              <a:latin typeface="Arial" panose="020B0604020202020204" pitchFamily="34" charset="0"/>
              <a:ea typeface="Roboto" panose="02000000000000000000" pitchFamily="2" charset="0"/>
              <a:cs typeface="Arial" panose="020B0604020202020204" pitchFamily="34" charset="0"/>
              <a:sym typeface="Calibri"/>
            </a:endParaRPr>
          </a:p>
          <a:p>
            <a:endParaRPr lang="en-IN" sz="20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2363813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TotalTime>
  <Words>487</Words>
  <Application>Microsoft Office PowerPoint</Application>
  <PresentationFormat>Widescreen</PresentationFormat>
  <Paragraphs>24</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Roboto</vt:lpstr>
      <vt:lpstr>Office Theme</vt:lpstr>
      <vt:lpstr>Ensuring Patient Stability with Coccydynia Cushion During Surgery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11</cp:revision>
  <dcterms:created xsi:type="dcterms:W3CDTF">2025-03-13T09:15:30Z</dcterms:created>
  <dcterms:modified xsi:type="dcterms:W3CDTF">2025-05-05T10:50:09Z</dcterms:modified>
</cp:coreProperties>
</file>