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8288000" cy="10287000"/>
  <p:notesSz cx="6858000" cy="9144000"/>
  <p:embeddedFontLst>
    <p:embeddedFont>
      <p:font typeface="Calibri" pitchFamily="34" charset="0"/>
      <p:regular r:id="rId11"/>
      <p:bold r:id="rId12"/>
      <p:italic r:id="rId13"/>
      <p:boldItalic r:id="rId14"/>
    </p:embeddedFont>
    <p:embeddedFont>
      <p:font typeface="Helvetica World Bold" charset="-128"/>
      <p:regular r:id="rId15"/>
    </p:embeddedFont>
    <p:embeddedFont>
      <p:font typeface="Canva Sans Bold" charset="0"/>
      <p:regular r:id="rId16"/>
    </p:embeddedFont>
    <p:embeddedFont>
      <p:font typeface="Canva Sans"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varScale="1">
        <p:scale>
          <a:sx n="46" d="100"/>
          <a:sy n="46" d="100"/>
        </p:scale>
        <p:origin x="-24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mycashinminutes.com/personal-loans-salt-lake-city/"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mycashinminutes.com/personal-loans-salt-lake-city/"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grpSp>
        <p:nvGrpSpPr>
          <p:cNvPr id="2" name="Group 2"/>
          <p:cNvGrpSpPr/>
          <p:nvPr/>
        </p:nvGrpSpPr>
        <p:grpSpPr>
          <a:xfrm>
            <a:off x="1894343" y="3121636"/>
            <a:ext cx="5633634" cy="563363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9D36"/>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144000" y="2906683"/>
            <a:ext cx="7182237" cy="6063538"/>
          </a:xfrm>
          <a:custGeom>
            <a:avLst/>
            <a:gdLst/>
            <a:ahLst/>
            <a:cxnLst/>
            <a:rect l="l" t="t" r="r" b="b"/>
            <a:pathLst>
              <a:path w="7182237" h="6063538">
                <a:moveTo>
                  <a:pt x="0" y="0"/>
                </a:moveTo>
                <a:lnTo>
                  <a:pt x="7182237" y="0"/>
                </a:lnTo>
                <a:lnTo>
                  <a:pt x="7182237" y="6063539"/>
                </a:lnTo>
                <a:lnTo>
                  <a:pt x="0" y="6063539"/>
                </a:lnTo>
                <a:lnTo>
                  <a:pt x="0" y="0"/>
                </a:lnTo>
                <a:close/>
              </a:path>
            </a:pathLst>
          </a:custGeom>
          <a:blipFill>
            <a:blip r:embed="rId2"/>
            <a:stretch>
              <a:fillRect/>
            </a:stretch>
          </a:blipFill>
        </p:spPr>
      </p:sp>
      <p:sp>
        <p:nvSpPr>
          <p:cNvPr id="6" name="TextBox 6"/>
          <p:cNvSpPr txBox="1"/>
          <p:nvPr/>
        </p:nvSpPr>
        <p:spPr>
          <a:xfrm>
            <a:off x="1894343" y="1828108"/>
            <a:ext cx="14499313" cy="678933"/>
          </a:xfrm>
          <a:prstGeom prst="rect">
            <a:avLst/>
          </a:prstGeom>
        </p:spPr>
        <p:txBody>
          <a:bodyPr lIns="0" tIns="0" rIns="0" bIns="0" rtlCol="0" anchor="t">
            <a:spAutoFit/>
          </a:bodyPr>
          <a:lstStyle/>
          <a:p>
            <a:pPr algn="ctr">
              <a:lnSpc>
                <a:spcPts val="5163"/>
              </a:lnSpc>
              <a:spcBef>
                <a:spcPct val="0"/>
              </a:spcBef>
            </a:pPr>
            <a:r>
              <a:rPr lang="en-US" sz="3688" dirty="0">
                <a:solidFill>
                  <a:srgbClr val="F7F8F8"/>
                </a:solidFill>
                <a:latin typeface="Helvetica World Bold"/>
                <a:ea typeface="Helvetica World Bold"/>
                <a:cs typeface="Helvetica World Bold"/>
                <a:sym typeface="Helvetica World Bold"/>
              </a:rPr>
              <a:t>Are you seeking the best personal loans in Salt Lake City, Utah? </a:t>
            </a:r>
          </a:p>
        </p:txBody>
      </p:sp>
      <p:sp>
        <p:nvSpPr>
          <p:cNvPr id="7" name="TextBox 7"/>
          <p:cNvSpPr txBox="1"/>
          <p:nvPr/>
        </p:nvSpPr>
        <p:spPr>
          <a:xfrm>
            <a:off x="2580143" y="4287135"/>
            <a:ext cx="4262034" cy="3264535"/>
          </a:xfrm>
          <a:prstGeom prst="rect">
            <a:avLst/>
          </a:prstGeom>
        </p:spPr>
        <p:txBody>
          <a:bodyPr lIns="0" tIns="0" rIns="0" bIns="0" rtlCol="0" anchor="t">
            <a:spAutoFit/>
          </a:bodyPr>
          <a:lstStyle/>
          <a:p>
            <a:pPr algn="ctr">
              <a:lnSpc>
                <a:spcPts val="2659"/>
              </a:lnSpc>
              <a:spcBef>
                <a:spcPct val="0"/>
              </a:spcBef>
            </a:pPr>
            <a:r>
              <a:rPr lang="en-US" sz="1899">
                <a:solidFill>
                  <a:srgbClr val="FFFFFF"/>
                </a:solidFill>
                <a:latin typeface="Helvetica World Bold"/>
                <a:ea typeface="Helvetica World Bold"/>
                <a:cs typeface="Helvetica World Bold"/>
                <a:sym typeface="Helvetica World Bold"/>
              </a:rPr>
              <a:t>At Cash in Minutes, we offer our clients some of the easiest ways to get a personal loan of up to $1,500 approved quickly. In fact, we are often able to help you with your loan application and get you approved all on the same day making Cash in Minutes the best personal loan issuer in Salt Lake City.</a:t>
            </a:r>
          </a:p>
        </p:txBody>
      </p:sp>
      <p:sp>
        <p:nvSpPr>
          <p:cNvPr id="8" name="Freeform 8"/>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3"/>
            <a:stretch>
              <a:fillRect l="-12216" r="-1954"/>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2"/>
            <a:stretch>
              <a:fillRect l="-12216" r="-1954"/>
            </a:stretch>
          </a:blipFill>
        </p:spPr>
      </p:sp>
      <p:grpSp>
        <p:nvGrpSpPr>
          <p:cNvPr id="3" name="Group 3"/>
          <p:cNvGrpSpPr/>
          <p:nvPr/>
        </p:nvGrpSpPr>
        <p:grpSpPr>
          <a:xfrm>
            <a:off x="-186948" y="6170263"/>
            <a:ext cx="11474558" cy="4116737"/>
            <a:chOff x="0" y="0"/>
            <a:chExt cx="3022106" cy="1084244"/>
          </a:xfrm>
        </p:grpSpPr>
        <p:sp>
          <p:nvSpPr>
            <p:cNvPr id="4" name="Freeform 4"/>
            <p:cNvSpPr/>
            <p:nvPr/>
          </p:nvSpPr>
          <p:spPr>
            <a:xfrm>
              <a:off x="0" y="0"/>
              <a:ext cx="3022106" cy="1084244"/>
            </a:xfrm>
            <a:custGeom>
              <a:avLst/>
              <a:gdLst/>
              <a:ahLst/>
              <a:cxnLst/>
              <a:rect l="l" t="t" r="r" b="b"/>
              <a:pathLst>
                <a:path w="3022106" h="1084244">
                  <a:moveTo>
                    <a:pt x="0" y="0"/>
                  </a:moveTo>
                  <a:lnTo>
                    <a:pt x="3022106" y="0"/>
                  </a:lnTo>
                  <a:lnTo>
                    <a:pt x="3022106" y="1084244"/>
                  </a:lnTo>
                  <a:lnTo>
                    <a:pt x="0" y="1084244"/>
                  </a:lnTo>
                  <a:close/>
                </a:path>
              </a:pathLst>
            </a:custGeom>
            <a:solidFill>
              <a:srgbClr val="789D36"/>
            </a:solidFill>
          </p:spPr>
        </p:sp>
        <p:sp>
          <p:nvSpPr>
            <p:cNvPr id="5" name="TextBox 5"/>
            <p:cNvSpPr txBox="1"/>
            <p:nvPr/>
          </p:nvSpPr>
          <p:spPr>
            <a:xfrm>
              <a:off x="0" y="-38100"/>
              <a:ext cx="3022106" cy="112234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6257661" y="227965"/>
            <a:ext cx="11823269" cy="4738768"/>
            <a:chOff x="0" y="0"/>
            <a:chExt cx="3113948" cy="1248071"/>
          </a:xfrm>
        </p:grpSpPr>
        <p:sp>
          <p:nvSpPr>
            <p:cNvPr id="7" name="Freeform 7"/>
            <p:cNvSpPr/>
            <p:nvPr/>
          </p:nvSpPr>
          <p:spPr>
            <a:xfrm>
              <a:off x="0" y="0"/>
              <a:ext cx="3113948" cy="1248071"/>
            </a:xfrm>
            <a:custGeom>
              <a:avLst/>
              <a:gdLst/>
              <a:ahLst/>
              <a:cxnLst/>
              <a:rect l="l" t="t" r="r" b="b"/>
              <a:pathLst>
                <a:path w="3113948" h="1248071">
                  <a:moveTo>
                    <a:pt x="0" y="0"/>
                  </a:moveTo>
                  <a:lnTo>
                    <a:pt x="3113948" y="0"/>
                  </a:lnTo>
                  <a:lnTo>
                    <a:pt x="3113948" y="1248071"/>
                  </a:lnTo>
                  <a:lnTo>
                    <a:pt x="0" y="1248071"/>
                  </a:lnTo>
                  <a:close/>
                </a:path>
              </a:pathLst>
            </a:custGeom>
            <a:solidFill>
              <a:srgbClr val="789D36"/>
            </a:solidFill>
          </p:spPr>
        </p:sp>
        <p:sp>
          <p:nvSpPr>
            <p:cNvPr id="8" name="TextBox 8"/>
            <p:cNvSpPr txBox="1"/>
            <p:nvPr/>
          </p:nvSpPr>
          <p:spPr>
            <a:xfrm>
              <a:off x="0" y="-38100"/>
              <a:ext cx="3113948" cy="1286171"/>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6400800" y="266700"/>
            <a:ext cx="11506201" cy="741998"/>
          </a:xfrm>
          <a:prstGeom prst="rect">
            <a:avLst/>
          </a:prstGeom>
        </p:spPr>
        <p:txBody>
          <a:bodyPr wrap="square" lIns="0" tIns="0" rIns="0" bIns="0" rtlCol="0" anchor="t">
            <a:spAutoFit/>
          </a:bodyPr>
          <a:lstStyle/>
          <a:p>
            <a:pPr algn="ctr">
              <a:lnSpc>
                <a:spcPts val="6160"/>
              </a:lnSpc>
              <a:spcBef>
                <a:spcPct val="0"/>
              </a:spcBef>
            </a:pPr>
            <a:r>
              <a:rPr lang="en-US" sz="4400" dirty="0">
                <a:solidFill>
                  <a:srgbClr val="F7F8F8"/>
                </a:solidFill>
                <a:latin typeface="Canva Sans Bold"/>
                <a:ea typeface="Canva Sans Bold"/>
                <a:cs typeface="Canva Sans Bold"/>
                <a:sym typeface="Canva Sans Bold"/>
              </a:rPr>
              <a:t>Types of Personal Loans in Salt Lake City</a:t>
            </a:r>
          </a:p>
        </p:txBody>
      </p:sp>
      <p:sp>
        <p:nvSpPr>
          <p:cNvPr id="10" name="TextBox 10"/>
          <p:cNvSpPr txBox="1"/>
          <p:nvPr/>
        </p:nvSpPr>
        <p:spPr>
          <a:xfrm>
            <a:off x="7537418" y="2047051"/>
            <a:ext cx="10259082" cy="1662856"/>
          </a:xfrm>
          <a:prstGeom prst="rect">
            <a:avLst/>
          </a:prstGeom>
        </p:spPr>
        <p:txBody>
          <a:bodyPr lIns="0" tIns="0" rIns="0" bIns="0" rtlCol="0" anchor="t">
            <a:spAutoFit/>
          </a:bodyPr>
          <a:lstStyle/>
          <a:p>
            <a:pPr algn="ctr">
              <a:lnSpc>
                <a:spcPts val="3362"/>
              </a:lnSpc>
              <a:spcBef>
                <a:spcPct val="0"/>
              </a:spcBef>
            </a:pPr>
            <a:r>
              <a:rPr lang="en-US" sz="2401" dirty="0">
                <a:solidFill>
                  <a:srgbClr val="F7F8F8"/>
                </a:solidFill>
                <a:latin typeface="Canva Sans"/>
                <a:ea typeface="Canva Sans"/>
                <a:cs typeface="Canva Sans"/>
                <a:sym typeface="Canva Sans"/>
              </a:rPr>
              <a:t>Also known as either personal or installment loans here in Salt Lake City, Utah, one of our biggest benefits is that we give you freedom of choice when it comes to what to spend your loan on. It doesn’t matter the expense; it’s your money to do with as you wish.</a:t>
            </a:r>
          </a:p>
        </p:txBody>
      </p:sp>
      <p:sp>
        <p:nvSpPr>
          <p:cNvPr id="11" name="TextBox 11"/>
          <p:cNvSpPr txBox="1"/>
          <p:nvPr/>
        </p:nvSpPr>
        <p:spPr>
          <a:xfrm>
            <a:off x="-31176" y="6375131"/>
            <a:ext cx="11232576" cy="770780"/>
          </a:xfrm>
          <a:prstGeom prst="rect">
            <a:avLst/>
          </a:prstGeom>
        </p:spPr>
        <p:txBody>
          <a:bodyPr wrap="square" lIns="0" tIns="0" rIns="0" bIns="0" rtlCol="0" anchor="t">
            <a:spAutoFit/>
          </a:bodyPr>
          <a:lstStyle/>
          <a:p>
            <a:pPr algn="ctr">
              <a:lnSpc>
                <a:spcPts val="6341"/>
              </a:lnSpc>
              <a:spcBef>
                <a:spcPct val="0"/>
              </a:spcBef>
            </a:pPr>
            <a:r>
              <a:rPr lang="en-US" sz="4529" dirty="0">
                <a:solidFill>
                  <a:srgbClr val="F7F8F8"/>
                </a:solidFill>
                <a:latin typeface="Canva Sans Bold"/>
                <a:ea typeface="Canva Sans Bold"/>
                <a:cs typeface="Canva Sans Bold"/>
                <a:sym typeface="Canva Sans Bold"/>
              </a:rPr>
              <a:t>Installment loans for personal use</a:t>
            </a:r>
          </a:p>
        </p:txBody>
      </p:sp>
      <p:sp>
        <p:nvSpPr>
          <p:cNvPr id="12" name="TextBox 12"/>
          <p:cNvSpPr txBox="1"/>
          <p:nvPr/>
        </p:nvSpPr>
        <p:spPr>
          <a:xfrm>
            <a:off x="570320" y="7677150"/>
            <a:ext cx="10205634" cy="2072640"/>
          </a:xfrm>
          <a:prstGeom prst="rect">
            <a:avLst/>
          </a:prstGeom>
        </p:spPr>
        <p:txBody>
          <a:bodyPr lIns="0" tIns="0" rIns="0" bIns="0" rtlCol="0" anchor="t">
            <a:spAutoFit/>
          </a:bodyPr>
          <a:lstStyle/>
          <a:p>
            <a:pPr algn="ctr">
              <a:lnSpc>
                <a:spcPts val="3359"/>
              </a:lnSpc>
              <a:spcBef>
                <a:spcPct val="0"/>
              </a:spcBef>
            </a:pPr>
            <a:r>
              <a:rPr lang="en-US" sz="2399" dirty="0">
                <a:solidFill>
                  <a:srgbClr val="F7F8F8"/>
                </a:solidFill>
                <a:latin typeface="Canva Sans"/>
                <a:ea typeface="Canva Sans"/>
                <a:cs typeface="Canva Sans"/>
                <a:sym typeface="Canva Sans"/>
              </a:rPr>
              <a:t>No matter your financial situation, we have a loan to fit your needs. And the best part about the loans we offer in Salt Lake City is that all our loans come with a fixed interest rate and regular, equal monthly payments. We don’t need any collateral, which makes our loans available to everyone, even if you don’t have the best credit.</a:t>
            </a:r>
          </a:p>
        </p:txBody>
      </p:sp>
      <p:sp>
        <p:nvSpPr>
          <p:cNvPr id="13" name="AutoShape 13"/>
          <p:cNvSpPr/>
          <p:nvPr/>
        </p:nvSpPr>
        <p:spPr>
          <a:xfrm>
            <a:off x="0" y="5453143"/>
            <a:ext cx="18435414" cy="0"/>
          </a:xfrm>
          <a:prstGeom prst="line">
            <a:avLst/>
          </a:prstGeom>
          <a:ln w="38100" cap="flat">
            <a:solidFill>
              <a:srgbClr val="FFFFFF"/>
            </a:solidFill>
            <a:prstDash val="solid"/>
            <a:headEnd type="none" w="sm" len="sm"/>
            <a:tailEnd type="none" w="sm" len="sm"/>
          </a:ln>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grpSp>
        <p:nvGrpSpPr>
          <p:cNvPr id="2" name="Group 2"/>
          <p:cNvGrpSpPr/>
          <p:nvPr/>
        </p:nvGrpSpPr>
        <p:grpSpPr>
          <a:xfrm>
            <a:off x="1034028" y="5305898"/>
            <a:ext cx="3086100" cy="308610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9D36"/>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565065" y="2284711"/>
            <a:ext cx="13817935" cy="872502"/>
          </a:xfrm>
          <a:prstGeom prst="rect">
            <a:avLst/>
          </a:prstGeom>
        </p:spPr>
        <p:txBody>
          <a:bodyPr wrap="square" lIns="0" tIns="0" rIns="0" bIns="0" rtlCol="0" anchor="t">
            <a:spAutoFit/>
          </a:bodyPr>
          <a:lstStyle/>
          <a:p>
            <a:pPr algn="ctr">
              <a:lnSpc>
                <a:spcPts val="7162"/>
              </a:lnSpc>
              <a:spcBef>
                <a:spcPct val="0"/>
              </a:spcBef>
            </a:pPr>
            <a:r>
              <a:rPr lang="en-US" sz="5116" dirty="0">
                <a:solidFill>
                  <a:srgbClr val="F7F8F8"/>
                </a:solidFill>
                <a:latin typeface="Canva Sans Bold"/>
                <a:ea typeface="Canva Sans Bold"/>
                <a:cs typeface="Canva Sans Bold"/>
                <a:sym typeface="Canva Sans Bold"/>
              </a:rPr>
              <a:t>Benefits of Personal Loans Salt Lake City</a:t>
            </a:r>
          </a:p>
        </p:txBody>
      </p:sp>
      <p:sp>
        <p:nvSpPr>
          <p:cNvPr id="6" name="TextBox 6"/>
          <p:cNvSpPr txBox="1"/>
          <p:nvPr/>
        </p:nvSpPr>
        <p:spPr>
          <a:xfrm>
            <a:off x="4911923" y="4052563"/>
            <a:ext cx="8464153" cy="645882"/>
          </a:xfrm>
          <a:prstGeom prst="rect">
            <a:avLst/>
          </a:prstGeom>
        </p:spPr>
        <p:txBody>
          <a:bodyPr lIns="0" tIns="0" rIns="0" bIns="0" rtlCol="0" anchor="t">
            <a:spAutoFit/>
          </a:bodyPr>
          <a:lstStyle/>
          <a:p>
            <a:pPr algn="ctr">
              <a:lnSpc>
                <a:spcPts val="2640"/>
              </a:lnSpc>
              <a:spcBef>
                <a:spcPct val="0"/>
              </a:spcBef>
            </a:pPr>
            <a:r>
              <a:rPr lang="en-US" sz="1885" dirty="0">
                <a:solidFill>
                  <a:srgbClr val="F7F8F8"/>
                </a:solidFill>
                <a:latin typeface="Canva Sans"/>
                <a:ea typeface="Canva Sans"/>
                <a:cs typeface="Canva Sans"/>
                <a:sym typeface="Canva Sans"/>
              </a:rPr>
              <a:t>Choosing a </a:t>
            </a:r>
            <a:r>
              <a:rPr lang="en-US" sz="1885" dirty="0">
                <a:solidFill>
                  <a:srgbClr val="F7F8F8"/>
                </a:solidFill>
                <a:latin typeface="Canva Sans"/>
                <a:ea typeface="Canva Sans"/>
                <a:cs typeface="Canva Sans"/>
                <a:sym typeface="Canva Sans"/>
                <a:hlinkClick r:id="rId2"/>
              </a:rPr>
              <a:t>personal loan in Salt Lake City</a:t>
            </a:r>
            <a:r>
              <a:rPr lang="en-US" sz="1885" dirty="0">
                <a:solidFill>
                  <a:srgbClr val="F7F8F8"/>
                </a:solidFill>
                <a:latin typeface="Canva Sans"/>
                <a:ea typeface="Canva Sans"/>
                <a:cs typeface="Canva Sans"/>
                <a:sym typeface="Canva Sans"/>
              </a:rPr>
              <a:t> has lots of advantages, such as:</a:t>
            </a:r>
          </a:p>
        </p:txBody>
      </p:sp>
      <p:sp>
        <p:nvSpPr>
          <p:cNvPr id="7" name="TextBox 7"/>
          <p:cNvSpPr txBox="1"/>
          <p:nvPr/>
        </p:nvSpPr>
        <p:spPr>
          <a:xfrm>
            <a:off x="1485151" y="6189956"/>
            <a:ext cx="2159828" cy="1231265"/>
          </a:xfrm>
          <a:prstGeom prst="rect">
            <a:avLst/>
          </a:prstGeom>
        </p:spPr>
        <p:txBody>
          <a:bodyPr lIns="0" tIns="0" rIns="0" bIns="0" rtlCol="0" anchor="t">
            <a:spAutoFit/>
          </a:bodyPr>
          <a:lstStyle/>
          <a:p>
            <a:pPr algn="ctr">
              <a:lnSpc>
                <a:spcPts val="1960"/>
              </a:lnSpc>
              <a:spcBef>
                <a:spcPct val="0"/>
              </a:spcBef>
            </a:pPr>
            <a:r>
              <a:rPr lang="en-US" sz="1400">
                <a:solidFill>
                  <a:srgbClr val="FFFFFF"/>
                </a:solidFill>
                <a:latin typeface="Canva Sans"/>
                <a:ea typeface="Canva Sans"/>
                <a:cs typeface="Canva Sans"/>
                <a:sym typeface="Canva Sans"/>
              </a:rPr>
              <a:t>Personal loans can be utilized for various things, from house renovations to medical costs.</a:t>
            </a:r>
          </a:p>
        </p:txBody>
      </p:sp>
      <p:grpSp>
        <p:nvGrpSpPr>
          <p:cNvPr id="8" name="Group 8"/>
          <p:cNvGrpSpPr/>
          <p:nvPr/>
        </p:nvGrpSpPr>
        <p:grpSpPr>
          <a:xfrm>
            <a:off x="5530929" y="5305898"/>
            <a:ext cx="3086100" cy="308610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9D36"/>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6082750" y="6174339"/>
            <a:ext cx="1982458" cy="1231265"/>
          </a:xfrm>
          <a:prstGeom prst="rect">
            <a:avLst/>
          </a:prstGeom>
        </p:spPr>
        <p:txBody>
          <a:bodyPr lIns="0" tIns="0" rIns="0" bIns="0" rtlCol="0" anchor="t">
            <a:spAutoFit/>
          </a:bodyPr>
          <a:lstStyle/>
          <a:p>
            <a:pPr algn="ctr">
              <a:lnSpc>
                <a:spcPts val="1960"/>
              </a:lnSpc>
              <a:spcBef>
                <a:spcPct val="0"/>
              </a:spcBef>
            </a:pPr>
            <a:r>
              <a:rPr lang="en-US" sz="1400">
                <a:solidFill>
                  <a:srgbClr val="FFFFFF"/>
                </a:solidFill>
                <a:latin typeface="Canva Sans"/>
                <a:ea typeface="Canva Sans"/>
                <a:cs typeface="Canva Sans"/>
                <a:sym typeface="Canva Sans"/>
              </a:rPr>
              <a:t>Competitive interest rates: If you have an excellent credit score, you can be eligible for a lower interest rate.</a:t>
            </a:r>
          </a:p>
        </p:txBody>
      </p:sp>
      <p:grpSp>
        <p:nvGrpSpPr>
          <p:cNvPr id="12" name="Group 12"/>
          <p:cNvGrpSpPr/>
          <p:nvPr/>
        </p:nvGrpSpPr>
        <p:grpSpPr>
          <a:xfrm>
            <a:off x="9973805" y="5305898"/>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9D36"/>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10502979" y="6174339"/>
            <a:ext cx="2079328" cy="1231265"/>
          </a:xfrm>
          <a:prstGeom prst="rect">
            <a:avLst/>
          </a:prstGeom>
        </p:spPr>
        <p:txBody>
          <a:bodyPr lIns="0" tIns="0" rIns="0" bIns="0" rtlCol="0" anchor="t">
            <a:spAutoFit/>
          </a:bodyPr>
          <a:lstStyle/>
          <a:p>
            <a:pPr algn="ctr">
              <a:lnSpc>
                <a:spcPts val="1960"/>
              </a:lnSpc>
              <a:spcBef>
                <a:spcPct val="0"/>
              </a:spcBef>
            </a:pPr>
            <a:r>
              <a:rPr lang="en-US" sz="1400">
                <a:solidFill>
                  <a:srgbClr val="FFFFFF"/>
                </a:solidFill>
                <a:latin typeface="Canva Sans"/>
                <a:ea typeface="Canva Sans"/>
                <a:cs typeface="Canva Sans"/>
                <a:sym typeface="Canva Sans"/>
              </a:rPr>
              <a:t>Quick funding: You can get your personal loan funds from Cash in Minutes the same day you apply.</a:t>
            </a:r>
          </a:p>
        </p:txBody>
      </p:sp>
      <p:grpSp>
        <p:nvGrpSpPr>
          <p:cNvPr id="16" name="Group 16"/>
          <p:cNvGrpSpPr/>
          <p:nvPr/>
        </p:nvGrpSpPr>
        <p:grpSpPr>
          <a:xfrm>
            <a:off x="14173200" y="5305898"/>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9D36"/>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4586948" y="5926689"/>
            <a:ext cx="2258604" cy="1726565"/>
          </a:xfrm>
          <a:prstGeom prst="rect">
            <a:avLst/>
          </a:prstGeom>
        </p:spPr>
        <p:txBody>
          <a:bodyPr lIns="0" tIns="0" rIns="0" bIns="0" rtlCol="0" anchor="t">
            <a:spAutoFit/>
          </a:bodyPr>
          <a:lstStyle/>
          <a:p>
            <a:pPr algn="ctr">
              <a:lnSpc>
                <a:spcPts val="1960"/>
              </a:lnSpc>
              <a:spcBef>
                <a:spcPct val="0"/>
              </a:spcBef>
            </a:pPr>
            <a:r>
              <a:rPr lang="en-US" sz="1400">
                <a:solidFill>
                  <a:srgbClr val="FFFFFF"/>
                </a:solidFill>
                <a:latin typeface="Canva Sans"/>
                <a:ea typeface="Canva Sans"/>
                <a:cs typeface="Canva Sans"/>
                <a:sym typeface="Canva Sans"/>
              </a:rPr>
              <a:t>Fixed repayment terms: Personal loans have fixed interest rates and require regular, equal monthly payments, making it easier to budget for your monthly payments.</a:t>
            </a:r>
          </a:p>
        </p:txBody>
      </p:sp>
      <p:sp>
        <p:nvSpPr>
          <p:cNvPr id="20" name="Freeform 20"/>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3"/>
            <a:stretch>
              <a:fillRect l="-12216" r="-1954"/>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2"/>
            <a:stretch>
              <a:fillRect l="-12216" r="-1954"/>
            </a:stretch>
          </a:blipFill>
        </p:spPr>
      </p:sp>
      <p:grpSp>
        <p:nvGrpSpPr>
          <p:cNvPr id="3" name="Group 3"/>
          <p:cNvGrpSpPr/>
          <p:nvPr/>
        </p:nvGrpSpPr>
        <p:grpSpPr>
          <a:xfrm>
            <a:off x="2366252" y="3483894"/>
            <a:ext cx="13807343" cy="4486350"/>
            <a:chOff x="0" y="0"/>
            <a:chExt cx="3636502" cy="1181590"/>
          </a:xfrm>
        </p:grpSpPr>
        <p:sp>
          <p:nvSpPr>
            <p:cNvPr id="4" name="Freeform 4"/>
            <p:cNvSpPr/>
            <p:nvPr/>
          </p:nvSpPr>
          <p:spPr>
            <a:xfrm>
              <a:off x="0" y="0"/>
              <a:ext cx="3636502" cy="1181590"/>
            </a:xfrm>
            <a:custGeom>
              <a:avLst/>
              <a:gdLst/>
              <a:ahLst/>
              <a:cxnLst/>
              <a:rect l="l" t="t" r="r" b="b"/>
              <a:pathLst>
                <a:path w="3636502" h="1181590">
                  <a:moveTo>
                    <a:pt x="28596" y="0"/>
                  </a:moveTo>
                  <a:lnTo>
                    <a:pt x="3607905" y="0"/>
                  </a:lnTo>
                  <a:cubicBezTo>
                    <a:pt x="3623699" y="0"/>
                    <a:pt x="3636502" y="12803"/>
                    <a:pt x="3636502" y="28596"/>
                  </a:cubicBezTo>
                  <a:lnTo>
                    <a:pt x="3636502" y="1152994"/>
                  </a:lnTo>
                  <a:cubicBezTo>
                    <a:pt x="3636502" y="1160578"/>
                    <a:pt x="3633489" y="1167852"/>
                    <a:pt x="3628126" y="1173215"/>
                  </a:cubicBezTo>
                  <a:cubicBezTo>
                    <a:pt x="3622763" y="1178577"/>
                    <a:pt x="3615490" y="1181590"/>
                    <a:pt x="3607905" y="1181590"/>
                  </a:cubicBezTo>
                  <a:lnTo>
                    <a:pt x="28596" y="1181590"/>
                  </a:lnTo>
                  <a:cubicBezTo>
                    <a:pt x="12803" y="1181590"/>
                    <a:pt x="0" y="1168787"/>
                    <a:pt x="0" y="1152994"/>
                  </a:cubicBezTo>
                  <a:lnTo>
                    <a:pt x="0" y="28596"/>
                  </a:lnTo>
                  <a:cubicBezTo>
                    <a:pt x="0" y="12803"/>
                    <a:pt x="12803" y="0"/>
                    <a:pt x="28596" y="0"/>
                  </a:cubicBezTo>
                  <a:close/>
                </a:path>
              </a:pathLst>
            </a:custGeom>
            <a:solidFill>
              <a:srgbClr val="789D36"/>
            </a:solidFill>
          </p:spPr>
        </p:sp>
        <p:sp>
          <p:nvSpPr>
            <p:cNvPr id="5" name="TextBox 5"/>
            <p:cNvSpPr txBox="1"/>
            <p:nvPr/>
          </p:nvSpPr>
          <p:spPr>
            <a:xfrm>
              <a:off x="0" y="-38100"/>
              <a:ext cx="3636502" cy="121969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8866188"/>
            <a:ext cx="18288000" cy="1420812"/>
            <a:chOff x="0" y="0"/>
            <a:chExt cx="4920170" cy="374206"/>
          </a:xfrm>
        </p:grpSpPr>
        <p:sp>
          <p:nvSpPr>
            <p:cNvPr id="7" name="Freeform 7"/>
            <p:cNvSpPr/>
            <p:nvPr/>
          </p:nvSpPr>
          <p:spPr>
            <a:xfrm>
              <a:off x="0" y="0"/>
              <a:ext cx="4920170" cy="374206"/>
            </a:xfrm>
            <a:custGeom>
              <a:avLst/>
              <a:gdLst/>
              <a:ahLst/>
              <a:cxnLst/>
              <a:rect l="l" t="t" r="r" b="b"/>
              <a:pathLst>
                <a:path w="4920170" h="374206">
                  <a:moveTo>
                    <a:pt x="0" y="0"/>
                  </a:moveTo>
                  <a:lnTo>
                    <a:pt x="4920170" y="0"/>
                  </a:lnTo>
                  <a:lnTo>
                    <a:pt x="4920170" y="374206"/>
                  </a:lnTo>
                  <a:lnTo>
                    <a:pt x="0" y="374206"/>
                  </a:lnTo>
                  <a:close/>
                </a:path>
              </a:pathLst>
            </a:custGeom>
            <a:solidFill>
              <a:srgbClr val="789D36"/>
            </a:solidFill>
          </p:spPr>
        </p:sp>
        <p:sp>
          <p:nvSpPr>
            <p:cNvPr id="8" name="TextBox 8"/>
            <p:cNvSpPr txBox="1"/>
            <p:nvPr/>
          </p:nvSpPr>
          <p:spPr>
            <a:xfrm>
              <a:off x="0" y="-38100"/>
              <a:ext cx="4920170" cy="412306"/>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749690" y="1418941"/>
            <a:ext cx="12788619" cy="680032"/>
          </a:xfrm>
          <a:prstGeom prst="rect">
            <a:avLst/>
          </a:prstGeom>
        </p:spPr>
        <p:txBody>
          <a:bodyPr lIns="0" tIns="0" rIns="0" bIns="0" rtlCol="0" anchor="t">
            <a:spAutoFit/>
          </a:bodyPr>
          <a:lstStyle/>
          <a:p>
            <a:pPr algn="ctr">
              <a:lnSpc>
                <a:spcPts val="5567"/>
              </a:lnSpc>
              <a:spcBef>
                <a:spcPct val="0"/>
              </a:spcBef>
            </a:pPr>
            <a:r>
              <a:rPr lang="en-US" sz="3977">
                <a:solidFill>
                  <a:srgbClr val="F7F8F8"/>
                </a:solidFill>
                <a:latin typeface="Canva Sans Bold"/>
                <a:ea typeface="Canva Sans Bold"/>
                <a:cs typeface="Canva Sans Bold"/>
                <a:sym typeface="Canva Sans Bold"/>
              </a:rPr>
              <a:t>How To Apply for Personal Loans in Salt Lake City</a:t>
            </a:r>
          </a:p>
        </p:txBody>
      </p:sp>
      <p:sp>
        <p:nvSpPr>
          <p:cNvPr id="10" name="TextBox 10"/>
          <p:cNvSpPr txBox="1"/>
          <p:nvPr/>
        </p:nvSpPr>
        <p:spPr>
          <a:xfrm>
            <a:off x="1416158" y="2510155"/>
            <a:ext cx="16230600" cy="656590"/>
          </a:xfrm>
          <a:prstGeom prst="rect">
            <a:avLst/>
          </a:prstGeom>
        </p:spPr>
        <p:txBody>
          <a:bodyPr lIns="0" tIns="0" rIns="0" bIns="0" rtlCol="0" anchor="t">
            <a:spAutoFit/>
          </a:bodyPr>
          <a:lstStyle/>
          <a:p>
            <a:pPr algn="ctr">
              <a:lnSpc>
                <a:spcPts val="2659"/>
              </a:lnSpc>
              <a:spcBef>
                <a:spcPct val="0"/>
              </a:spcBef>
            </a:pPr>
            <a:r>
              <a:rPr lang="en-US" sz="1899">
                <a:solidFill>
                  <a:srgbClr val="F7F8F8"/>
                </a:solidFill>
                <a:latin typeface="Canva Sans"/>
                <a:ea typeface="Canva Sans"/>
                <a:cs typeface="Canva Sans"/>
                <a:sym typeface="Canva Sans"/>
              </a:rPr>
              <a:t>At Cash in Minutes, we have one of the easiest application processes in Salt Lake City, Utah. And you have the choice to apply from home online or stop by and visit us at our office in person. </a:t>
            </a:r>
          </a:p>
        </p:txBody>
      </p:sp>
      <p:sp>
        <p:nvSpPr>
          <p:cNvPr id="11" name="TextBox 11"/>
          <p:cNvSpPr txBox="1"/>
          <p:nvPr/>
        </p:nvSpPr>
        <p:spPr>
          <a:xfrm>
            <a:off x="6775013" y="3795395"/>
            <a:ext cx="4737973" cy="323215"/>
          </a:xfrm>
          <a:prstGeom prst="rect">
            <a:avLst/>
          </a:prstGeom>
        </p:spPr>
        <p:txBody>
          <a:bodyPr lIns="0" tIns="0" rIns="0" bIns="0" rtlCol="0" anchor="t">
            <a:spAutoFit/>
          </a:bodyPr>
          <a:lstStyle/>
          <a:p>
            <a:pPr algn="ctr">
              <a:lnSpc>
                <a:spcPts val="2659"/>
              </a:lnSpc>
              <a:spcBef>
                <a:spcPct val="0"/>
              </a:spcBef>
            </a:pPr>
            <a:r>
              <a:rPr lang="en-US" sz="1899">
                <a:solidFill>
                  <a:srgbClr val="F7F8F8"/>
                </a:solidFill>
                <a:latin typeface="Canva Sans Bold"/>
                <a:ea typeface="Canva Sans Bold"/>
                <a:cs typeface="Canva Sans Bold"/>
                <a:sym typeface="Canva Sans Bold"/>
              </a:rPr>
              <a:t>To apply online, follow these easy steps:</a:t>
            </a:r>
          </a:p>
        </p:txBody>
      </p:sp>
      <p:sp>
        <p:nvSpPr>
          <p:cNvPr id="12" name="TextBox 12"/>
          <p:cNvSpPr txBox="1"/>
          <p:nvPr/>
        </p:nvSpPr>
        <p:spPr>
          <a:xfrm>
            <a:off x="2430399" y="4747260"/>
            <a:ext cx="13504693" cy="3077766"/>
          </a:xfrm>
          <a:prstGeom prst="rect">
            <a:avLst/>
          </a:prstGeom>
        </p:spPr>
        <p:txBody>
          <a:bodyPr lIns="0" tIns="0" rIns="0" bIns="0" rtlCol="0" anchor="t">
            <a:spAutoFit/>
          </a:bodyPr>
          <a:lstStyle/>
          <a:p>
            <a:pPr marL="455629" lvl="1" indent="-227815" algn="ctr">
              <a:lnSpc>
                <a:spcPts val="2954"/>
              </a:lnSpc>
              <a:buFont typeface="Arial"/>
              <a:buChar char="•"/>
            </a:pPr>
            <a:r>
              <a:rPr lang="en-US" sz="2110" dirty="0">
                <a:solidFill>
                  <a:srgbClr val="F7F8F8"/>
                </a:solidFill>
                <a:latin typeface="Canva Sans"/>
                <a:ea typeface="Canva Sans"/>
                <a:cs typeface="Canva Sans"/>
                <a:sym typeface="Canva Sans"/>
              </a:rPr>
              <a:t>Visit our application webpage </a:t>
            </a:r>
            <a:r>
              <a:rPr lang="en-US" sz="2110" dirty="0" smtClean="0">
                <a:solidFill>
                  <a:srgbClr val="F7F8F8"/>
                </a:solidFill>
                <a:latin typeface="Canva Sans"/>
                <a:ea typeface="Canva Sans"/>
                <a:cs typeface="Canva Sans"/>
                <a:sym typeface="Canva Sans"/>
              </a:rPr>
              <a:t>and </a:t>
            </a:r>
            <a:r>
              <a:rPr lang="en-US" sz="2110" dirty="0">
                <a:solidFill>
                  <a:srgbClr val="F7F8F8"/>
                </a:solidFill>
                <a:latin typeface="Canva Sans"/>
                <a:ea typeface="Canva Sans"/>
                <a:cs typeface="Canva Sans"/>
                <a:sym typeface="Canva Sans"/>
              </a:rPr>
              <a:t>fill out the simple 3-step online form by providing your personal details, employment information, and the loan amount you want</a:t>
            </a:r>
            <a:r>
              <a:rPr lang="en-US" sz="2110" dirty="0" smtClean="0">
                <a:solidFill>
                  <a:srgbClr val="F7F8F8"/>
                </a:solidFill>
                <a:latin typeface="Canva Sans"/>
                <a:ea typeface="Canva Sans"/>
                <a:cs typeface="Canva Sans"/>
                <a:sym typeface="Canva Sans"/>
              </a:rPr>
              <a:t>.</a:t>
            </a:r>
          </a:p>
          <a:p>
            <a:pPr marL="455629" lvl="1" indent="-227815" algn="ctr">
              <a:lnSpc>
                <a:spcPts val="2954"/>
              </a:lnSpc>
              <a:buFont typeface="Arial"/>
              <a:buChar char="•"/>
            </a:pPr>
            <a:endParaRPr lang="en-US" sz="2110" dirty="0">
              <a:solidFill>
                <a:srgbClr val="F7F8F8"/>
              </a:solidFill>
              <a:latin typeface="Canva Sans"/>
              <a:ea typeface="Canva Sans"/>
              <a:cs typeface="Canva Sans"/>
              <a:sym typeface="Canva Sans"/>
            </a:endParaRPr>
          </a:p>
          <a:p>
            <a:pPr marL="455629" lvl="1" indent="-227815" algn="ctr">
              <a:lnSpc>
                <a:spcPts val="2954"/>
              </a:lnSpc>
              <a:buFont typeface="Arial"/>
              <a:buChar char="•"/>
            </a:pPr>
            <a:r>
              <a:rPr lang="en-US" sz="2110" dirty="0">
                <a:solidFill>
                  <a:srgbClr val="F7F8F8"/>
                </a:solidFill>
                <a:latin typeface="Canva Sans"/>
                <a:ea typeface="Canva Sans"/>
                <a:cs typeface="Canva Sans"/>
                <a:sym typeface="Canva Sans"/>
              </a:rPr>
              <a:t>After you’ve submitted your application, one of our friendly loan officers will get in touch with you and explain all the details of your loan and answer any questions you might have</a:t>
            </a:r>
            <a:r>
              <a:rPr lang="en-US" sz="2110" dirty="0" smtClean="0">
                <a:solidFill>
                  <a:srgbClr val="F7F8F8"/>
                </a:solidFill>
                <a:latin typeface="Canva Sans"/>
                <a:ea typeface="Canva Sans"/>
                <a:cs typeface="Canva Sans"/>
                <a:sym typeface="Canva Sans"/>
              </a:rPr>
              <a:t>.</a:t>
            </a:r>
          </a:p>
          <a:p>
            <a:pPr marL="455629" lvl="1" indent="-227815" algn="ctr">
              <a:lnSpc>
                <a:spcPts val="2954"/>
              </a:lnSpc>
              <a:buFont typeface="Arial"/>
              <a:buChar char="•"/>
            </a:pPr>
            <a:endParaRPr lang="en-US" sz="2110" dirty="0">
              <a:solidFill>
                <a:srgbClr val="F7F8F8"/>
              </a:solidFill>
              <a:latin typeface="Canva Sans"/>
              <a:ea typeface="Canva Sans"/>
              <a:cs typeface="Canva Sans"/>
              <a:sym typeface="Canva Sans"/>
            </a:endParaRPr>
          </a:p>
          <a:p>
            <a:pPr marL="455629" lvl="1" indent="-227815" algn="ctr">
              <a:lnSpc>
                <a:spcPts val="2954"/>
              </a:lnSpc>
              <a:buFont typeface="Arial"/>
              <a:buChar char="•"/>
            </a:pPr>
            <a:r>
              <a:rPr lang="en-US" sz="2110" dirty="0">
                <a:solidFill>
                  <a:srgbClr val="F7F8F8"/>
                </a:solidFill>
                <a:latin typeface="Canva Sans"/>
                <a:ea typeface="Canva Sans"/>
                <a:cs typeface="Canva Sans"/>
                <a:sym typeface="Canva Sans"/>
              </a:rPr>
              <a:t>After everything is finished, all you need to do is come to our office to sign some papers to receive your money, which is frequently done on the same day your application was filed.</a:t>
            </a:r>
          </a:p>
        </p:txBody>
      </p:sp>
      <p:sp>
        <p:nvSpPr>
          <p:cNvPr id="13" name="TextBox 13"/>
          <p:cNvSpPr txBox="1"/>
          <p:nvPr/>
        </p:nvSpPr>
        <p:spPr>
          <a:xfrm>
            <a:off x="1067446" y="9220200"/>
            <a:ext cx="16230600" cy="656590"/>
          </a:xfrm>
          <a:prstGeom prst="rect">
            <a:avLst/>
          </a:prstGeom>
        </p:spPr>
        <p:txBody>
          <a:bodyPr lIns="0" tIns="0" rIns="0" bIns="0" rtlCol="0" anchor="t">
            <a:spAutoFit/>
          </a:bodyPr>
          <a:lstStyle/>
          <a:p>
            <a:pPr algn="ctr">
              <a:lnSpc>
                <a:spcPts val="2659"/>
              </a:lnSpc>
              <a:spcBef>
                <a:spcPct val="0"/>
              </a:spcBef>
            </a:pPr>
            <a:r>
              <a:rPr lang="en-US" sz="1899">
                <a:solidFill>
                  <a:srgbClr val="F7F8F8"/>
                </a:solidFill>
                <a:latin typeface="Canva Sans"/>
                <a:ea typeface="Canva Sans"/>
                <a:cs typeface="Canva Sans"/>
                <a:sym typeface="Canva Sans"/>
              </a:rPr>
              <a:t>Alternatively, you can apply for your personal loan in person by visiting our Salt Lake City office. Our knowledgeable staff is available to assist you with your application and can address any queries you may have in order to make the procedure as quick and simple as possible.</a:t>
            </a:r>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grpSp>
        <p:nvGrpSpPr>
          <p:cNvPr id="2" name="Group 2"/>
          <p:cNvGrpSpPr/>
          <p:nvPr/>
        </p:nvGrpSpPr>
        <p:grpSpPr>
          <a:xfrm>
            <a:off x="2390159" y="2979812"/>
            <a:ext cx="3086100" cy="3086100"/>
            <a:chOff x="0" y="0"/>
            <a:chExt cx="812800" cy="812800"/>
          </a:xfrm>
        </p:grpSpPr>
        <p:sp>
          <p:nvSpPr>
            <p:cNvPr id="3" name="Freeform 3"/>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89D36"/>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543440" y="933450"/>
            <a:ext cx="9201120" cy="843141"/>
          </a:xfrm>
          <a:prstGeom prst="rect">
            <a:avLst/>
          </a:prstGeom>
        </p:spPr>
        <p:txBody>
          <a:bodyPr lIns="0" tIns="0" rIns="0" bIns="0" rtlCol="0" anchor="t">
            <a:spAutoFit/>
          </a:bodyPr>
          <a:lstStyle/>
          <a:p>
            <a:pPr algn="ctr">
              <a:lnSpc>
                <a:spcPts val="6977"/>
              </a:lnSpc>
              <a:spcBef>
                <a:spcPct val="0"/>
              </a:spcBef>
            </a:pPr>
            <a:r>
              <a:rPr lang="en-US" sz="4983">
                <a:solidFill>
                  <a:srgbClr val="F7F8F8"/>
                </a:solidFill>
                <a:latin typeface="Canva Sans Bold"/>
                <a:ea typeface="Canva Sans Bold"/>
                <a:cs typeface="Canva Sans Bold"/>
                <a:sym typeface="Canva Sans Bold"/>
              </a:rPr>
              <a:t>Why Choose Cash in Minutes?</a:t>
            </a:r>
          </a:p>
        </p:txBody>
      </p:sp>
      <p:sp>
        <p:nvSpPr>
          <p:cNvPr id="6" name="TextBox 6"/>
          <p:cNvSpPr txBox="1"/>
          <p:nvPr/>
        </p:nvSpPr>
        <p:spPr>
          <a:xfrm>
            <a:off x="592810" y="2064579"/>
            <a:ext cx="17102380" cy="323215"/>
          </a:xfrm>
          <a:prstGeom prst="rect">
            <a:avLst/>
          </a:prstGeom>
        </p:spPr>
        <p:txBody>
          <a:bodyPr lIns="0" tIns="0" rIns="0" bIns="0" rtlCol="0" anchor="t">
            <a:spAutoFit/>
          </a:bodyPr>
          <a:lstStyle/>
          <a:p>
            <a:pPr algn="ctr">
              <a:lnSpc>
                <a:spcPts val="2659"/>
              </a:lnSpc>
              <a:spcBef>
                <a:spcPct val="0"/>
              </a:spcBef>
            </a:pPr>
            <a:r>
              <a:rPr lang="en-US" sz="1899">
                <a:solidFill>
                  <a:srgbClr val="F7F8F8"/>
                </a:solidFill>
                <a:latin typeface="Canva Sans"/>
                <a:ea typeface="Canva Sans"/>
                <a:cs typeface="Canva Sans"/>
                <a:sym typeface="Canva Sans"/>
              </a:rPr>
              <a:t>In Salt Lake City, Utah, we at Cash in Minutes are dedicated to offering the best personal loans. Here are some reasons why you ought to pick us:</a:t>
            </a:r>
          </a:p>
        </p:txBody>
      </p:sp>
      <p:grpSp>
        <p:nvGrpSpPr>
          <p:cNvPr id="7" name="Group 7"/>
          <p:cNvGrpSpPr/>
          <p:nvPr/>
        </p:nvGrpSpPr>
        <p:grpSpPr>
          <a:xfrm>
            <a:off x="6965842" y="3052143"/>
            <a:ext cx="3086100" cy="3086100"/>
            <a:chOff x="0" y="0"/>
            <a:chExt cx="812800" cy="812800"/>
          </a:xfrm>
        </p:grpSpPr>
        <p:sp>
          <p:nvSpPr>
            <p:cNvPr id="8" name="Freeform 8"/>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89D36"/>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1603851" y="3093838"/>
            <a:ext cx="3086100" cy="3086100"/>
            <a:chOff x="0" y="0"/>
            <a:chExt cx="812800" cy="812800"/>
          </a:xfrm>
        </p:grpSpPr>
        <p:sp>
          <p:nvSpPr>
            <p:cNvPr id="11" name="Freeform 11"/>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89D36"/>
            </a:solidFill>
          </p:spPr>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956745" y="6899969"/>
            <a:ext cx="3086100" cy="3086100"/>
            <a:chOff x="0" y="0"/>
            <a:chExt cx="812800" cy="812800"/>
          </a:xfrm>
        </p:grpSpPr>
        <p:sp>
          <p:nvSpPr>
            <p:cNvPr id="14" name="Freeform 14"/>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89D36"/>
            </a:solidFill>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5422792" y="6827639"/>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89D36"/>
            </a:solidFill>
          </p:spPr>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2722795" y="3476819"/>
            <a:ext cx="2420828" cy="2092086"/>
          </a:xfrm>
          <a:prstGeom prst="rect">
            <a:avLst/>
          </a:prstGeom>
        </p:spPr>
        <p:txBody>
          <a:bodyPr lIns="0" tIns="0" rIns="0" bIns="0" rtlCol="0" anchor="t">
            <a:spAutoFit/>
          </a:bodyPr>
          <a:lstStyle/>
          <a:p>
            <a:pPr algn="ctr">
              <a:lnSpc>
                <a:spcPts val="2096"/>
              </a:lnSpc>
              <a:spcBef>
                <a:spcPct val="0"/>
              </a:spcBef>
            </a:pPr>
            <a:r>
              <a:rPr lang="en-US" sz="1497" dirty="0">
                <a:solidFill>
                  <a:srgbClr val="FFFFFF"/>
                </a:solidFill>
                <a:latin typeface="Canva Sans"/>
                <a:ea typeface="Canva Sans"/>
                <a:cs typeface="Canva Sans"/>
                <a:sym typeface="Canva Sans"/>
              </a:rPr>
              <a:t>Quick and simple application process: We have a quick and simple online application that requires very few documents. Also, you can apply in person at our Salt Lake City office.</a:t>
            </a:r>
          </a:p>
        </p:txBody>
      </p:sp>
      <p:sp>
        <p:nvSpPr>
          <p:cNvPr id="20" name="TextBox 20"/>
          <p:cNvSpPr txBox="1"/>
          <p:nvPr/>
        </p:nvSpPr>
        <p:spPr>
          <a:xfrm>
            <a:off x="7039334" y="3533155"/>
            <a:ext cx="2939116" cy="2124075"/>
          </a:xfrm>
          <a:prstGeom prst="rect">
            <a:avLst/>
          </a:prstGeom>
        </p:spPr>
        <p:txBody>
          <a:bodyPr lIns="0" tIns="0" rIns="0" bIns="0" rtlCol="0" anchor="t">
            <a:spAutoFit/>
          </a:bodyPr>
          <a:lstStyle/>
          <a:p>
            <a:pPr algn="ctr">
              <a:lnSpc>
                <a:spcPts val="2100"/>
              </a:lnSpc>
              <a:spcBef>
                <a:spcPct val="0"/>
              </a:spcBef>
            </a:pPr>
            <a:r>
              <a:rPr lang="en-US" sz="1500" dirty="0">
                <a:solidFill>
                  <a:srgbClr val="FFFFFF"/>
                </a:solidFill>
                <a:latin typeface="Canva Sans"/>
                <a:ea typeface="Canva Sans"/>
                <a:cs typeface="Canva Sans"/>
                <a:sym typeface="Canva Sans"/>
              </a:rPr>
              <a:t>Customized service: After receiving your application, a member of our knowledgeable team will analyze it and get in touch with you right away to go over the terms and circumstances of your personal loan.</a:t>
            </a:r>
          </a:p>
        </p:txBody>
      </p:sp>
      <p:sp>
        <p:nvSpPr>
          <p:cNvPr id="21" name="TextBox 21"/>
          <p:cNvSpPr txBox="1"/>
          <p:nvPr/>
        </p:nvSpPr>
        <p:spPr>
          <a:xfrm>
            <a:off x="11831096" y="3933205"/>
            <a:ext cx="2603900" cy="1323975"/>
          </a:xfrm>
          <a:prstGeom prst="rect">
            <a:avLst/>
          </a:prstGeom>
        </p:spPr>
        <p:txBody>
          <a:bodyPr lIns="0" tIns="0" rIns="0" bIns="0" rtlCol="0" anchor="t">
            <a:spAutoFit/>
          </a:bodyPr>
          <a:lstStyle/>
          <a:p>
            <a:pPr algn="ctr">
              <a:lnSpc>
                <a:spcPts val="2100"/>
              </a:lnSpc>
              <a:spcBef>
                <a:spcPct val="0"/>
              </a:spcBef>
            </a:pPr>
            <a:r>
              <a:rPr lang="en-US" sz="1500" dirty="0">
                <a:solidFill>
                  <a:srgbClr val="FFFFFF"/>
                </a:solidFill>
                <a:latin typeface="Canva Sans"/>
                <a:ea typeface="Canva Sans"/>
                <a:cs typeface="Canva Sans"/>
                <a:sym typeface="Canva Sans"/>
              </a:rPr>
              <a:t>Competitive interest rates: We give you the best value for your loan by providing some of the lowest interest rates in the Utah Valley.</a:t>
            </a:r>
          </a:p>
        </p:txBody>
      </p:sp>
      <p:sp>
        <p:nvSpPr>
          <p:cNvPr id="22" name="TextBox 22"/>
          <p:cNvSpPr txBox="1"/>
          <p:nvPr/>
        </p:nvSpPr>
        <p:spPr>
          <a:xfrm>
            <a:off x="10363605" y="7466872"/>
            <a:ext cx="2272379" cy="2096955"/>
          </a:xfrm>
          <a:prstGeom prst="rect">
            <a:avLst/>
          </a:prstGeom>
        </p:spPr>
        <p:txBody>
          <a:bodyPr lIns="0" tIns="0" rIns="0" bIns="0" rtlCol="0" anchor="t">
            <a:spAutoFit/>
          </a:bodyPr>
          <a:lstStyle/>
          <a:p>
            <a:pPr algn="ctr">
              <a:lnSpc>
                <a:spcPts val="2100"/>
              </a:lnSpc>
              <a:spcBef>
                <a:spcPct val="0"/>
              </a:spcBef>
            </a:pPr>
            <a:r>
              <a:rPr lang="en-US" sz="1500" dirty="0">
                <a:solidFill>
                  <a:srgbClr val="FFFFFF"/>
                </a:solidFill>
                <a:latin typeface="Canva Sans"/>
                <a:ea typeface="Canva Sans"/>
                <a:cs typeface="Canva Sans"/>
                <a:sym typeface="Canva Sans"/>
              </a:rPr>
              <a:t>Customizable loan options: With set interest rates and consistent, equal monthly payments, our installment loans are built to match your specific financial needs.</a:t>
            </a:r>
          </a:p>
        </p:txBody>
      </p:sp>
      <p:sp>
        <p:nvSpPr>
          <p:cNvPr id="23" name="TextBox 23"/>
          <p:cNvSpPr txBox="1"/>
          <p:nvPr/>
        </p:nvSpPr>
        <p:spPr>
          <a:xfrm>
            <a:off x="5849106" y="7442001"/>
            <a:ext cx="2380455" cy="1857375"/>
          </a:xfrm>
          <a:prstGeom prst="rect">
            <a:avLst/>
          </a:prstGeom>
        </p:spPr>
        <p:txBody>
          <a:bodyPr lIns="0" tIns="0" rIns="0" bIns="0" rtlCol="0" anchor="t">
            <a:spAutoFit/>
          </a:bodyPr>
          <a:lstStyle/>
          <a:p>
            <a:pPr algn="ctr">
              <a:lnSpc>
                <a:spcPts val="2100"/>
              </a:lnSpc>
              <a:spcBef>
                <a:spcPct val="0"/>
              </a:spcBef>
            </a:pPr>
            <a:r>
              <a:rPr lang="en-US" sz="1500" dirty="0">
                <a:solidFill>
                  <a:srgbClr val="FFFFFF"/>
                </a:solidFill>
                <a:latin typeface="Canva Sans"/>
                <a:ea typeface="Canva Sans"/>
                <a:cs typeface="Canva Sans"/>
                <a:sym typeface="Canva Sans"/>
              </a:rPr>
              <a:t>Exceptional customer service: Our helpful and professional staff is ready to assist you at every turn, making the loan application process as simple as possible.</a:t>
            </a:r>
          </a:p>
        </p:txBody>
      </p:sp>
      <p:sp>
        <p:nvSpPr>
          <p:cNvPr id="24" name="Freeform 24"/>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2"/>
            <a:stretch>
              <a:fillRect l="-12216" r="-1954"/>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9988234" y="2143034"/>
            <a:ext cx="8299766" cy="6058422"/>
          </a:xfrm>
          <a:custGeom>
            <a:avLst/>
            <a:gdLst/>
            <a:ahLst/>
            <a:cxnLst/>
            <a:rect l="l" t="t" r="r" b="b"/>
            <a:pathLst>
              <a:path w="8299766" h="6058422">
                <a:moveTo>
                  <a:pt x="0" y="0"/>
                </a:moveTo>
                <a:lnTo>
                  <a:pt x="8299766" y="0"/>
                </a:lnTo>
                <a:lnTo>
                  <a:pt x="8299766" y="6058422"/>
                </a:lnTo>
                <a:lnTo>
                  <a:pt x="0" y="6058422"/>
                </a:lnTo>
                <a:lnTo>
                  <a:pt x="0" y="0"/>
                </a:lnTo>
                <a:close/>
              </a:path>
            </a:pathLst>
          </a:custGeom>
          <a:blipFill>
            <a:blip r:embed="rId2"/>
            <a:stretch>
              <a:fillRect/>
            </a:stretch>
          </a:blipFill>
        </p:spPr>
      </p:sp>
      <p:grpSp>
        <p:nvGrpSpPr>
          <p:cNvPr id="3" name="Group 3"/>
          <p:cNvGrpSpPr/>
          <p:nvPr/>
        </p:nvGrpSpPr>
        <p:grpSpPr>
          <a:xfrm>
            <a:off x="0" y="-689666"/>
            <a:ext cx="18288000" cy="1962473"/>
            <a:chOff x="0" y="0"/>
            <a:chExt cx="4816593" cy="516865"/>
          </a:xfrm>
        </p:grpSpPr>
        <p:sp>
          <p:nvSpPr>
            <p:cNvPr id="4" name="Freeform 4"/>
            <p:cNvSpPr/>
            <p:nvPr/>
          </p:nvSpPr>
          <p:spPr>
            <a:xfrm>
              <a:off x="0" y="0"/>
              <a:ext cx="4816592" cy="516865"/>
            </a:xfrm>
            <a:custGeom>
              <a:avLst/>
              <a:gdLst/>
              <a:ahLst/>
              <a:cxnLst/>
              <a:rect l="l" t="t" r="r" b="b"/>
              <a:pathLst>
                <a:path w="4816592" h="516865">
                  <a:moveTo>
                    <a:pt x="0" y="0"/>
                  </a:moveTo>
                  <a:lnTo>
                    <a:pt x="4816592" y="0"/>
                  </a:lnTo>
                  <a:lnTo>
                    <a:pt x="4816592" y="516865"/>
                  </a:lnTo>
                  <a:lnTo>
                    <a:pt x="0" y="516865"/>
                  </a:lnTo>
                  <a:close/>
                </a:path>
              </a:pathLst>
            </a:custGeom>
            <a:solidFill>
              <a:srgbClr val="789D36"/>
            </a:solidFill>
          </p:spPr>
        </p:sp>
        <p:sp>
          <p:nvSpPr>
            <p:cNvPr id="5" name="TextBox 5"/>
            <p:cNvSpPr txBox="1"/>
            <p:nvPr/>
          </p:nvSpPr>
          <p:spPr>
            <a:xfrm>
              <a:off x="0" y="-38100"/>
              <a:ext cx="4816593" cy="55496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234179" y="2546471"/>
            <a:ext cx="7909821" cy="1331741"/>
          </a:xfrm>
          <a:prstGeom prst="rect">
            <a:avLst/>
          </a:prstGeom>
        </p:spPr>
        <p:txBody>
          <a:bodyPr lIns="0" tIns="0" rIns="0" bIns="0" rtlCol="0" anchor="t">
            <a:spAutoFit/>
          </a:bodyPr>
          <a:lstStyle/>
          <a:p>
            <a:pPr algn="ctr">
              <a:lnSpc>
                <a:spcPts val="5346"/>
              </a:lnSpc>
              <a:spcBef>
                <a:spcPct val="0"/>
              </a:spcBef>
            </a:pPr>
            <a:r>
              <a:rPr lang="en-US" sz="3819">
                <a:solidFill>
                  <a:srgbClr val="F7F8F8"/>
                </a:solidFill>
                <a:latin typeface="Canva Sans Bold"/>
                <a:ea typeface="Canva Sans Bold"/>
                <a:cs typeface="Canva Sans Bold"/>
                <a:sym typeface="Canva Sans Bold"/>
              </a:rPr>
              <a:t>Why Choose a Personal Loan in Salt Lake City?</a:t>
            </a:r>
          </a:p>
        </p:txBody>
      </p:sp>
      <p:sp>
        <p:nvSpPr>
          <p:cNvPr id="7" name="TextBox 7"/>
          <p:cNvSpPr txBox="1"/>
          <p:nvPr/>
        </p:nvSpPr>
        <p:spPr>
          <a:xfrm>
            <a:off x="1529552" y="4656509"/>
            <a:ext cx="7319075" cy="2656840"/>
          </a:xfrm>
          <a:prstGeom prst="rect">
            <a:avLst/>
          </a:prstGeom>
        </p:spPr>
        <p:txBody>
          <a:bodyPr lIns="0" tIns="0" rIns="0" bIns="0" rtlCol="0" anchor="t">
            <a:spAutoFit/>
          </a:bodyPr>
          <a:lstStyle/>
          <a:p>
            <a:pPr algn="ctr">
              <a:lnSpc>
                <a:spcPts val="2659"/>
              </a:lnSpc>
              <a:spcBef>
                <a:spcPct val="0"/>
              </a:spcBef>
            </a:pPr>
            <a:r>
              <a:rPr lang="en-US" sz="1899">
                <a:solidFill>
                  <a:srgbClr val="F7F8F8"/>
                </a:solidFill>
                <a:latin typeface="Canva Sans"/>
                <a:ea typeface="Canva Sans"/>
                <a:cs typeface="Canva Sans"/>
                <a:sym typeface="Canva Sans"/>
              </a:rPr>
              <a:t>When you need some emergency money right now, there’s no better option in all of Salt Lake City than one of our</a:t>
            </a:r>
            <a:r>
              <a:rPr lang="en-US" sz="1899" u="sng">
                <a:solidFill>
                  <a:srgbClr val="F7F8F8"/>
                </a:solidFill>
                <a:latin typeface="Canva Sans"/>
                <a:ea typeface="Canva Sans"/>
                <a:cs typeface="Canva Sans"/>
                <a:sym typeface="Canva Sans"/>
                <a:hlinkClick r:id="rId3" tooltip="https://mycashinminutes.com/personal-loans-salt-lake-city/"/>
              </a:rPr>
              <a:t> personal loans</a:t>
            </a:r>
            <a:r>
              <a:rPr lang="en-US" sz="1899">
                <a:solidFill>
                  <a:srgbClr val="F7F8F8"/>
                </a:solidFill>
                <a:latin typeface="Canva Sans"/>
                <a:ea typeface="Canva Sans"/>
                <a:cs typeface="Canva Sans"/>
                <a:sym typeface="Canva Sans"/>
              </a:rPr>
              <a:t>. Our loans are not only quick and easy, but they also have longer payback periods than other loans like Payday loans which often require you to pay back the loan in full as soon as you get your next paycheck. With our loans, you get to spread out the repayment, so the loan doesn’t add any further financial pressures to your budget.</a:t>
            </a:r>
          </a:p>
        </p:txBody>
      </p:sp>
      <p:grpSp>
        <p:nvGrpSpPr>
          <p:cNvPr id="8" name="Group 8"/>
          <p:cNvGrpSpPr/>
          <p:nvPr/>
        </p:nvGrpSpPr>
        <p:grpSpPr>
          <a:xfrm>
            <a:off x="0" y="9071683"/>
            <a:ext cx="18288000" cy="1962473"/>
            <a:chOff x="0" y="0"/>
            <a:chExt cx="4816593" cy="516865"/>
          </a:xfrm>
        </p:grpSpPr>
        <p:sp>
          <p:nvSpPr>
            <p:cNvPr id="9" name="Freeform 9"/>
            <p:cNvSpPr/>
            <p:nvPr/>
          </p:nvSpPr>
          <p:spPr>
            <a:xfrm>
              <a:off x="0" y="0"/>
              <a:ext cx="4816592" cy="516865"/>
            </a:xfrm>
            <a:custGeom>
              <a:avLst/>
              <a:gdLst/>
              <a:ahLst/>
              <a:cxnLst/>
              <a:rect l="l" t="t" r="r" b="b"/>
              <a:pathLst>
                <a:path w="4816592" h="516865">
                  <a:moveTo>
                    <a:pt x="0" y="0"/>
                  </a:moveTo>
                  <a:lnTo>
                    <a:pt x="4816592" y="0"/>
                  </a:lnTo>
                  <a:lnTo>
                    <a:pt x="4816592" y="516865"/>
                  </a:lnTo>
                  <a:lnTo>
                    <a:pt x="0" y="516865"/>
                  </a:lnTo>
                  <a:close/>
                </a:path>
              </a:pathLst>
            </a:custGeom>
            <a:solidFill>
              <a:srgbClr val="789D36"/>
            </a:solidFill>
          </p:spPr>
        </p:sp>
        <p:sp>
          <p:nvSpPr>
            <p:cNvPr id="10" name="TextBox 10"/>
            <p:cNvSpPr txBox="1"/>
            <p:nvPr/>
          </p:nvSpPr>
          <p:spPr>
            <a:xfrm>
              <a:off x="0" y="-38100"/>
              <a:ext cx="4816593" cy="554965"/>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28041" y="-222334"/>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4"/>
            <a:stretch>
              <a:fillRect l="-12216" r="-1954"/>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800301" y="1740656"/>
            <a:ext cx="16687398" cy="8546344"/>
          </a:xfrm>
          <a:custGeom>
            <a:avLst/>
            <a:gdLst/>
            <a:ahLst/>
            <a:cxnLst/>
            <a:rect l="l" t="t" r="r" b="b"/>
            <a:pathLst>
              <a:path w="16687398" h="8546344">
                <a:moveTo>
                  <a:pt x="0" y="0"/>
                </a:moveTo>
                <a:lnTo>
                  <a:pt x="16687398" y="0"/>
                </a:lnTo>
                <a:lnTo>
                  <a:pt x="16687398" y="8546344"/>
                </a:lnTo>
                <a:lnTo>
                  <a:pt x="0" y="8546344"/>
                </a:lnTo>
                <a:lnTo>
                  <a:pt x="0" y="0"/>
                </a:lnTo>
                <a:close/>
              </a:path>
            </a:pathLst>
          </a:custGeom>
          <a:blipFill>
            <a:blip r:embed="rId2"/>
            <a:stretch>
              <a:fillRect/>
            </a:stretch>
          </a:blipFill>
        </p:spPr>
      </p:sp>
      <p:sp>
        <p:nvSpPr>
          <p:cNvPr id="3" name="Freeform 3"/>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3"/>
            <a:stretch>
              <a:fillRect l="-12216" r="-1954"/>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2"/>
            <a:stretch>
              <a:fillRect l="-12216" r="-1954"/>
            </a:stretch>
          </a:blipFill>
        </p:spPr>
      </p:sp>
      <p:sp>
        <p:nvSpPr>
          <p:cNvPr id="3" name="Freeform 3"/>
          <p:cNvSpPr/>
          <p:nvPr/>
        </p:nvSpPr>
        <p:spPr>
          <a:xfrm>
            <a:off x="8936869" y="0"/>
            <a:ext cx="9351131" cy="10287000"/>
          </a:xfrm>
          <a:custGeom>
            <a:avLst/>
            <a:gdLst/>
            <a:ahLst/>
            <a:cxnLst/>
            <a:rect l="l" t="t" r="r" b="b"/>
            <a:pathLst>
              <a:path w="9351131" h="10287000">
                <a:moveTo>
                  <a:pt x="0" y="0"/>
                </a:moveTo>
                <a:lnTo>
                  <a:pt x="9351131" y="0"/>
                </a:lnTo>
                <a:lnTo>
                  <a:pt x="9351131" y="10287000"/>
                </a:lnTo>
                <a:lnTo>
                  <a:pt x="0" y="10287000"/>
                </a:lnTo>
                <a:lnTo>
                  <a:pt x="0" y="0"/>
                </a:lnTo>
                <a:close/>
              </a:path>
            </a:pathLst>
          </a:custGeom>
          <a:blipFill>
            <a:blip r:embed="rId3"/>
            <a:stretch>
              <a:fillRect l="-3906"/>
            </a:stretch>
          </a:blipFill>
        </p:spPr>
      </p:sp>
      <p:sp>
        <p:nvSpPr>
          <p:cNvPr id="4" name="Freeform 4"/>
          <p:cNvSpPr/>
          <p:nvPr/>
        </p:nvSpPr>
        <p:spPr>
          <a:xfrm>
            <a:off x="1282468" y="5690271"/>
            <a:ext cx="467566" cy="467566"/>
          </a:xfrm>
          <a:custGeom>
            <a:avLst/>
            <a:gdLst/>
            <a:ahLst/>
            <a:cxnLst/>
            <a:rect l="l" t="t" r="r" b="b"/>
            <a:pathLst>
              <a:path w="467566" h="467566">
                <a:moveTo>
                  <a:pt x="0" y="0"/>
                </a:moveTo>
                <a:lnTo>
                  <a:pt x="467566" y="0"/>
                </a:lnTo>
                <a:lnTo>
                  <a:pt x="467566" y="467566"/>
                </a:lnTo>
                <a:lnTo>
                  <a:pt x="0" y="467566"/>
                </a:lnTo>
                <a:lnTo>
                  <a:pt x="0" y="0"/>
                </a:lnTo>
                <a:close/>
              </a:path>
            </a:pathLst>
          </a:custGeom>
          <a:blipFill>
            <a:blip r:embed="rId4" cstate="print">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1299023" y="6631224"/>
            <a:ext cx="451011" cy="789988"/>
          </a:xfrm>
          <a:custGeom>
            <a:avLst/>
            <a:gdLst/>
            <a:ahLst/>
            <a:cxnLst/>
            <a:rect l="l" t="t" r="r" b="b"/>
            <a:pathLst>
              <a:path w="451011" h="789988">
                <a:moveTo>
                  <a:pt x="0" y="0"/>
                </a:moveTo>
                <a:lnTo>
                  <a:pt x="451011" y="0"/>
                </a:lnTo>
                <a:lnTo>
                  <a:pt x="451011" y="789988"/>
                </a:lnTo>
                <a:lnTo>
                  <a:pt x="0" y="789988"/>
                </a:lnTo>
                <a:lnTo>
                  <a:pt x="0" y="0"/>
                </a:lnTo>
                <a:close/>
              </a:path>
            </a:pathLst>
          </a:custGeom>
          <a:blipFill>
            <a:blip r:embed="rId6" cstate="print">
              <a:extLst>
                <a:ext uri="{96DAC541-7B7A-43D3-8B79-37D633B846F1}">
                  <asvg:svgBlip xmlns="" xmlns:asvg="http://schemas.microsoft.com/office/drawing/2016/SVG/main" r:embed="rId7"/>
                </a:ext>
              </a:extLst>
            </a:blip>
            <a:stretch>
              <a:fillRect/>
            </a:stretch>
          </a:blipFill>
        </p:spPr>
      </p:sp>
      <p:sp>
        <p:nvSpPr>
          <p:cNvPr id="6" name="TextBox 6"/>
          <p:cNvSpPr txBox="1"/>
          <p:nvPr/>
        </p:nvSpPr>
        <p:spPr>
          <a:xfrm>
            <a:off x="644384" y="3176358"/>
            <a:ext cx="7930122" cy="1837637"/>
          </a:xfrm>
          <a:prstGeom prst="rect">
            <a:avLst/>
          </a:prstGeom>
        </p:spPr>
        <p:txBody>
          <a:bodyPr lIns="0" tIns="0" rIns="0" bIns="0" rtlCol="0" anchor="t">
            <a:spAutoFit/>
          </a:bodyPr>
          <a:lstStyle/>
          <a:p>
            <a:pPr algn="ctr">
              <a:lnSpc>
                <a:spcPts val="4948"/>
              </a:lnSpc>
              <a:spcBef>
                <a:spcPct val="0"/>
              </a:spcBef>
            </a:pPr>
            <a:r>
              <a:rPr lang="en-US" sz="3534" dirty="0">
                <a:solidFill>
                  <a:srgbClr val="F7F8F8"/>
                </a:solidFill>
                <a:latin typeface="Canva Sans"/>
                <a:ea typeface="Canva Sans"/>
                <a:cs typeface="Canva Sans"/>
                <a:sym typeface="Canva Sans"/>
              </a:rPr>
              <a:t>Are you a customer who needs help?</a:t>
            </a:r>
          </a:p>
          <a:p>
            <a:pPr algn="ctr">
              <a:lnSpc>
                <a:spcPts val="4948"/>
              </a:lnSpc>
              <a:spcBef>
                <a:spcPct val="0"/>
              </a:spcBef>
            </a:pPr>
            <a:r>
              <a:rPr lang="en-US" sz="3534" dirty="0">
                <a:solidFill>
                  <a:srgbClr val="F7F8F8"/>
                </a:solidFill>
                <a:latin typeface="Canva Sans"/>
                <a:ea typeface="Canva Sans"/>
                <a:cs typeface="Canva Sans"/>
                <a:sym typeface="Canva Sans"/>
              </a:rPr>
              <a:t>call us now</a:t>
            </a:r>
          </a:p>
          <a:p>
            <a:pPr algn="ctr">
              <a:lnSpc>
                <a:spcPts val="4948"/>
              </a:lnSpc>
              <a:spcBef>
                <a:spcPct val="0"/>
              </a:spcBef>
            </a:pPr>
            <a:r>
              <a:rPr lang="en-US" sz="3534" dirty="0">
                <a:solidFill>
                  <a:srgbClr val="F7F8F8"/>
                </a:solidFill>
                <a:latin typeface="Canva Sans"/>
                <a:ea typeface="Canva Sans"/>
                <a:cs typeface="Canva Sans"/>
                <a:sym typeface="Canva Sans"/>
              </a:rPr>
              <a:t>+1 (801) 899-4933</a:t>
            </a:r>
          </a:p>
        </p:txBody>
      </p:sp>
      <p:sp>
        <p:nvSpPr>
          <p:cNvPr id="7" name="TextBox 7"/>
          <p:cNvSpPr txBox="1"/>
          <p:nvPr/>
        </p:nvSpPr>
        <p:spPr>
          <a:xfrm>
            <a:off x="1760590" y="5731610"/>
            <a:ext cx="7176279" cy="358368"/>
          </a:xfrm>
          <a:prstGeom prst="rect">
            <a:avLst/>
          </a:prstGeom>
        </p:spPr>
        <p:txBody>
          <a:bodyPr lIns="0" tIns="0" rIns="0" bIns="0" rtlCol="0" anchor="t">
            <a:spAutoFit/>
          </a:bodyPr>
          <a:lstStyle/>
          <a:p>
            <a:pPr algn="ctr">
              <a:lnSpc>
                <a:spcPts val="2920"/>
              </a:lnSpc>
              <a:spcBef>
                <a:spcPct val="0"/>
              </a:spcBef>
            </a:pPr>
            <a:r>
              <a:rPr lang="en-US" sz="2400" dirty="0" smtClean="0">
                <a:solidFill>
                  <a:srgbClr val="F7F8F8"/>
                </a:solidFill>
                <a:latin typeface="Canva Sans"/>
                <a:ea typeface="Canva Sans"/>
                <a:cs typeface="Canva Sans"/>
                <a:sym typeface="Canva Sans"/>
              </a:rPr>
              <a:t>mycashinminutes.com</a:t>
            </a:r>
            <a:endParaRPr lang="en-US" sz="2400" dirty="0">
              <a:solidFill>
                <a:srgbClr val="F7F8F8"/>
              </a:solidFill>
              <a:latin typeface="Canva Sans"/>
              <a:ea typeface="Canva Sans"/>
              <a:cs typeface="Canva Sans"/>
              <a:sym typeface="Canva Sans"/>
            </a:endParaRPr>
          </a:p>
        </p:txBody>
      </p:sp>
      <p:sp>
        <p:nvSpPr>
          <p:cNvPr id="8" name="TextBox 8"/>
          <p:cNvSpPr txBox="1"/>
          <p:nvPr/>
        </p:nvSpPr>
        <p:spPr>
          <a:xfrm>
            <a:off x="1866271" y="6781269"/>
            <a:ext cx="6708235" cy="432749"/>
          </a:xfrm>
          <a:prstGeom prst="rect">
            <a:avLst/>
          </a:prstGeom>
        </p:spPr>
        <p:txBody>
          <a:bodyPr lIns="0" tIns="0" rIns="0" bIns="0" rtlCol="0" anchor="t">
            <a:spAutoFit/>
          </a:bodyPr>
          <a:lstStyle/>
          <a:p>
            <a:pPr algn="ctr">
              <a:lnSpc>
                <a:spcPts val="3504"/>
              </a:lnSpc>
              <a:spcBef>
                <a:spcPct val="0"/>
              </a:spcBef>
            </a:pPr>
            <a:r>
              <a:rPr lang="en-US" sz="2502" dirty="0">
                <a:solidFill>
                  <a:srgbClr val="F7F8F8"/>
                </a:solidFill>
                <a:latin typeface="Canva Sans"/>
                <a:ea typeface="Canva Sans"/>
                <a:cs typeface="Canva Sans"/>
                <a:sym typeface="Canva Sans"/>
              </a:rPr>
              <a:t>424 North Freedom Blvd Provo, Utah 84601</a:t>
            </a:r>
          </a:p>
        </p:txBody>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4314"/>
        </a:solidFill>
        <a:effectLst/>
      </p:bgPr>
    </p:bg>
    <p:spTree>
      <p:nvGrpSpPr>
        <p:cNvPr id="1" name=""/>
        <p:cNvGrpSpPr/>
        <p:nvPr/>
      </p:nvGrpSpPr>
      <p:grpSpPr>
        <a:xfrm>
          <a:off x="0" y="0"/>
          <a:ext cx="0" cy="0"/>
          <a:chOff x="0" y="0"/>
          <a:chExt cx="0" cy="0"/>
        </a:xfrm>
      </p:grpSpPr>
      <p:sp>
        <p:nvSpPr>
          <p:cNvPr id="2" name="Freeform 2"/>
          <p:cNvSpPr/>
          <p:nvPr/>
        </p:nvSpPr>
        <p:spPr>
          <a:xfrm>
            <a:off x="-31177" y="0"/>
            <a:ext cx="3964386" cy="1495141"/>
          </a:xfrm>
          <a:custGeom>
            <a:avLst/>
            <a:gdLst/>
            <a:ahLst/>
            <a:cxnLst/>
            <a:rect l="l" t="t" r="r" b="b"/>
            <a:pathLst>
              <a:path w="3964386" h="1495141">
                <a:moveTo>
                  <a:pt x="0" y="0"/>
                </a:moveTo>
                <a:lnTo>
                  <a:pt x="3964386" y="0"/>
                </a:lnTo>
                <a:lnTo>
                  <a:pt x="3964386" y="1495141"/>
                </a:lnTo>
                <a:lnTo>
                  <a:pt x="0" y="1495141"/>
                </a:lnTo>
                <a:lnTo>
                  <a:pt x="0" y="0"/>
                </a:lnTo>
                <a:close/>
              </a:path>
            </a:pathLst>
          </a:custGeom>
          <a:blipFill>
            <a:blip r:embed="rId2"/>
            <a:stretch>
              <a:fillRect l="-12216" r="-1954"/>
            </a:stretch>
          </a:blipFill>
        </p:spPr>
      </p:sp>
      <p:sp>
        <p:nvSpPr>
          <p:cNvPr id="3" name="Freeform 3"/>
          <p:cNvSpPr/>
          <p:nvPr/>
        </p:nvSpPr>
        <p:spPr>
          <a:xfrm>
            <a:off x="3617643" y="4481502"/>
            <a:ext cx="10113855" cy="1323996"/>
          </a:xfrm>
          <a:custGeom>
            <a:avLst/>
            <a:gdLst/>
            <a:ahLst/>
            <a:cxnLst/>
            <a:rect l="l" t="t" r="r" b="b"/>
            <a:pathLst>
              <a:path w="10113855" h="1323996">
                <a:moveTo>
                  <a:pt x="0" y="0"/>
                </a:moveTo>
                <a:lnTo>
                  <a:pt x="10113855" y="0"/>
                </a:lnTo>
                <a:lnTo>
                  <a:pt x="10113855" y="1323996"/>
                </a:lnTo>
                <a:lnTo>
                  <a:pt x="0" y="132399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Tree>
  </p:cSld>
  <p:clrMapOvr>
    <a:masterClrMapping/>
  </p:clrMapOvr>
  <mc:AlternateContent xmlns:mc="http://schemas.openxmlformats.org/markup-compatibility/2006">
    <mc:Choice xmlns:p14="http://schemas.microsoft.com/office/powerpoint/2010/main" xmlns="" Requires="p14">
      <p:transition spd="slow" p14:dur="2000" advClick="0" advTm="50">
        <p14:ferris dir="l"/>
      </p:transition>
    </mc:Choice>
    <mc:Fallback>
      <p:transition spd="slow" advClick="0" advTm="5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855</Words>
  <Application>Microsoft Office PowerPoint</Application>
  <PresentationFormat>Custom</PresentationFormat>
  <Paragraphs>35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Helvetica World Bold</vt:lpstr>
      <vt:lpstr>Canva Sans Bold</vt:lpstr>
      <vt:lpstr>Canva Sans</vt: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Loans Salt Lake City</dc:title>
  <cp:lastModifiedBy>dell</cp:lastModifiedBy>
  <cp:revision>9</cp:revision>
  <dcterms:created xsi:type="dcterms:W3CDTF">2006-08-16T00:00:00Z</dcterms:created>
  <dcterms:modified xsi:type="dcterms:W3CDTF">2025-02-08T19:35:52Z</dcterms:modified>
  <dc:identifier>DAGLM4MZcjQ</dc:identifier>
</cp:coreProperties>
</file>