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23849" y="6334124"/>
            <a:ext cx="1485900" cy="152400"/>
          </a:xfrm>
          <a:custGeom>
            <a:avLst/>
            <a:gdLst/>
            <a:ahLst/>
            <a:cxnLst/>
            <a:rect l="l" t="t" r="r" b="b"/>
            <a:pathLst>
              <a:path w="1485900" h="152400">
                <a:moveTo>
                  <a:pt x="1485899" y="152399"/>
                </a:moveTo>
                <a:lnTo>
                  <a:pt x="26438" y="152399"/>
                </a:lnTo>
                <a:lnTo>
                  <a:pt x="0" y="125961"/>
                </a:lnTo>
                <a:lnTo>
                  <a:pt x="0" y="121919"/>
                </a:lnTo>
                <a:lnTo>
                  <a:pt x="0" y="26437"/>
                </a:lnTo>
                <a:lnTo>
                  <a:pt x="26438" y="0"/>
                </a:lnTo>
                <a:lnTo>
                  <a:pt x="1485899" y="0"/>
                </a:lnTo>
                <a:lnTo>
                  <a:pt x="1485899" y="152399"/>
                </a:lnTo>
                <a:close/>
              </a:path>
            </a:pathLst>
          </a:custGeom>
          <a:solidFill>
            <a:srgbClr val="F7F6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52412" y="7439025"/>
            <a:ext cx="2628900" cy="152400"/>
          </a:xfrm>
          <a:custGeom>
            <a:avLst/>
            <a:gdLst/>
            <a:ahLst/>
            <a:cxnLst/>
            <a:rect l="l" t="t" r="r" b="b"/>
            <a:pathLst>
              <a:path w="2628900" h="152400">
                <a:moveTo>
                  <a:pt x="2628900" y="24790"/>
                </a:moveTo>
                <a:lnTo>
                  <a:pt x="2604122" y="0"/>
                </a:lnTo>
                <a:lnTo>
                  <a:pt x="2600325" y="0"/>
                </a:lnTo>
                <a:lnTo>
                  <a:pt x="2562225" y="0"/>
                </a:lnTo>
                <a:lnTo>
                  <a:pt x="0" y="0"/>
                </a:lnTo>
                <a:lnTo>
                  <a:pt x="0" y="152400"/>
                </a:lnTo>
                <a:lnTo>
                  <a:pt x="2562225" y="152400"/>
                </a:lnTo>
                <a:lnTo>
                  <a:pt x="2600325" y="152400"/>
                </a:lnTo>
                <a:lnTo>
                  <a:pt x="2604122" y="152400"/>
                </a:lnTo>
                <a:lnTo>
                  <a:pt x="2607767" y="151676"/>
                </a:lnTo>
                <a:lnTo>
                  <a:pt x="2628900" y="127622"/>
                </a:lnTo>
                <a:lnTo>
                  <a:pt x="2628900" y="24790"/>
                </a:lnTo>
                <a:close/>
              </a:path>
            </a:pathLst>
          </a:custGeom>
          <a:solidFill>
            <a:srgbClr val="F7F6F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28950" y="352425"/>
            <a:ext cx="1504949" cy="3524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2588" y="776880"/>
            <a:ext cx="4397672" cy="5410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hyperlink" Target="https://alokaresortmanali.com/" TargetMode="External"/><Relationship Id="rId4" Type="http://schemas.openxmlformats.org/officeDocument/2006/relationships/hyperlink" Target="mailto:alokaresortmanali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55"/>
              <a:t>Luxury</a:t>
            </a:r>
            <a:r>
              <a:rPr dirty="0" spc="-50"/>
              <a:t> </a:t>
            </a:r>
            <a:r>
              <a:rPr dirty="0" spc="-135"/>
              <a:t>Resorts</a:t>
            </a:r>
            <a:r>
              <a:rPr dirty="0" spc="-35"/>
              <a:t> </a:t>
            </a:r>
            <a:r>
              <a:rPr dirty="0" spc="-170"/>
              <a:t>in</a:t>
            </a:r>
            <a:r>
              <a:rPr dirty="0" spc="-40"/>
              <a:t> </a:t>
            </a:r>
            <a:r>
              <a:rPr dirty="0" spc="-60"/>
              <a:t>Manali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1581150"/>
            <a:ext cx="6857999" cy="456247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39724" y="6260159"/>
            <a:ext cx="1443355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Discover</a:t>
            </a:r>
            <a:r>
              <a:rPr dirty="0" sz="1300" spc="-2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5">
                <a:solidFill>
                  <a:srgbClr val="090909"/>
                </a:solidFill>
                <a:latin typeface="Microsoft Sans Serif"/>
                <a:cs typeface="Microsoft Sans Serif"/>
              </a:rPr>
              <a:t>the</a:t>
            </a:r>
            <a:r>
              <a:rPr dirty="0" sz="1300" spc="-2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5">
                <a:solidFill>
                  <a:srgbClr val="090909"/>
                </a:solidFill>
                <a:latin typeface="Microsoft Sans Serif"/>
                <a:cs typeface="Microsoft Sans Serif"/>
              </a:rPr>
              <a:t>ultimate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809749" y="6334124"/>
            <a:ext cx="5372100" cy="152400"/>
          </a:xfrm>
          <a:prstGeom prst="rect">
            <a:avLst/>
          </a:prstGeom>
          <a:solidFill>
            <a:srgbClr val="F7F6F5"/>
          </a:solidFill>
        </p:spPr>
        <p:txBody>
          <a:bodyPr wrap="square" lIns="0" tIns="0" rIns="0" bIns="0" rtlCol="0" vert="horz">
            <a:spAutoFit/>
          </a:bodyPr>
          <a:lstStyle/>
          <a:p>
            <a:pPr marL="1905">
              <a:lnSpc>
                <a:spcPts val="1085"/>
              </a:lnSpc>
            </a:pPr>
            <a:r>
              <a:rPr dirty="0" u="sng" sz="1250" spc="-25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latin typeface="Arial MT"/>
                <a:cs typeface="Arial MT"/>
                <a:hlinkClick r:id="rId3"/>
              </a:rPr>
              <a:t>Luxury</a:t>
            </a:r>
            <a:r>
              <a:rPr dirty="0" u="sng" sz="1200" spc="105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dirty="0" u="sng" sz="1250" spc="-20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latin typeface="Arial MT"/>
                <a:cs typeface="Arial MT"/>
                <a:hlinkClick r:id="rId3"/>
              </a:rPr>
              <a:t>Resorts</a:t>
            </a:r>
            <a:r>
              <a:rPr dirty="0" u="sng" sz="1250" spc="-40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dirty="0" u="sng" sz="1250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latin typeface="Arial MT"/>
                <a:cs typeface="Arial MT"/>
                <a:hlinkClick r:id="rId3"/>
              </a:rPr>
              <a:t>in</a:t>
            </a:r>
            <a:r>
              <a:rPr dirty="0" u="sng" sz="1250" spc="-40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dirty="0" u="sng" sz="1250" spc="-20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latin typeface="Arial MT"/>
                <a:cs typeface="Arial MT"/>
                <a:hlinkClick r:id="rId3"/>
              </a:rPr>
              <a:t>Manali</a:t>
            </a:r>
            <a:r>
              <a:rPr dirty="0" sz="1250" spc="-40">
                <a:solidFill>
                  <a:srgbClr val="1A61FF"/>
                </a:solidFill>
                <a:latin typeface="Arial MT"/>
                <a:cs typeface="Arial MT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experience</a:t>
            </a:r>
            <a:r>
              <a:rPr dirty="0" sz="1300" spc="-3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090909"/>
                </a:solidFill>
                <a:latin typeface="Microsoft Sans Serif"/>
                <a:cs typeface="Microsoft Sans Serif"/>
              </a:rPr>
              <a:t>at</a:t>
            </a:r>
            <a:r>
              <a:rPr dirty="0" sz="1300" spc="-4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Aloka</a:t>
            </a:r>
            <a:r>
              <a:rPr dirty="0" sz="1300" spc="-3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0">
                <a:solidFill>
                  <a:srgbClr val="090909"/>
                </a:solidFill>
                <a:latin typeface="Microsoft Sans Serif"/>
                <a:cs typeface="Microsoft Sans Serif"/>
              </a:rPr>
              <a:t>Resort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Manali,</a:t>
            </a:r>
            <a:r>
              <a:rPr dirty="0" sz="1300" spc="-3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090909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-4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luxurious</a:t>
            </a:r>
            <a:r>
              <a:rPr dirty="0" sz="1300" spc="-3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090909"/>
                </a:solidFill>
                <a:latin typeface="Microsoft Sans Serif"/>
                <a:cs typeface="Microsoft Sans Serif"/>
              </a:rPr>
              <a:t>haven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52424" y="6553199"/>
            <a:ext cx="6734175" cy="152400"/>
          </a:xfrm>
          <a:prstGeom prst="rect">
            <a:avLst/>
          </a:prstGeom>
          <a:solidFill>
            <a:srgbClr val="F7F6F5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85"/>
              </a:lnSpc>
            </a:pP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nestled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amidst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5">
                <a:solidFill>
                  <a:srgbClr val="090909"/>
                </a:solidFill>
                <a:latin typeface="Microsoft Sans Serif"/>
                <a:cs typeface="Microsoft Sans Serif"/>
              </a:rPr>
              <a:t>the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65">
                <a:solidFill>
                  <a:srgbClr val="090909"/>
                </a:solidFill>
                <a:latin typeface="Microsoft Sans Serif"/>
                <a:cs typeface="Microsoft Sans Serif"/>
              </a:rPr>
              <a:t>Himalayas.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Enjoy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breathtaking</a:t>
            </a:r>
            <a:r>
              <a:rPr dirty="0" sz="1300" spc="-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mountain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views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from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spacious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rooms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with</a:t>
            </a:r>
            <a:r>
              <a:rPr dirty="0" sz="1300" spc="-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private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52424" y="6772274"/>
            <a:ext cx="6553200" cy="152400"/>
          </a:xfrm>
          <a:prstGeom prst="rect">
            <a:avLst/>
          </a:prstGeom>
          <a:solidFill>
            <a:srgbClr val="F7F6F5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85"/>
              </a:lnSpc>
            </a:pP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balconies,</a:t>
            </a:r>
            <a:r>
              <a:rPr dirty="0" sz="1300" spc="-2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indulge</a:t>
            </a:r>
            <a:r>
              <a:rPr dirty="0" sz="1300" spc="-20">
                <a:solidFill>
                  <a:srgbClr val="090909"/>
                </a:solidFill>
                <a:latin typeface="Microsoft Sans Serif"/>
                <a:cs typeface="Microsoft Sans Serif"/>
              </a:rPr>
              <a:t> in</a:t>
            </a:r>
            <a:r>
              <a:rPr dirty="0" sz="1300" spc="-2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delicious</a:t>
            </a:r>
            <a:r>
              <a:rPr dirty="0" sz="1300" spc="-2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cuisine,</a:t>
            </a:r>
            <a:r>
              <a:rPr dirty="0" sz="1300" spc="-2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and</a:t>
            </a:r>
            <a:r>
              <a:rPr dirty="0" sz="1300" spc="-2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unwind</a:t>
            </a:r>
            <a:r>
              <a:rPr dirty="0" sz="1300" spc="-2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with</a:t>
            </a:r>
            <a:r>
              <a:rPr dirty="0" sz="1300" spc="-2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top-</a:t>
            </a:r>
            <a:r>
              <a:rPr dirty="0" sz="1300" spc="-45">
                <a:solidFill>
                  <a:srgbClr val="090909"/>
                </a:solidFill>
                <a:latin typeface="Microsoft Sans Serif"/>
                <a:cs typeface="Microsoft Sans Serif"/>
              </a:rPr>
              <a:t>notch</a:t>
            </a:r>
            <a:r>
              <a:rPr dirty="0" sz="1300" spc="-2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amenities</a:t>
            </a:r>
            <a:r>
              <a:rPr dirty="0" sz="1300" spc="-2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like</a:t>
            </a:r>
            <a:r>
              <a:rPr dirty="0" sz="1300" spc="-2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5">
                <a:solidFill>
                  <a:srgbClr val="090909"/>
                </a:solidFill>
                <a:latin typeface="Microsoft Sans Serif"/>
                <a:cs typeface="Microsoft Sans Serif"/>
              </a:rPr>
              <a:t>free</a:t>
            </a:r>
            <a:r>
              <a:rPr dirty="0" sz="1300" spc="-2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WiFi,</a:t>
            </a:r>
            <a:r>
              <a:rPr dirty="0" sz="1300" spc="-2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090909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-2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kids'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52424" y="6991349"/>
            <a:ext cx="6657975" cy="152400"/>
          </a:xfrm>
          <a:prstGeom prst="rect">
            <a:avLst/>
          </a:prstGeom>
          <a:solidFill>
            <a:srgbClr val="F7F6F5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85"/>
              </a:lnSpc>
            </a:pP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club,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and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30">
                <a:solidFill>
                  <a:srgbClr val="090909"/>
                </a:solidFill>
                <a:latin typeface="Microsoft Sans Serif"/>
                <a:cs typeface="Microsoft Sans Serif"/>
              </a:rPr>
              <a:t>airport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transfers.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Aloka</a:t>
            </a:r>
            <a:r>
              <a:rPr dirty="0" sz="1300" spc="-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0">
                <a:solidFill>
                  <a:srgbClr val="090909"/>
                </a:solidFill>
                <a:latin typeface="Microsoft Sans Serif"/>
                <a:cs typeface="Microsoft Sans Serif"/>
              </a:rPr>
              <a:t>Resort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Manali,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rated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5">
                <a:solidFill>
                  <a:srgbClr val="090909"/>
                </a:solidFill>
                <a:latin typeface="Microsoft Sans Serif"/>
                <a:cs typeface="Microsoft Sans Serif"/>
              </a:rPr>
              <a:t>9.3</a:t>
            </a:r>
            <a:r>
              <a:rPr dirty="0" sz="1300" spc="-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80">
                <a:solidFill>
                  <a:srgbClr val="090909"/>
                </a:solidFill>
                <a:latin typeface="Microsoft Sans Serif"/>
                <a:cs typeface="Microsoft Sans Serif"/>
              </a:rPr>
              <a:t>by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guests,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oﬀers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unparalleled</a:t>
            </a:r>
            <a:r>
              <a:rPr dirty="0" sz="1300" spc="-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hospitality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52424" y="7210424"/>
            <a:ext cx="6896100" cy="152400"/>
          </a:xfrm>
          <a:prstGeom prst="rect">
            <a:avLst/>
          </a:prstGeom>
          <a:solidFill>
            <a:srgbClr val="F7F6F5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85"/>
              </a:lnSpc>
            </a:pP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and</a:t>
            </a:r>
            <a:r>
              <a:rPr dirty="0" sz="1300" spc="-3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090909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serene</a:t>
            </a:r>
            <a:r>
              <a:rPr dirty="0" sz="1300" spc="-3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escape,</a:t>
            </a:r>
            <a:r>
              <a:rPr dirty="0" sz="1300" spc="-3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5">
                <a:solidFill>
                  <a:srgbClr val="090909"/>
                </a:solidFill>
                <a:latin typeface="Microsoft Sans Serif"/>
                <a:cs typeface="Microsoft Sans Serif"/>
              </a:rPr>
              <a:t>perfect</a:t>
            </a:r>
            <a:r>
              <a:rPr dirty="0" sz="1300" spc="-3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0">
                <a:solidFill>
                  <a:srgbClr val="090909"/>
                </a:solidFill>
                <a:latin typeface="Microsoft Sans Serif"/>
                <a:cs typeface="Microsoft Sans Serif"/>
              </a:rPr>
              <a:t>for</a:t>
            </a:r>
            <a:r>
              <a:rPr dirty="0" sz="1300" spc="-3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5">
                <a:solidFill>
                  <a:srgbClr val="090909"/>
                </a:solidFill>
                <a:latin typeface="Microsoft Sans Serif"/>
                <a:cs typeface="Microsoft Sans Serif"/>
              </a:rPr>
              <a:t>families</a:t>
            </a:r>
            <a:r>
              <a:rPr dirty="0" sz="1300" spc="-3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and</a:t>
            </a:r>
            <a:r>
              <a:rPr dirty="0" sz="1300" spc="-3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couples.</a:t>
            </a:r>
            <a:r>
              <a:rPr dirty="0" sz="1300" spc="-3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60">
                <a:solidFill>
                  <a:srgbClr val="090909"/>
                </a:solidFill>
                <a:latin typeface="Microsoft Sans Serif"/>
                <a:cs typeface="Microsoft Sans Serif"/>
              </a:rPr>
              <a:t>Book</a:t>
            </a:r>
            <a:r>
              <a:rPr dirty="0" sz="1300" spc="-3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your</a:t>
            </a:r>
            <a:r>
              <a:rPr dirty="0" sz="1300" spc="-3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5">
                <a:solidFill>
                  <a:srgbClr val="090909"/>
                </a:solidFill>
                <a:latin typeface="Microsoft Sans Serif"/>
                <a:cs typeface="Microsoft Sans Serif"/>
              </a:rPr>
              <a:t>stay</a:t>
            </a:r>
            <a:r>
              <a:rPr dirty="0" sz="1300" spc="-3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090909"/>
                </a:solidFill>
                <a:latin typeface="Microsoft Sans Serif"/>
                <a:cs typeface="Microsoft Sans Serif"/>
              </a:rPr>
              <a:t>at</a:t>
            </a:r>
            <a:r>
              <a:rPr dirty="0" sz="1300" spc="-3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35">
                <a:solidFill>
                  <a:srgbClr val="090909"/>
                </a:solidFill>
                <a:latin typeface="Microsoft Sans Serif"/>
                <a:cs typeface="Microsoft Sans Serif"/>
              </a:rPr>
              <a:t>this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premier</a:t>
            </a:r>
            <a:r>
              <a:rPr dirty="0" sz="1300" spc="-3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250" spc="-20" i="1">
                <a:solidFill>
                  <a:srgbClr val="090909"/>
                </a:solidFill>
                <a:latin typeface="Arial"/>
                <a:cs typeface="Arial"/>
              </a:rPr>
              <a:t>Resort</a:t>
            </a:r>
            <a:r>
              <a:rPr dirty="0" sz="1250" spc="-35" i="1">
                <a:solidFill>
                  <a:srgbClr val="09090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090909"/>
                </a:solidFill>
                <a:latin typeface="Arial"/>
                <a:cs typeface="Arial"/>
              </a:rPr>
              <a:t>in</a:t>
            </a:r>
            <a:r>
              <a:rPr dirty="0" sz="1250" spc="-30" i="1">
                <a:solidFill>
                  <a:srgbClr val="09090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090909"/>
                </a:solidFill>
                <a:latin typeface="Arial"/>
                <a:cs typeface="Arial"/>
              </a:rPr>
              <a:t>Manali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39724" y="7365059"/>
            <a:ext cx="4272280" cy="13201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-40">
                <a:solidFill>
                  <a:srgbClr val="090909"/>
                </a:solidFill>
                <a:latin typeface="Microsoft Sans Serif"/>
                <a:cs typeface="Microsoft Sans Serif"/>
              </a:rPr>
              <a:t>for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an</a:t>
            </a:r>
            <a:r>
              <a:rPr dirty="0" sz="1300" spc="-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090909"/>
                </a:solidFill>
                <a:latin typeface="Microsoft Sans Serif"/>
                <a:cs typeface="Microsoft Sans Serif"/>
              </a:rPr>
              <a:t>unforgettable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70">
                <a:solidFill>
                  <a:srgbClr val="090909"/>
                </a:solidFill>
                <a:latin typeface="Microsoft Sans Serif"/>
                <a:cs typeface="Microsoft Sans Serif"/>
              </a:rPr>
              <a:t>Himalayan</a:t>
            </a:r>
            <a:r>
              <a:rPr dirty="0" sz="1300" spc="-5">
                <a:solidFill>
                  <a:srgbClr val="09090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090909"/>
                </a:solidFill>
                <a:latin typeface="Microsoft Sans Serif"/>
                <a:cs typeface="Microsoft Sans Serif"/>
              </a:rPr>
              <a:t>retreat.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10600"/>
              </a:lnSpc>
            </a:pPr>
            <a:r>
              <a:rPr dirty="0" sz="1300" spc="-50">
                <a:latin typeface="Microsoft Sans Serif"/>
                <a:cs typeface="Microsoft Sans Serif"/>
              </a:rPr>
              <a:t>Address:</a:t>
            </a:r>
            <a:r>
              <a:rPr dirty="0" sz="1300" spc="-5">
                <a:latin typeface="Microsoft Sans Serif"/>
                <a:cs typeface="Microsoft Sans Serif"/>
              </a:rPr>
              <a:t> </a:t>
            </a:r>
            <a:r>
              <a:rPr dirty="0" sz="1300" spc="-55">
                <a:latin typeface="Microsoft Sans Serif"/>
                <a:cs typeface="Microsoft Sans Serif"/>
              </a:rPr>
              <a:t>Chadyari,</a:t>
            </a:r>
            <a:r>
              <a:rPr dirty="0" sz="1300" spc="-5">
                <a:latin typeface="Microsoft Sans Serif"/>
                <a:cs typeface="Microsoft Sans Serif"/>
              </a:rPr>
              <a:t> </a:t>
            </a:r>
            <a:r>
              <a:rPr dirty="0" sz="1300" spc="-80">
                <a:latin typeface="Microsoft Sans Serif"/>
                <a:cs typeface="Microsoft Sans Serif"/>
              </a:rPr>
              <a:t>Tehsil</a:t>
            </a:r>
            <a:r>
              <a:rPr dirty="0" sz="1300" spc="-5">
                <a:latin typeface="Microsoft Sans Serif"/>
                <a:cs typeface="Microsoft Sans Serif"/>
              </a:rPr>
              <a:t> </a:t>
            </a:r>
            <a:r>
              <a:rPr dirty="0" sz="1300" spc="-55">
                <a:latin typeface="Microsoft Sans Serif"/>
                <a:cs typeface="Microsoft Sans Serif"/>
              </a:rPr>
              <a:t>Manali,</a:t>
            </a:r>
            <a:r>
              <a:rPr dirty="0" sz="1300" spc="-5">
                <a:latin typeface="Microsoft Sans Serif"/>
                <a:cs typeface="Microsoft Sans Serif"/>
              </a:rPr>
              <a:t> </a:t>
            </a:r>
            <a:r>
              <a:rPr dirty="0" sz="1300" spc="-40">
                <a:latin typeface="Microsoft Sans Serif"/>
                <a:cs typeface="Microsoft Sans Serif"/>
              </a:rPr>
              <a:t>Distt</a:t>
            </a:r>
            <a:r>
              <a:rPr dirty="0" sz="1300" spc="-5">
                <a:latin typeface="Microsoft Sans Serif"/>
                <a:cs typeface="Microsoft Sans Serif"/>
              </a:rPr>
              <a:t> </a:t>
            </a:r>
            <a:r>
              <a:rPr dirty="0" sz="1300" spc="-60">
                <a:latin typeface="Microsoft Sans Serif"/>
                <a:cs typeface="Microsoft Sans Serif"/>
              </a:rPr>
              <a:t>Kullu</a:t>
            </a:r>
            <a:r>
              <a:rPr dirty="0" sz="1300" spc="-5">
                <a:latin typeface="Microsoft Sans Serif"/>
                <a:cs typeface="Microsoft Sans Serif"/>
              </a:rPr>
              <a:t> </a:t>
            </a:r>
            <a:r>
              <a:rPr dirty="0" sz="1300" spc="-135">
                <a:latin typeface="Microsoft Sans Serif"/>
                <a:cs typeface="Microsoft Sans Serif"/>
              </a:rPr>
              <a:t>H.P,</a:t>
            </a:r>
            <a:r>
              <a:rPr dirty="0" sz="1300" spc="-5">
                <a:latin typeface="Microsoft Sans Serif"/>
                <a:cs typeface="Microsoft Sans Serif"/>
              </a:rPr>
              <a:t> </a:t>
            </a:r>
            <a:r>
              <a:rPr dirty="0" sz="1300" spc="-60">
                <a:latin typeface="Microsoft Sans Serif"/>
                <a:cs typeface="Microsoft Sans Serif"/>
              </a:rPr>
              <a:t>175131,</a:t>
            </a:r>
            <a:r>
              <a:rPr dirty="0" sz="1300" spc="-5">
                <a:latin typeface="Microsoft Sans Serif"/>
                <a:cs typeface="Microsoft Sans Serif"/>
              </a:rPr>
              <a:t> </a:t>
            </a:r>
            <a:r>
              <a:rPr dirty="0" sz="1300" spc="-45">
                <a:latin typeface="Microsoft Sans Serif"/>
                <a:cs typeface="Microsoft Sans Serif"/>
              </a:rPr>
              <a:t>India </a:t>
            </a:r>
            <a:r>
              <a:rPr dirty="0" sz="1300" spc="-60">
                <a:latin typeface="Microsoft Sans Serif"/>
                <a:cs typeface="Microsoft Sans Serif"/>
              </a:rPr>
              <a:t>Phone:</a:t>
            </a:r>
            <a:r>
              <a:rPr dirty="0" sz="1300" spc="15">
                <a:latin typeface="Microsoft Sans Serif"/>
                <a:cs typeface="Microsoft Sans Serif"/>
              </a:rPr>
              <a:t> </a:t>
            </a:r>
            <a:r>
              <a:rPr dirty="0" sz="1300" spc="-60">
                <a:latin typeface="Microsoft Sans Serif"/>
                <a:cs typeface="Microsoft Sans Serif"/>
              </a:rPr>
              <a:t>+91</a:t>
            </a:r>
            <a:r>
              <a:rPr dirty="0" sz="1300" spc="20">
                <a:latin typeface="Microsoft Sans Serif"/>
                <a:cs typeface="Microsoft Sans Serif"/>
              </a:rPr>
              <a:t> </a:t>
            </a:r>
            <a:r>
              <a:rPr dirty="0" sz="1300" spc="-60">
                <a:latin typeface="Microsoft Sans Serif"/>
                <a:cs typeface="Microsoft Sans Serif"/>
              </a:rPr>
              <a:t>78386-09537,</a:t>
            </a:r>
            <a:r>
              <a:rPr dirty="0" sz="1300" spc="20">
                <a:latin typeface="Microsoft Sans Serif"/>
                <a:cs typeface="Microsoft Sans Serif"/>
              </a:rPr>
              <a:t> </a:t>
            </a:r>
            <a:r>
              <a:rPr dirty="0" sz="1300" spc="-60">
                <a:latin typeface="Microsoft Sans Serif"/>
                <a:cs typeface="Microsoft Sans Serif"/>
              </a:rPr>
              <a:t>+91</a:t>
            </a:r>
            <a:r>
              <a:rPr dirty="0" sz="1300" spc="20">
                <a:latin typeface="Microsoft Sans Serif"/>
                <a:cs typeface="Microsoft Sans Serif"/>
              </a:rPr>
              <a:t> </a:t>
            </a:r>
            <a:r>
              <a:rPr dirty="0" sz="1300" spc="-60">
                <a:latin typeface="Microsoft Sans Serif"/>
                <a:cs typeface="Microsoft Sans Serif"/>
              </a:rPr>
              <a:t>98160-</a:t>
            </a:r>
            <a:r>
              <a:rPr dirty="0" sz="1300" spc="-10">
                <a:latin typeface="Microsoft Sans Serif"/>
                <a:cs typeface="Microsoft Sans Serif"/>
              </a:rPr>
              <a:t>76122</a:t>
            </a:r>
            <a:endParaRPr sz="1300">
              <a:latin typeface="Microsoft Sans Serif"/>
              <a:cs typeface="Microsoft Sans Serif"/>
            </a:endParaRPr>
          </a:p>
          <a:p>
            <a:pPr marL="12700" marR="1621790">
              <a:lnSpc>
                <a:spcPct val="110600"/>
              </a:lnSpc>
            </a:pPr>
            <a:r>
              <a:rPr dirty="0" sz="1300" spc="-50">
                <a:latin typeface="Microsoft Sans Serif"/>
                <a:cs typeface="Microsoft Sans Serif"/>
              </a:rPr>
              <a:t>Email:</a:t>
            </a:r>
            <a:r>
              <a:rPr dirty="0" sz="1300" spc="-30">
                <a:latin typeface="Microsoft Sans Serif"/>
                <a:cs typeface="Microsoft Sans Serif"/>
              </a:rPr>
              <a:t> </a:t>
            </a:r>
            <a:r>
              <a:rPr dirty="0" sz="1300" spc="-30">
                <a:latin typeface="Microsoft Sans Serif"/>
                <a:cs typeface="Microsoft Sans Serif"/>
                <a:hlinkClick r:id="rId4"/>
              </a:rPr>
              <a:t>alokaresortmanali@gmail.com</a:t>
            </a:r>
            <a:r>
              <a:rPr dirty="0" sz="1300" spc="-30">
                <a:latin typeface="Microsoft Sans Serif"/>
                <a:cs typeface="Microsoft Sans Serif"/>
              </a:rPr>
              <a:t> </a:t>
            </a:r>
            <a:r>
              <a:rPr dirty="0" sz="1300" spc="-70">
                <a:latin typeface="Microsoft Sans Serif"/>
                <a:cs typeface="Microsoft Sans Serif"/>
              </a:rPr>
              <a:t>Website:</a:t>
            </a:r>
            <a:r>
              <a:rPr dirty="0" sz="1300" spc="45">
                <a:latin typeface="Microsoft Sans Serif"/>
                <a:cs typeface="Microsoft Sans Serif"/>
              </a:rPr>
              <a:t> </a:t>
            </a:r>
            <a:r>
              <a:rPr dirty="0" u="sng" sz="1250" spc="-30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latin typeface="Arial MT"/>
                <a:cs typeface="Arial MT"/>
                <a:hlinkClick r:id="rId3"/>
              </a:rPr>
              <a:t>https://alokaresortmanali.com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Aloka Resort</dc:creator>
  <cp:keywords>DAGbla7lOtw,BAFKHmFPtgg,0</cp:keywords>
  <dc:title>Top Hotels in Kullu Manali</dc:title>
  <dcterms:created xsi:type="dcterms:W3CDTF">2025-05-13T07:32:05Z</dcterms:created>
  <dcterms:modified xsi:type="dcterms:W3CDTF">2025-05-13T07:32:05Z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2025-05-13T00:00:00Z</vt:filetime>
  </property>
  <property fmtid="{D5CDD505-2E9C-101B-9397-08002B2CF9AE}" pid="3" name="Creator">
    <vt:lpwstr>Canva</vt:lpwstr>
  </property>
  <property fmtid="{D5CDD505-2E9C-101B-9397-08002B2CF9AE}" pid="4" name="LastSaved">
    <vt:filetime>2025-05-13T00:00:00Z</vt:filetime>
  </property>
  <property fmtid="{D5CDD505-2E9C-101B-9397-08002B2CF9AE}" pid="5" name="Producer">
    <vt:lpwstr>Canva</vt:lpwstr>
  </property>
</Properties>
</file>