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Bitter" charset="1" panose="02000000000000000000"/>
      <p:regular r:id="rId17"/>
    </p:embeddedFont>
    <p:embeddedFont>
      <p:font typeface="Open Sans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notesMasters/notesMaster1.xml" Type="http://schemas.openxmlformats.org/officeDocument/2006/relationships/notesMaster"/><Relationship Id="rId15" Target="theme/theme2.xml" Type="http://schemas.openxmlformats.org/officeDocument/2006/relationships/theme"/><Relationship Id="rId16" Target="notesSlides/notesSlide1.xml" Type="http://schemas.openxmlformats.org/officeDocument/2006/relationships/notes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25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https://www.a2zdrinks.com/chang-beer-12-x-620ml-bottles.html" TargetMode="External" Type="http://schemas.openxmlformats.org/officeDocument/2006/relationships/hyperlink"/><Relationship Id="rId5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https://www.a2zdrinks.com/chang-beer-12-x-620ml-bottles.html" TargetMode="External" Type="http://schemas.openxmlformats.org/officeDocument/2006/relationships/hyperlink"/><Relationship Id="rId5" Target="https://www.a2zdrinks.com/chang-beer-12-x-620ml-bottles.html" TargetMode="External" Type="http://schemas.openxmlformats.org/officeDocument/2006/relationships/hyperlink"/><Relationship Id="rId6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https://www.a2zdrinks.com/chang-beer-12-x-620ml-bottles.html" TargetMode="External" Type="http://schemas.openxmlformats.org/officeDocument/2006/relationships/hyperlink"/><Relationship Id="rId9" Target="https://www.a2zdrinks.com/chang-beer-12-x-620ml-bottles.html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9.png" Type="http://schemas.openxmlformats.org/officeDocument/2006/relationships/image"/><Relationship Id="rId4" Target="https://www.a2zdrinks.com/chang-beer-12-x-620ml-bottles.html" TargetMode="External" Type="http://schemas.openxmlformats.org/officeDocument/2006/relationships/hyperlink"/><Relationship Id="rId5" Target="https://www.a2zdrinks.com/chang-beer-12-x-620ml-bottles.html" TargetMode="External" Type="http://schemas.openxmlformats.org/officeDocument/2006/relationships/hyperlink"/><Relationship Id="rId6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0.png" Type="http://schemas.openxmlformats.org/officeDocument/2006/relationships/image"/><Relationship Id="rId4" Target="https://www.a2zdrinks.com/chang-beer-12-x-620ml-bottles.html" TargetMode="External" Type="http://schemas.openxmlformats.org/officeDocument/2006/relationships/hyperlink"/><Relationship Id="rId5" Target="https://www.a2zdrinks.com/chang-beer-12-x-620ml-bottles.html" TargetMode="External" Type="http://schemas.openxmlformats.org/officeDocument/2006/relationships/hyperlink"/><Relationship Id="rId6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12.png" Type="http://schemas.openxmlformats.org/officeDocument/2006/relationships/image"/><Relationship Id="rId6" Target="https://www.a2zdrinks.com/chang-beer-12-x-620ml-bottles.html" TargetMode="External" Type="http://schemas.openxmlformats.org/officeDocument/2006/relationships/hyperlink"/><Relationship Id="rId7" Target="https://www.a2zdrinks.com/chang-beer-12-x-620ml-bottles.html" TargetMode="External" Type="http://schemas.openxmlformats.org/officeDocument/2006/relationships/hyperlink"/><Relationship Id="rId8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https://www.a2zdrinks.com/chang-beer-12-x-620ml-bottles.html" TargetMode="External" Type="http://schemas.openxmlformats.org/officeDocument/2006/relationships/hyperlink"/><Relationship Id="rId8" Target="https://www.a2zdrinks.com/chang-beer-12-x-620ml-bottles.html" TargetMode="External" Type="http://schemas.openxmlformats.org/officeDocument/2006/relationships/hyperlink"/><Relationship Id="rId9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https://www.a2zdrinks.com/chang-beer-12-x-620ml-bottles.html" TargetMode="External" Type="http://schemas.openxmlformats.org/officeDocument/2006/relationships/hyperlink"/><Relationship Id="rId4" Target="https://www.a2zdrinks.com" TargetMode="External" Type="http://schemas.openxmlformats.org/officeDocument/2006/relationships/hyperlink"/><Relationship Id="rId5" Target="https://www.a2zdrinks.com/chang-beer-12-x-620ml-bottles.html" TargetMode="External" Type="http://schemas.openxmlformats.org/officeDocument/2006/relationships/hyperlink"/><Relationship Id="rId6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10658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3399979"/>
            <a:ext cx="8980289" cy="885974"/>
            <a:chOff x="0" y="0"/>
            <a:chExt cx="11973718" cy="11812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973718" cy="1181298"/>
            </a:xfrm>
            <a:custGeom>
              <a:avLst/>
              <a:gdLst/>
              <a:ahLst/>
              <a:cxnLst/>
              <a:rect r="r" b="b" t="t" l="l"/>
              <a:pathLst>
                <a:path h="1181298" w="11973718">
                  <a:moveTo>
                    <a:pt x="0" y="0"/>
                  </a:moveTo>
                  <a:lnTo>
                    <a:pt x="11973718" y="0"/>
                  </a:lnTo>
                  <a:lnTo>
                    <a:pt x="11973718" y="1181298"/>
                  </a:lnTo>
                  <a:lnTo>
                    <a:pt x="0" y="1181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1973718" cy="12098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Introduction to Chang Beer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50237" y="4711154"/>
            <a:ext cx="9445526" cy="1360885"/>
            <a:chOff x="0" y="0"/>
            <a:chExt cx="12594035" cy="18145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94035" cy="1814513"/>
            </a:xfrm>
            <a:custGeom>
              <a:avLst/>
              <a:gdLst/>
              <a:ahLst/>
              <a:cxnLst/>
              <a:rect r="r" b="b" t="t" l="l"/>
              <a:pathLst>
                <a:path h="1814513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85725"/>
              <a:ext cx="12594035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Discover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4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, Thailand's iconic brew. It is brewed with a commitment to quality and tradition. Known for its smooth taste, it is a popular choice globally.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845475" y="6407349"/>
            <a:ext cx="463154" cy="463154"/>
            <a:chOff x="0" y="0"/>
            <a:chExt cx="617538" cy="6175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1118741"/>
            <a:ext cx="9445526" cy="1771947"/>
            <a:chOff x="0" y="0"/>
            <a:chExt cx="12594035" cy="23625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2362597"/>
            </a:xfrm>
            <a:custGeom>
              <a:avLst/>
              <a:gdLst/>
              <a:ahLst/>
              <a:cxnLst/>
              <a:rect r="r" b="b" t="t" l="l"/>
              <a:pathLst>
                <a:path h="23625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2594035" cy="239117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History and Heritage of Chang Beer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169176" y="3315891"/>
            <a:ext cx="38100" cy="5079652"/>
            <a:chOff x="0" y="0"/>
            <a:chExt cx="50800" cy="67728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0800" cy="6772910"/>
            </a:xfrm>
            <a:custGeom>
              <a:avLst/>
              <a:gdLst/>
              <a:ahLst/>
              <a:cxnLst/>
              <a:rect r="r" b="b" t="t" l="l"/>
              <a:pathLst>
                <a:path h="6772910" w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6747510"/>
                  </a:lnTo>
                  <a:cubicBezTo>
                    <a:pt x="50800" y="6761480"/>
                    <a:pt x="39370" y="6772910"/>
                    <a:pt x="25400" y="6772910"/>
                  </a:cubicBezTo>
                  <a:cubicBezTo>
                    <a:pt x="11430" y="6772910"/>
                    <a:pt x="0" y="6761480"/>
                    <a:pt x="0" y="674751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450015" y="3615779"/>
            <a:ext cx="850552" cy="38100"/>
            <a:chOff x="0" y="0"/>
            <a:chExt cx="1134070" cy="50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34110" cy="50800"/>
            </a:xfrm>
            <a:custGeom>
              <a:avLst/>
              <a:gdLst/>
              <a:ahLst/>
              <a:cxnLst/>
              <a:rect r="r" b="b" t="t" l="l"/>
              <a:pathLst>
                <a:path h="50800" w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108710" y="0"/>
                  </a:lnTo>
                  <a:cubicBezTo>
                    <a:pt x="1122680" y="0"/>
                    <a:pt x="1134110" y="11430"/>
                    <a:pt x="1134110" y="25400"/>
                  </a:cubicBezTo>
                  <a:cubicBezTo>
                    <a:pt x="1134110" y="39370"/>
                    <a:pt x="1122680" y="50800"/>
                    <a:pt x="11087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845475" y="3311129"/>
            <a:ext cx="647402" cy="647402"/>
            <a:chOff x="0" y="0"/>
            <a:chExt cx="863203" cy="86320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7956575" y="3369022"/>
            <a:ext cx="425203" cy="531614"/>
            <a:chOff x="0" y="0"/>
            <a:chExt cx="566937" cy="70881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66937" cy="708818"/>
            </a:xfrm>
            <a:custGeom>
              <a:avLst/>
              <a:gdLst/>
              <a:ahLst/>
              <a:cxnLst/>
              <a:rect r="r" b="b" t="t" l="l"/>
              <a:pathLst>
                <a:path h="708818" w="566937">
                  <a:moveTo>
                    <a:pt x="0" y="0"/>
                  </a:moveTo>
                  <a:lnTo>
                    <a:pt x="566937" y="0"/>
                  </a:lnTo>
                  <a:lnTo>
                    <a:pt x="566937" y="708818"/>
                  </a:lnTo>
                  <a:lnTo>
                    <a:pt x="0" y="7088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47625"/>
              <a:ext cx="566937" cy="6611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12"/>
                </a:lnSpc>
              </a:pPr>
              <a:r>
                <a:rPr lang="en-US" sz="3312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86764" y="3413224"/>
            <a:ext cx="3544044" cy="442912"/>
            <a:chOff x="0" y="0"/>
            <a:chExt cx="4725392" cy="590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1995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586764" y="4026248"/>
            <a:ext cx="7708999" cy="907256"/>
            <a:chOff x="0" y="0"/>
            <a:chExt cx="10278665" cy="120967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278665" cy="1209675"/>
            </a:xfrm>
            <a:custGeom>
              <a:avLst/>
              <a:gdLst/>
              <a:ahLst/>
              <a:cxnLst/>
              <a:rect r="r" b="b" t="t" l="l"/>
              <a:pathLst>
                <a:path h="1209675" w="10278665">
                  <a:moveTo>
                    <a:pt x="0" y="0"/>
                  </a:moveTo>
                  <a:lnTo>
                    <a:pt x="10278665" y="0"/>
                  </a:lnTo>
                  <a:lnTo>
                    <a:pt x="10278665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85725"/>
              <a:ext cx="10278665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Established by ThaiBev, building on rich brewing traditions.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450015" y="5800427"/>
            <a:ext cx="850552" cy="38100"/>
            <a:chOff x="0" y="0"/>
            <a:chExt cx="1134070" cy="50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34110" cy="50800"/>
            </a:xfrm>
            <a:custGeom>
              <a:avLst/>
              <a:gdLst/>
              <a:ahLst/>
              <a:cxnLst/>
              <a:rect r="r" b="b" t="t" l="l"/>
              <a:pathLst>
                <a:path h="50800" w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108710" y="0"/>
                  </a:lnTo>
                  <a:cubicBezTo>
                    <a:pt x="1122680" y="0"/>
                    <a:pt x="1134110" y="11430"/>
                    <a:pt x="1134110" y="25400"/>
                  </a:cubicBezTo>
                  <a:cubicBezTo>
                    <a:pt x="1134110" y="39370"/>
                    <a:pt x="1122680" y="50800"/>
                    <a:pt x="11087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7845475" y="5495776"/>
            <a:ext cx="647402" cy="647403"/>
            <a:chOff x="0" y="0"/>
            <a:chExt cx="863203" cy="8632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7956575" y="5553670"/>
            <a:ext cx="425203" cy="531614"/>
            <a:chOff x="0" y="0"/>
            <a:chExt cx="566937" cy="70881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66937" cy="708818"/>
            </a:xfrm>
            <a:custGeom>
              <a:avLst/>
              <a:gdLst/>
              <a:ahLst/>
              <a:cxnLst/>
              <a:rect r="r" b="b" t="t" l="l"/>
              <a:pathLst>
                <a:path h="708818" w="566937">
                  <a:moveTo>
                    <a:pt x="0" y="0"/>
                  </a:moveTo>
                  <a:lnTo>
                    <a:pt x="566937" y="0"/>
                  </a:lnTo>
                  <a:lnTo>
                    <a:pt x="566937" y="708818"/>
                  </a:lnTo>
                  <a:lnTo>
                    <a:pt x="0" y="7088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47625"/>
              <a:ext cx="566937" cy="6611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12"/>
                </a:lnSpc>
              </a:pPr>
              <a:r>
                <a:rPr lang="en-US" sz="3312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2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586764" y="5597872"/>
            <a:ext cx="3544044" cy="442912"/>
            <a:chOff x="0" y="0"/>
            <a:chExt cx="4725392" cy="59055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Thai Spirit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586764" y="6210895"/>
            <a:ext cx="7708999" cy="453629"/>
            <a:chOff x="0" y="0"/>
            <a:chExt cx="10278665" cy="60483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278665" cy="604838"/>
            </a:xfrm>
            <a:custGeom>
              <a:avLst/>
              <a:gdLst/>
              <a:ahLst/>
              <a:cxnLst/>
              <a:rect r="r" b="b" t="t" l="l"/>
              <a:pathLst>
                <a:path h="604838" w="10278665">
                  <a:moveTo>
                    <a:pt x="0" y="0"/>
                  </a:moveTo>
                  <a:lnTo>
                    <a:pt x="10278665" y="0"/>
                  </a:lnTo>
                  <a:lnTo>
                    <a:pt x="10278665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10278665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Represents the spirit and heritage of Thailand.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8450015" y="7531447"/>
            <a:ext cx="850552" cy="38100"/>
            <a:chOff x="0" y="0"/>
            <a:chExt cx="1134070" cy="50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134110" cy="50800"/>
            </a:xfrm>
            <a:custGeom>
              <a:avLst/>
              <a:gdLst/>
              <a:ahLst/>
              <a:cxnLst/>
              <a:rect r="r" b="b" t="t" l="l"/>
              <a:pathLst>
                <a:path h="50800" w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108710" y="0"/>
                  </a:lnTo>
                  <a:cubicBezTo>
                    <a:pt x="1122680" y="0"/>
                    <a:pt x="1134110" y="11430"/>
                    <a:pt x="1134110" y="25400"/>
                  </a:cubicBezTo>
                  <a:cubicBezTo>
                    <a:pt x="1134110" y="39370"/>
                    <a:pt x="1122680" y="50800"/>
                    <a:pt x="11087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7845475" y="7226796"/>
            <a:ext cx="647402" cy="647403"/>
            <a:chOff x="0" y="0"/>
            <a:chExt cx="863203" cy="863203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7956575" y="7284690"/>
            <a:ext cx="425203" cy="531614"/>
            <a:chOff x="0" y="0"/>
            <a:chExt cx="566937" cy="708818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66937" cy="708818"/>
            </a:xfrm>
            <a:custGeom>
              <a:avLst/>
              <a:gdLst/>
              <a:ahLst/>
              <a:cxnLst/>
              <a:rect r="r" b="b" t="t" l="l"/>
              <a:pathLst>
                <a:path h="708818" w="566937">
                  <a:moveTo>
                    <a:pt x="0" y="0"/>
                  </a:moveTo>
                  <a:lnTo>
                    <a:pt x="566937" y="0"/>
                  </a:lnTo>
                  <a:lnTo>
                    <a:pt x="566937" y="708818"/>
                  </a:lnTo>
                  <a:lnTo>
                    <a:pt x="0" y="7088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47625"/>
              <a:ext cx="566937" cy="6611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12"/>
                </a:lnSpc>
              </a:pPr>
              <a:r>
                <a:rPr lang="en-US" sz="3312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3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9586764" y="7328892"/>
            <a:ext cx="3544044" cy="442912"/>
            <a:chOff x="0" y="0"/>
            <a:chExt cx="4725392" cy="59055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Brand Reflection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9586764" y="7941915"/>
            <a:ext cx="7708999" cy="453629"/>
            <a:chOff x="0" y="0"/>
            <a:chExt cx="10278665" cy="604838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0278665" cy="604838"/>
            </a:xfrm>
            <a:custGeom>
              <a:avLst/>
              <a:gdLst/>
              <a:ahLst/>
              <a:cxnLst/>
              <a:rect r="r" b="b" t="t" l="l"/>
              <a:pathLst>
                <a:path h="604838" w="10278665">
                  <a:moveTo>
                    <a:pt x="0" y="0"/>
                  </a:moveTo>
                  <a:lnTo>
                    <a:pt x="10278665" y="0"/>
                  </a:lnTo>
                  <a:lnTo>
                    <a:pt x="10278665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85725"/>
              <a:ext cx="10278665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4" tooltip="https://www.a2zdrinks.com/chang-beer-12-x-620ml-bottles.html"/>
                </a:rPr>
                <a:t>Chang Beer's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brand reflects its deep Thai roots.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7850237" y="8714482"/>
            <a:ext cx="9445526" cy="453629"/>
            <a:chOff x="0" y="0"/>
            <a:chExt cx="12594035" cy="604838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2594035" cy="604838"/>
            </a:xfrm>
            <a:custGeom>
              <a:avLst/>
              <a:gdLst/>
              <a:ahLst/>
              <a:cxnLst/>
              <a:rect r="r" b="b" t="t" l="l"/>
              <a:pathLst>
                <a:path h="604838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85725"/>
              <a:ext cx="12594035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Explore the rich history of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5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and its cultural significance.</a:t>
              </a: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-20517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5329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18288000" cy="2604939"/>
          </a:xfrm>
          <a:custGeom>
            <a:avLst/>
            <a:gdLst/>
            <a:ahLst/>
            <a:cxnLst/>
            <a:rect r="r" b="b" t="t" l="l"/>
            <a:pathLst>
              <a:path h="2604939" w="18288000">
                <a:moveTo>
                  <a:pt x="0" y="0"/>
                </a:moveTo>
                <a:lnTo>
                  <a:pt x="18288000" y="0"/>
                </a:lnTo>
                <a:lnTo>
                  <a:pt x="18288000" y="2604939"/>
                </a:lnTo>
                <a:lnTo>
                  <a:pt x="0" y="2604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8" t="0" r="-88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7488" y="2818567"/>
            <a:ext cx="9884920" cy="837843"/>
            <a:chOff x="0" y="0"/>
            <a:chExt cx="12355067" cy="10472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55067" cy="1047212"/>
            </a:xfrm>
            <a:custGeom>
              <a:avLst/>
              <a:gdLst/>
              <a:ahLst/>
              <a:cxnLst/>
              <a:rect r="r" b="b" t="t" l="l"/>
              <a:pathLst>
                <a:path h="1047212" w="12355067">
                  <a:moveTo>
                    <a:pt x="0" y="0"/>
                  </a:moveTo>
                  <a:lnTo>
                    <a:pt x="12355067" y="0"/>
                  </a:lnTo>
                  <a:lnTo>
                    <a:pt x="12355067" y="1047212"/>
                  </a:lnTo>
                  <a:lnTo>
                    <a:pt x="0" y="10472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2355067" cy="10757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377"/>
                </a:lnSpc>
              </a:pPr>
              <a:r>
                <a:rPr lang="en-US" sz="42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Brewing Process of Chang Beer</a:t>
              </a:r>
            </a:p>
          </p:txBody>
        </p:sp>
      </p:grpSp>
      <p:sp>
        <p:nvSpPr>
          <p:cNvPr name="Freeform 10" id="10" descr="preencoded.png"/>
          <p:cNvSpPr/>
          <p:nvPr/>
        </p:nvSpPr>
        <p:spPr>
          <a:xfrm flipH="false" flipV="false" rot="0">
            <a:off x="729257" y="4143375"/>
            <a:ext cx="1041946" cy="1250305"/>
          </a:xfrm>
          <a:custGeom>
            <a:avLst/>
            <a:gdLst/>
            <a:ahLst/>
            <a:cxnLst/>
            <a:rect r="r" b="b" t="t" l="l"/>
            <a:pathLst>
              <a:path h="1250305" w="1041946">
                <a:moveTo>
                  <a:pt x="0" y="0"/>
                </a:moveTo>
                <a:lnTo>
                  <a:pt x="1041947" y="0"/>
                </a:lnTo>
                <a:lnTo>
                  <a:pt x="1041947" y="1250305"/>
                </a:lnTo>
                <a:lnTo>
                  <a:pt x="0" y="1250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7" r="0" b="-77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083742" y="4351735"/>
            <a:ext cx="2604939" cy="430308"/>
            <a:chOff x="0" y="0"/>
            <a:chExt cx="3473252" cy="5737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73252" cy="573744"/>
            </a:xfrm>
            <a:custGeom>
              <a:avLst/>
              <a:gdLst/>
              <a:ahLst/>
              <a:cxnLst/>
              <a:rect r="r" b="b" t="t" l="l"/>
              <a:pathLst>
                <a:path h="573744" w="3473252">
                  <a:moveTo>
                    <a:pt x="0" y="0"/>
                  </a:moveTo>
                  <a:lnTo>
                    <a:pt x="3473252" y="0"/>
                  </a:lnTo>
                  <a:lnTo>
                    <a:pt x="3473252" y="573744"/>
                  </a:lnTo>
                  <a:lnTo>
                    <a:pt x="0" y="5737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3473252" cy="6023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1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Quality Water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083743" y="4802237"/>
            <a:ext cx="15475000" cy="377619"/>
            <a:chOff x="0" y="0"/>
            <a:chExt cx="20633333" cy="50349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633333" cy="503492"/>
            </a:xfrm>
            <a:custGeom>
              <a:avLst/>
              <a:gdLst/>
              <a:ahLst/>
              <a:cxnLst/>
              <a:rect r="r" b="b" t="t" l="l"/>
              <a:pathLst>
                <a:path h="503492" w="20633333">
                  <a:moveTo>
                    <a:pt x="0" y="0"/>
                  </a:moveTo>
                  <a:lnTo>
                    <a:pt x="20633333" y="0"/>
                  </a:lnTo>
                  <a:lnTo>
                    <a:pt x="20633333" y="503492"/>
                  </a:lnTo>
                  <a:lnTo>
                    <a:pt x="0" y="503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66675"/>
              <a:ext cx="20633333" cy="5701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948"/>
                </a:lnSpc>
              </a:pPr>
              <a:r>
                <a:rPr lang="en-US" sz="1824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Crafted using deep-well water for purity.</a:t>
              </a:r>
            </a:p>
          </p:txBody>
        </p:sp>
      </p:grpSp>
      <p:sp>
        <p:nvSpPr>
          <p:cNvPr name="Freeform 17" id="17" descr="preencoded.png"/>
          <p:cNvSpPr/>
          <p:nvPr/>
        </p:nvSpPr>
        <p:spPr>
          <a:xfrm flipH="false" flipV="false" rot="0">
            <a:off x="729257" y="5393680"/>
            <a:ext cx="1041946" cy="1250305"/>
          </a:xfrm>
          <a:custGeom>
            <a:avLst/>
            <a:gdLst/>
            <a:ahLst/>
            <a:cxnLst/>
            <a:rect r="r" b="b" t="t" l="l"/>
            <a:pathLst>
              <a:path h="1250305" w="1041946">
                <a:moveTo>
                  <a:pt x="0" y="0"/>
                </a:moveTo>
                <a:lnTo>
                  <a:pt x="1041947" y="0"/>
                </a:lnTo>
                <a:lnTo>
                  <a:pt x="1041947" y="1250305"/>
                </a:lnTo>
                <a:lnTo>
                  <a:pt x="0" y="12503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77" r="0" b="-77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2083742" y="5602040"/>
            <a:ext cx="2604939" cy="430308"/>
            <a:chOff x="0" y="0"/>
            <a:chExt cx="3473252" cy="57374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473252" cy="573744"/>
            </a:xfrm>
            <a:custGeom>
              <a:avLst/>
              <a:gdLst/>
              <a:ahLst/>
              <a:cxnLst/>
              <a:rect r="r" b="b" t="t" l="l"/>
              <a:pathLst>
                <a:path h="573744" w="3473252">
                  <a:moveTo>
                    <a:pt x="0" y="0"/>
                  </a:moveTo>
                  <a:lnTo>
                    <a:pt x="3473252" y="0"/>
                  </a:lnTo>
                  <a:lnTo>
                    <a:pt x="3473252" y="573744"/>
                  </a:lnTo>
                  <a:lnTo>
                    <a:pt x="0" y="5737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3473252" cy="6023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1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Select Ingredients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083743" y="6052542"/>
            <a:ext cx="15475000" cy="377619"/>
            <a:chOff x="0" y="0"/>
            <a:chExt cx="20633333" cy="50349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633333" cy="503492"/>
            </a:xfrm>
            <a:custGeom>
              <a:avLst/>
              <a:gdLst/>
              <a:ahLst/>
              <a:cxnLst/>
              <a:rect r="r" b="b" t="t" l="l"/>
              <a:pathLst>
                <a:path h="503492" w="20633333">
                  <a:moveTo>
                    <a:pt x="0" y="0"/>
                  </a:moveTo>
                  <a:lnTo>
                    <a:pt x="20633333" y="0"/>
                  </a:lnTo>
                  <a:lnTo>
                    <a:pt x="20633333" y="503492"/>
                  </a:lnTo>
                  <a:lnTo>
                    <a:pt x="0" y="503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66675"/>
              <a:ext cx="20633333" cy="5701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948"/>
                </a:lnSpc>
              </a:pPr>
              <a:r>
                <a:rPr lang="en-US" sz="1824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Uses only the finest, carefully selected ingredients.</a:t>
              </a:r>
            </a:p>
          </p:txBody>
        </p:sp>
      </p:grpSp>
      <p:sp>
        <p:nvSpPr>
          <p:cNvPr name="Freeform 24" id="24" descr="preencoded.png"/>
          <p:cNvSpPr/>
          <p:nvPr/>
        </p:nvSpPr>
        <p:spPr>
          <a:xfrm flipH="false" flipV="false" rot="0">
            <a:off x="729257" y="6643985"/>
            <a:ext cx="1041946" cy="1250305"/>
          </a:xfrm>
          <a:custGeom>
            <a:avLst/>
            <a:gdLst/>
            <a:ahLst/>
            <a:cxnLst/>
            <a:rect r="r" b="b" t="t" l="l"/>
            <a:pathLst>
              <a:path h="1250305" w="1041946">
                <a:moveTo>
                  <a:pt x="0" y="0"/>
                </a:moveTo>
                <a:lnTo>
                  <a:pt x="1041947" y="0"/>
                </a:lnTo>
                <a:lnTo>
                  <a:pt x="1041947" y="1250305"/>
                </a:lnTo>
                <a:lnTo>
                  <a:pt x="0" y="12503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7" r="0" b="-77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2083742" y="6852345"/>
            <a:ext cx="2604939" cy="430308"/>
            <a:chOff x="0" y="0"/>
            <a:chExt cx="3473252" cy="57374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73252" cy="573744"/>
            </a:xfrm>
            <a:custGeom>
              <a:avLst/>
              <a:gdLst/>
              <a:ahLst/>
              <a:cxnLst/>
              <a:rect r="r" b="b" t="t" l="l"/>
              <a:pathLst>
                <a:path h="573744" w="3473252">
                  <a:moveTo>
                    <a:pt x="0" y="0"/>
                  </a:moveTo>
                  <a:lnTo>
                    <a:pt x="3473252" y="0"/>
                  </a:lnTo>
                  <a:lnTo>
                    <a:pt x="3473252" y="573744"/>
                  </a:lnTo>
                  <a:lnTo>
                    <a:pt x="0" y="5737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3473252" cy="6023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1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Meticulous Process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083743" y="7302847"/>
            <a:ext cx="15475000" cy="377619"/>
            <a:chOff x="0" y="0"/>
            <a:chExt cx="20633333" cy="50349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633333" cy="503492"/>
            </a:xfrm>
            <a:custGeom>
              <a:avLst/>
              <a:gdLst/>
              <a:ahLst/>
              <a:cxnLst/>
              <a:rect r="r" b="b" t="t" l="l"/>
              <a:pathLst>
                <a:path h="503492" w="20633333">
                  <a:moveTo>
                    <a:pt x="0" y="0"/>
                  </a:moveTo>
                  <a:lnTo>
                    <a:pt x="20633333" y="0"/>
                  </a:lnTo>
                  <a:lnTo>
                    <a:pt x="20633333" y="503492"/>
                  </a:lnTo>
                  <a:lnTo>
                    <a:pt x="0" y="503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20633333" cy="5701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948"/>
                </a:lnSpc>
              </a:pPr>
              <a:r>
                <a:rPr lang="en-US" sz="1824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Undergoes a precise and careful brewing process.</a:t>
              </a:r>
            </a:p>
          </p:txBody>
        </p:sp>
      </p:grpSp>
      <p:sp>
        <p:nvSpPr>
          <p:cNvPr name="Freeform 31" id="31" descr="preencoded.png"/>
          <p:cNvSpPr/>
          <p:nvPr/>
        </p:nvSpPr>
        <p:spPr>
          <a:xfrm flipH="false" flipV="false" rot="0">
            <a:off x="729257" y="7894290"/>
            <a:ext cx="1041946" cy="1250305"/>
          </a:xfrm>
          <a:custGeom>
            <a:avLst/>
            <a:gdLst/>
            <a:ahLst/>
            <a:cxnLst/>
            <a:rect r="r" b="b" t="t" l="l"/>
            <a:pathLst>
              <a:path h="1250305" w="1041946">
                <a:moveTo>
                  <a:pt x="0" y="0"/>
                </a:moveTo>
                <a:lnTo>
                  <a:pt x="1041947" y="0"/>
                </a:lnTo>
                <a:lnTo>
                  <a:pt x="1041947" y="1250305"/>
                </a:lnTo>
                <a:lnTo>
                  <a:pt x="0" y="12503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77" r="0" b="-77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2083742" y="8102650"/>
            <a:ext cx="2604939" cy="430308"/>
            <a:chOff x="0" y="0"/>
            <a:chExt cx="3473252" cy="57374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473252" cy="573744"/>
            </a:xfrm>
            <a:custGeom>
              <a:avLst/>
              <a:gdLst/>
              <a:ahLst/>
              <a:cxnLst/>
              <a:rect r="r" b="b" t="t" l="l"/>
              <a:pathLst>
                <a:path h="573744" w="3473252">
                  <a:moveTo>
                    <a:pt x="0" y="0"/>
                  </a:moveTo>
                  <a:lnTo>
                    <a:pt x="3473252" y="0"/>
                  </a:lnTo>
                  <a:lnTo>
                    <a:pt x="3473252" y="573744"/>
                  </a:lnTo>
                  <a:lnTo>
                    <a:pt x="0" y="5737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28575"/>
              <a:ext cx="3473252" cy="6023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1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Crisp Flavor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083743" y="8553152"/>
            <a:ext cx="15475000" cy="377619"/>
            <a:chOff x="0" y="0"/>
            <a:chExt cx="20633333" cy="50349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0633333" cy="503492"/>
            </a:xfrm>
            <a:custGeom>
              <a:avLst/>
              <a:gdLst/>
              <a:ahLst/>
              <a:cxnLst/>
              <a:rect r="r" b="b" t="t" l="l"/>
              <a:pathLst>
                <a:path h="503492" w="20633333">
                  <a:moveTo>
                    <a:pt x="0" y="0"/>
                  </a:moveTo>
                  <a:lnTo>
                    <a:pt x="20633333" y="0"/>
                  </a:lnTo>
                  <a:lnTo>
                    <a:pt x="20633333" y="503492"/>
                  </a:lnTo>
                  <a:lnTo>
                    <a:pt x="0" y="503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66675"/>
              <a:ext cx="20633333" cy="5701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948"/>
                </a:lnSpc>
              </a:pPr>
              <a:r>
                <a:rPr lang="en-US" sz="1824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8" tooltip="https://www.a2zdrinks.com/chang-beer-12-x-620ml-bottles.html"/>
                </a:rPr>
                <a:t>Chang Beer's</a:t>
              </a:r>
              <a:r>
                <a:rPr lang="en-US" sz="1824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unique brewing ensures a refreshing taste.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729258" y="9379000"/>
            <a:ext cx="16829484" cy="377619"/>
            <a:chOff x="0" y="0"/>
            <a:chExt cx="22439312" cy="50349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2439312" cy="503492"/>
            </a:xfrm>
            <a:custGeom>
              <a:avLst/>
              <a:gdLst/>
              <a:ahLst/>
              <a:cxnLst/>
              <a:rect r="r" b="b" t="t" l="l"/>
              <a:pathLst>
                <a:path h="503492" w="22439312">
                  <a:moveTo>
                    <a:pt x="0" y="0"/>
                  </a:moveTo>
                  <a:lnTo>
                    <a:pt x="22439312" y="0"/>
                  </a:lnTo>
                  <a:lnTo>
                    <a:pt x="22439312" y="503492"/>
                  </a:lnTo>
                  <a:lnTo>
                    <a:pt x="0" y="503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66675"/>
              <a:ext cx="22439312" cy="5701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948"/>
                </a:lnSpc>
              </a:pPr>
              <a:r>
                <a:rPr lang="en-US" sz="1824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A look at what makes </a:t>
              </a:r>
              <a:r>
                <a:rPr lang="en-US" sz="1824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9" tooltip="https://www.a2zdrinks.com/chang-beer-12-x-620ml-bottles.html"/>
                </a:rPr>
                <a:t>Chang Beer</a:t>
              </a:r>
              <a:r>
                <a:rPr lang="en-US" sz="1824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so special.</a:t>
              </a: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2427238"/>
            <a:ext cx="8838456" cy="885974"/>
            <a:chOff x="0" y="0"/>
            <a:chExt cx="11784608" cy="11812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84609" cy="1181298"/>
            </a:xfrm>
            <a:custGeom>
              <a:avLst/>
              <a:gdLst/>
              <a:ahLst/>
              <a:cxnLst/>
              <a:rect r="r" b="b" t="t" l="l"/>
              <a:pathLst>
                <a:path h="1181298" w="11784609">
                  <a:moveTo>
                    <a:pt x="0" y="0"/>
                  </a:moveTo>
                  <a:lnTo>
                    <a:pt x="11784609" y="0"/>
                  </a:lnTo>
                  <a:lnTo>
                    <a:pt x="11784609" y="1181298"/>
                  </a:lnTo>
                  <a:lnTo>
                    <a:pt x="0" y="1181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1784608" cy="12098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Taste Profile of Chang Beer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45475" y="3733651"/>
            <a:ext cx="647402" cy="647402"/>
            <a:chOff x="0" y="0"/>
            <a:chExt cx="863203" cy="8632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771632" y="3835748"/>
            <a:ext cx="3598217" cy="442912"/>
            <a:chOff x="0" y="0"/>
            <a:chExt cx="4797623" cy="5905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97623" cy="590550"/>
            </a:xfrm>
            <a:custGeom>
              <a:avLst/>
              <a:gdLst/>
              <a:ahLst/>
              <a:cxnLst/>
              <a:rect r="r" b="b" t="t" l="l"/>
              <a:pathLst>
                <a:path h="590550" w="4797623">
                  <a:moveTo>
                    <a:pt x="0" y="0"/>
                  </a:moveTo>
                  <a:lnTo>
                    <a:pt x="4797623" y="0"/>
                  </a:lnTo>
                  <a:lnTo>
                    <a:pt x="4797623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4797623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Smooth &amp; Full-bodied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771632" y="4448770"/>
            <a:ext cx="3624262" cy="907256"/>
            <a:chOff x="0" y="0"/>
            <a:chExt cx="4832350" cy="12096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832350" cy="1209675"/>
            </a:xfrm>
            <a:custGeom>
              <a:avLst/>
              <a:gdLst/>
              <a:ahLst/>
              <a:cxnLst/>
              <a:rect r="r" b="b" t="t" l="l"/>
              <a:pathLst>
                <a:path h="1209675" w="4832350">
                  <a:moveTo>
                    <a:pt x="0" y="0"/>
                  </a:moveTo>
                  <a:lnTo>
                    <a:pt x="4832350" y="0"/>
                  </a:lnTo>
                  <a:lnTo>
                    <a:pt x="4832350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4832350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Characterized by its smooth, full-bodied taste.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745491" y="3733651"/>
            <a:ext cx="647402" cy="647402"/>
            <a:chOff x="0" y="0"/>
            <a:chExt cx="863203" cy="8632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671649" y="3835748"/>
            <a:ext cx="3544044" cy="442912"/>
            <a:chOff x="0" y="0"/>
            <a:chExt cx="4725392" cy="5905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Balanced Flavor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671649" y="4448770"/>
            <a:ext cx="3624262" cy="907256"/>
            <a:chOff x="0" y="0"/>
            <a:chExt cx="4832350" cy="12096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32350" cy="1209675"/>
            </a:xfrm>
            <a:custGeom>
              <a:avLst/>
              <a:gdLst/>
              <a:ahLst/>
              <a:cxnLst/>
              <a:rect r="r" b="b" t="t" l="l"/>
              <a:pathLst>
                <a:path h="1209675" w="4832350">
                  <a:moveTo>
                    <a:pt x="0" y="0"/>
                  </a:moveTo>
                  <a:lnTo>
                    <a:pt x="4832350" y="0"/>
                  </a:lnTo>
                  <a:lnTo>
                    <a:pt x="4832350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4832350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Has a balanced flavor with subtle hoppy notes.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845475" y="5918299"/>
            <a:ext cx="647402" cy="647402"/>
            <a:chOff x="0" y="0"/>
            <a:chExt cx="863203" cy="8632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8771632" y="6020395"/>
            <a:ext cx="3544044" cy="442912"/>
            <a:chOff x="0" y="0"/>
            <a:chExt cx="4725392" cy="5905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Versatile Pairing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8771632" y="6633419"/>
            <a:ext cx="8524131" cy="453629"/>
            <a:chOff x="0" y="0"/>
            <a:chExt cx="11365508" cy="60483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85725"/>
              <a:ext cx="1136550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4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pairs well with various dishes.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7850237" y="7405985"/>
            <a:ext cx="9445526" cy="453629"/>
            <a:chOff x="0" y="0"/>
            <a:chExt cx="12594035" cy="60483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594035" cy="604838"/>
            </a:xfrm>
            <a:custGeom>
              <a:avLst/>
              <a:gdLst/>
              <a:ahLst/>
              <a:cxnLst/>
              <a:rect r="r" b="b" t="t" l="l"/>
              <a:pathLst>
                <a:path h="604838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12594035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Savor the exceptional taste of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5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, perfect for any occasion.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62429" y="712738"/>
            <a:ext cx="9621142" cy="1615082"/>
            <a:chOff x="0" y="0"/>
            <a:chExt cx="12828190" cy="21534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828190" cy="2153443"/>
            </a:xfrm>
            <a:custGeom>
              <a:avLst/>
              <a:gdLst/>
              <a:ahLst/>
              <a:cxnLst/>
              <a:rect r="r" b="b" t="t" l="l"/>
              <a:pathLst>
                <a:path h="2153443" w="12828190">
                  <a:moveTo>
                    <a:pt x="0" y="0"/>
                  </a:moveTo>
                  <a:lnTo>
                    <a:pt x="12828190" y="0"/>
                  </a:lnTo>
                  <a:lnTo>
                    <a:pt x="12828190" y="2153443"/>
                  </a:lnTo>
                  <a:lnTo>
                    <a:pt x="0" y="21534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2828190" cy="218201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312"/>
                </a:lnSpc>
              </a:pPr>
              <a:r>
                <a:rPr lang="en-US" sz="50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Chang Beer in the Global Market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762429" y="2844552"/>
            <a:ext cx="4616797" cy="1377404"/>
            <a:chOff x="0" y="0"/>
            <a:chExt cx="6155730" cy="18365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55730" cy="1836538"/>
            </a:xfrm>
            <a:custGeom>
              <a:avLst/>
              <a:gdLst/>
              <a:ahLst/>
              <a:cxnLst/>
              <a:rect r="r" b="b" t="t" l="l"/>
              <a:pathLst>
                <a:path h="1836538" w="6155730">
                  <a:moveTo>
                    <a:pt x="0" y="0"/>
                  </a:moveTo>
                  <a:lnTo>
                    <a:pt x="6155730" y="0"/>
                  </a:lnTo>
                  <a:lnTo>
                    <a:pt x="6155730" y="1836538"/>
                  </a:lnTo>
                  <a:lnTo>
                    <a:pt x="0" y="18365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23825"/>
              <a:ext cx="6155730" cy="17127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687"/>
                </a:lnSpc>
              </a:pPr>
              <a:r>
                <a:rPr lang="en-US" sz="6687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🌍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390632" y="4020145"/>
            <a:ext cx="3360390" cy="403622"/>
            <a:chOff x="0" y="0"/>
            <a:chExt cx="4480520" cy="53816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80520" cy="538163"/>
            </a:xfrm>
            <a:custGeom>
              <a:avLst/>
              <a:gdLst/>
              <a:ahLst/>
              <a:cxnLst/>
              <a:rect r="r" b="b" t="t" l="l"/>
              <a:pathLst>
                <a:path h="538163" w="4480520">
                  <a:moveTo>
                    <a:pt x="0" y="0"/>
                  </a:moveTo>
                  <a:lnTo>
                    <a:pt x="4480520" y="0"/>
                  </a:lnTo>
                  <a:lnTo>
                    <a:pt x="4480520" y="538163"/>
                  </a:lnTo>
                  <a:lnTo>
                    <a:pt x="0" y="5381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4480520" cy="5572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124"/>
                </a:lnSpc>
              </a:pPr>
              <a:r>
                <a:rPr lang="en-US" sz="24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Worldwide Enjoyment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762429" y="4578698"/>
            <a:ext cx="4616797" cy="826591"/>
            <a:chOff x="0" y="0"/>
            <a:chExt cx="6155730" cy="110212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55730" cy="1102122"/>
            </a:xfrm>
            <a:custGeom>
              <a:avLst/>
              <a:gdLst/>
              <a:ahLst/>
              <a:cxnLst/>
              <a:rect r="r" b="b" t="t" l="l"/>
              <a:pathLst>
                <a:path h="1102122" w="6155730">
                  <a:moveTo>
                    <a:pt x="0" y="0"/>
                  </a:moveTo>
                  <a:lnTo>
                    <a:pt x="6155730" y="0"/>
                  </a:lnTo>
                  <a:lnTo>
                    <a:pt x="6155730" y="1102122"/>
                  </a:lnTo>
                  <a:lnTo>
                    <a:pt x="0" y="11021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6155730" cy="11878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50"/>
                </a:lnSpc>
              </a:pPr>
              <a:r>
                <a:rPr lang="en-US" sz="2000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Enjoyed in numerous countries globally.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766774" y="2844552"/>
            <a:ext cx="4616797" cy="1377404"/>
            <a:chOff x="0" y="0"/>
            <a:chExt cx="6155730" cy="183653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155730" cy="1836538"/>
            </a:xfrm>
            <a:custGeom>
              <a:avLst/>
              <a:gdLst/>
              <a:ahLst/>
              <a:cxnLst/>
              <a:rect r="r" b="b" t="t" l="l"/>
              <a:pathLst>
                <a:path h="1836538" w="6155730">
                  <a:moveTo>
                    <a:pt x="0" y="0"/>
                  </a:moveTo>
                  <a:lnTo>
                    <a:pt x="6155730" y="0"/>
                  </a:lnTo>
                  <a:lnTo>
                    <a:pt x="6155730" y="1836538"/>
                  </a:lnTo>
                  <a:lnTo>
                    <a:pt x="0" y="18365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123825"/>
              <a:ext cx="6155730" cy="17127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687"/>
                </a:lnSpc>
              </a:pPr>
              <a:r>
                <a:rPr lang="en-US" sz="6687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🐘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460165" y="4020145"/>
            <a:ext cx="3230016" cy="403622"/>
            <a:chOff x="0" y="0"/>
            <a:chExt cx="4306688" cy="53816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306688" cy="538163"/>
            </a:xfrm>
            <a:custGeom>
              <a:avLst/>
              <a:gdLst/>
              <a:ahLst/>
              <a:cxnLst/>
              <a:rect r="r" b="b" t="t" l="l"/>
              <a:pathLst>
                <a:path h="538163" w="4306688">
                  <a:moveTo>
                    <a:pt x="0" y="0"/>
                  </a:moveTo>
                  <a:lnTo>
                    <a:pt x="4306688" y="0"/>
                  </a:lnTo>
                  <a:lnTo>
                    <a:pt x="4306688" y="538163"/>
                  </a:lnTo>
                  <a:lnTo>
                    <a:pt x="0" y="5381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306688" cy="5572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124"/>
                </a:lnSpc>
              </a:pPr>
              <a:r>
                <a:rPr lang="en-US" sz="24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Iconic Design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766774" y="4578698"/>
            <a:ext cx="4616797" cy="826591"/>
            <a:chOff x="0" y="0"/>
            <a:chExt cx="6155730" cy="110212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155730" cy="1102122"/>
            </a:xfrm>
            <a:custGeom>
              <a:avLst/>
              <a:gdLst/>
              <a:ahLst/>
              <a:cxnLst/>
              <a:rect r="r" b="b" t="t" l="l"/>
              <a:pathLst>
                <a:path h="1102122" w="6155730">
                  <a:moveTo>
                    <a:pt x="0" y="0"/>
                  </a:moveTo>
                  <a:lnTo>
                    <a:pt x="6155730" y="0"/>
                  </a:lnTo>
                  <a:lnTo>
                    <a:pt x="6155730" y="1102122"/>
                  </a:lnTo>
                  <a:lnTo>
                    <a:pt x="0" y="11021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6155730" cy="11878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50"/>
                </a:lnSpc>
              </a:pPr>
              <a:r>
                <a:rPr lang="en-US" sz="2000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Recognizable for its green bottle and elephant logo.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64527" y="6309569"/>
            <a:ext cx="4616797" cy="1377404"/>
            <a:chOff x="0" y="0"/>
            <a:chExt cx="6155730" cy="183653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155730" cy="1836538"/>
            </a:xfrm>
            <a:custGeom>
              <a:avLst/>
              <a:gdLst/>
              <a:ahLst/>
              <a:cxnLst/>
              <a:rect r="r" b="b" t="t" l="l"/>
              <a:pathLst>
                <a:path h="1836538" w="6155730">
                  <a:moveTo>
                    <a:pt x="0" y="0"/>
                  </a:moveTo>
                  <a:lnTo>
                    <a:pt x="6155730" y="0"/>
                  </a:lnTo>
                  <a:lnTo>
                    <a:pt x="6155730" y="1836538"/>
                  </a:lnTo>
                  <a:lnTo>
                    <a:pt x="0" y="18365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123825"/>
              <a:ext cx="6155730" cy="17127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687"/>
                </a:lnSpc>
              </a:pPr>
              <a:r>
                <a:rPr lang="en-US" sz="6687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⭐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0957917" y="7485161"/>
            <a:ext cx="3230016" cy="403622"/>
            <a:chOff x="0" y="0"/>
            <a:chExt cx="4306688" cy="53816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306688" cy="538163"/>
            </a:xfrm>
            <a:custGeom>
              <a:avLst/>
              <a:gdLst/>
              <a:ahLst/>
              <a:cxnLst/>
              <a:rect r="r" b="b" t="t" l="l"/>
              <a:pathLst>
                <a:path h="538163" w="4306688">
                  <a:moveTo>
                    <a:pt x="0" y="0"/>
                  </a:moveTo>
                  <a:lnTo>
                    <a:pt x="4306688" y="0"/>
                  </a:lnTo>
                  <a:lnTo>
                    <a:pt x="4306688" y="538163"/>
                  </a:lnTo>
                  <a:lnTo>
                    <a:pt x="0" y="5381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4306688" cy="5572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124"/>
                </a:lnSpc>
              </a:pPr>
              <a:r>
                <a:rPr lang="en-US" sz="2499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Global Brand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0264527" y="8043714"/>
            <a:ext cx="4616797" cy="826591"/>
            <a:chOff x="0" y="0"/>
            <a:chExt cx="6155730" cy="110212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155730" cy="1102122"/>
            </a:xfrm>
            <a:custGeom>
              <a:avLst/>
              <a:gdLst/>
              <a:ahLst/>
              <a:cxnLst/>
              <a:rect r="r" b="b" t="t" l="l"/>
              <a:pathLst>
                <a:path h="1102122" w="6155730">
                  <a:moveTo>
                    <a:pt x="0" y="0"/>
                  </a:moveTo>
                  <a:lnTo>
                    <a:pt x="6155730" y="0"/>
                  </a:lnTo>
                  <a:lnTo>
                    <a:pt x="6155730" y="1102122"/>
                  </a:lnTo>
                  <a:lnTo>
                    <a:pt x="0" y="11021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85725"/>
              <a:ext cx="6155730" cy="11878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50"/>
                </a:lnSpc>
              </a:pPr>
              <a:r>
                <a:rPr lang="en-US" sz="2000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4" tooltip="https://www.a2zdrinks.com/chang-beer-12-x-620ml-bottles.html"/>
                </a:rPr>
                <a:t>Chang Beer</a:t>
              </a:r>
              <a:r>
                <a:rPr lang="en-US" sz="2000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is an internationally recognized brand.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7762429" y="9160966"/>
            <a:ext cx="9621142" cy="413296"/>
            <a:chOff x="0" y="0"/>
            <a:chExt cx="12828190" cy="55106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828190" cy="551062"/>
            </a:xfrm>
            <a:custGeom>
              <a:avLst/>
              <a:gdLst/>
              <a:ahLst/>
              <a:cxnLst/>
              <a:rect r="r" b="b" t="t" l="l"/>
              <a:pathLst>
                <a:path h="551062" w="12828190">
                  <a:moveTo>
                    <a:pt x="0" y="0"/>
                  </a:moveTo>
                  <a:lnTo>
                    <a:pt x="12828190" y="0"/>
                  </a:lnTo>
                  <a:lnTo>
                    <a:pt x="12828190" y="551062"/>
                  </a:lnTo>
                  <a:lnTo>
                    <a:pt x="0" y="5510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12828190" cy="6367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50"/>
                </a:lnSpc>
              </a:pPr>
              <a:r>
                <a:rPr lang="en-US" sz="2000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5" tooltip="https://www.a2zdrinks.com/chang-beer-12-x-620ml-bottles.html"/>
                </a:rPr>
                <a:t>Chang Beer's</a:t>
              </a:r>
              <a:r>
                <a:rPr lang="en-US" sz="2000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expanding global presence.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2238" y="1410444"/>
            <a:ext cx="9445526" cy="1771947"/>
            <a:chOff x="0" y="0"/>
            <a:chExt cx="12594035" cy="23625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94035" cy="2362597"/>
            </a:xfrm>
            <a:custGeom>
              <a:avLst/>
              <a:gdLst/>
              <a:ahLst/>
              <a:cxnLst/>
              <a:rect r="r" b="b" t="t" l="l"/>
              <a:pathLst>
                <a:path h="23625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2594035" cy="239117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Awards and Recognition for Chang Beer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87475" y="3602831"/>
            <a:ext cx="4590604" cy="2569517"/>
            <a:chOff x="0" y="0"/>
            <a:chExt cx="6120805" cy="34260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" y="6350"/>
              <a:ext cx="6108065" cy="3413252"/>
            </a:xfrm>
            <a:custGeom>
              <a:avLst/>
              <a:gdLst/>
              <a:ahLst/>
              <a:cxnLst/>
              <a:rect r="r" b="b" t="t" l="l"/>
              <a:pathLst>
                <a:path h="3413252" w="6108065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5949061" y="0"/>
                  </a:lnTo>
                  <a:cubicBezTo>
                    <a:pt x="6036945" y="0"/>
                    <a:pt x="6108065" y="71120"/>
                    <a:pt x="6108065" y="158750"/>
                  </a:cubicBezTo>
                  <a:lnTo>
                    <a:pt x="6108065" y="3254502"/>
                  </a:lnTo>
                  <a:cubicBezTo>
                    <a:pt x="6108065" y="3342259"/>
                    <a:pt x="6036818" y="3413252"/>
                    <a:pt x="5949061" y="3413252"/>
                  </a:cubicBezTo>
                  <a:lnTo>
                    <a:pt x="159004" y="3413252"/>
                  </a:lnTo>
                  <a:cubicBezTo>
                    <a:pt x="71120" y="3413252"/>
                    <a:pt x="0" y="3342132"/>
                    <a:pt x="0" y="3254502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120765" cy="3425952"/>
            </a:xfrm>
            <a:custGeom>
              <a:avLst/>
              <a:gdLst/>
              <a:ahLst/>
              <a:cxnLst/>
              <a:rect r="r" b="b" t="t" l="l"/>
              <a:pathLst>
                <a:path h="3425952" w="6120765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5955411" y="0"/>
                  </a:lnTo>
                  <a:lnTo>
                    <a:pt x="5955411" y="6350"/>
                  </a:lnTo>
                  <a:lnTo>
                    <a:pt x="5955411" y="0"/>
                  </a:lnTo>
                  <a:cubicBezTo>
                    <a:pt x="6046724" y="0"/>
                    <a:pt x="6120765" y="73914"/>
                    <a:pt x="6120765" y="165100"/>
                  </a:cubicBezTo>
                  <a:lnTo>
                    <a:pt x="6114415" y="165100"/>
                  </a:lnTo>
                  <a:lnTo>
                    <a:pt x="6120765" y="165100"/>
                  </a:lnTo>
                  <a:lnTo>
                    <a:pt x="6120765" y="3260852"/>
                  </a:lnTo>
                  <a:lnTo>
                    <a:pt x="6114415" y="3260852"/>
                  </a:lnTo>
                  <a:lnTo>
                    <a:pt x="6120765" y="3260852"/>
                  </a:lnTo>
                  <a:cubicBezTo>
                    <a:pt x="6120765" y="3352038"/>
                    <a:pt x="6046724" y="3425952"/>
                    <a:pt x="5955411" y="3425952"/>
                  </a:cubicBezTo>
                  <a:lnTo>
                    <a:pt x="5955411" y="3419602"/>
                  </a:lnTo>
                  <a:lnTo>
                    <a:pt x="5955411" y="3425952"/>
                  </a:lnTo>
                  <a:lnTo>
                    <a:pt x="165354" y="3425952"/>
                  </a:lnTo>
                  <a:lnTo>
                    <a:pt x="165354" y="3419602"/>
                  </a:lnTo>
                  <a:lnTo>
                    <a:pt x="165354" y="3425952"/>
                  </a:lnTo>
                  <a:cubicBezTo>
                    <a:pt x="74041" y="3425952"/>
                    <a:pt x="0" y="3352038"/>
                    <a:pt x="0" y="3260852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3260852"/>
                  </a:lnTo>
                  <a:lnTo>
                    <a:pt x="6350" y="3260852"/>
                  </a:lnTo>
                  <a:lnTo>
                    <a:pt x="12700" y="3260852"/>
                  </a:lnTo>
                  <a:cubicBezTo>
                    <a:pt x="12700" y="3345053"/>
                    <a:pt x="81026" y="3413252"/>
                    <a:pt x="165354" y="3413252"/>
                  </a:cubicBezTo>
                  <a:lnTo>
                    <a:pt x="5955411" y="3413252"/>
                  </a:lnTo>
                  <a:cubicBezTo>
                    <a:pt x="6039739" y="3413252"/>
                    <a:pt x="6108065" y="3345053"/>
                    <a:pt x="6108065" y="3260852"/>
                  </a:cubicBezTo>
                  <a:lnTo>
                    <a:pt x="6108065" y="165100"/>
                  </a:lnTo>
                  <a:cubicBezTo>
                    <a:pt x="6108065" y="80899"/>
                    <a:pt x="6039739" y="12700"/>
                    <a:pt x="5955411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5280" y="3900636"/>
            <a:ext cx="3544044" cy="442912"/>
            <a:chOff x="0" y="0"/>
            <a:chExt cx="4725392" cy="5905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Accolades Received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85280" y="4513660"/>
            <a:ext cx="3994994" cy="1360885"/>
            <a:chOff x="0" y="0"/>
            <a:chExt cx="5326658" cy="18145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26658" cy="1814513"/>
            </a:xfrm>
            <a:custGeom>
              <a:avLst/>
              <a:gdLst/>
              <a:ahLst/>
              <a:cxnLst/>
              <a:rect r="r" b="b" t="t" l="l"/>
              <a:pathLst>
                <a:path h="1814513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85725"/>
              <a:ext cx="5326658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Has received numerous accolades for its quality and taste.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852071" y="3602831"/>
            <a:ext cx="4590604" cy="2569517"/>
            <a:chOff x="0" y="0"/>
            <a:chExt cx="6120805" cy="342602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6350" y="6350"/>
              <a:ext cx="6108065" cy="3413252"/>
            </a:xfrm>
            <a:custGeom>
              <a:avLst/>
              <a:gdLst/>
              <a:ahLst/>
              <a:cxnLst/>
              <a:rect r="r" b="b" t="t" l="l"/>
              <a:pathLst>
                <a:path h="3413252" w="6108065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5949061" y="0"/>
                  </a:lnTo>
                  <a:cubicBezTo>
                    <a:pt x="6036945" y="0"/>
                    <a:pt x="6108065" y="71120"/>
                    <a:pt x="6108065" y="158750"/>
                  </a:cubicBezTo>
                  <a:lnTo>
                    <a:pt x="6108065" y="3254502"/>
                  </a:lnTo>
                  <a:cubicBezTo>
                    <a:pt x="6108065" y="3342259"/>
                    <a:pt x="6036818" y="3413252"/>
                    <a:pt x="5949061" y="3413252"/>
                  </a:cubicBezTo>
                  <a:lnTo>
                    <a:pt x="159004" y="3413252"/>
                  </a:lnTo>
                  <a:cubicBezTo>
                    <a:pt x="71120" y="3413252"/>
                    <a:pt x="0" y="3342132"/>
                    <a:pt x="0" y="3254502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120765" cy="3425952"/>
            </a:xfrm>
            <a:custGeom>
              <a:avLst/>
              <a:gdLst/>
              <a:ahLst/>
              <a:cxnLst/>
              <a:rect r="r" b="b" t="t" l="l"/>
              <a:pathLst>
                <a:path h="3425952" w="6120765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5955411" y="0"/>
                  </a:lnTo>
                  <a:lnTo>
                    <a:pt x="5955411" y="6350"/>
                  </a:lnTo>
                  <a:lnTo>
                    <a:pt x="5955411" y="0"/>
                  </a:lnTo>
                  <a:cubicBezTo>
                    <a:pt x="6046724" y="0"/>
                    <a:pt x="6120765" y="73914"/>
                    <a:pt x="6120765" y="165100"/>
                  </a:cubicBezTo>
                  <a:lnTo>
                    <a:pt x="6114415" y="165100"/>
                  </a:lnTo>
                  <a:lnTo>
                    <a:pt x="6120765" y="165100"/>
                  </a:lnTo>
                  <a:lnTo>
                    <a:pt x="6120765" y="3260852"/>
                  </a:lnTo>
                  <a:lnTo>
                    <a:pt x="6114415" y="3260852"/>
                  </a:lnTo>
                  <a:lnTo>
                    <a:pt x="6120765" y="3260852"/>
                  </a:lnTo>
                  <a:cubicBezTo>
                    <a:pt x="6120765" y="3352038"/>
                    <a:pt x="6046724" y="3425952"/>
                    <a:pt x="5955411" y="3425952"/>
                  </a:cubicBezTo>
                  <a:lnTo>
                    <a:pt x="5955411" y="3419602"/>
                  </a:lnTo>
                  <a:lnTo>
                    <a:pt x="5955411" y="3425952"/>
                  </a:lnTo>
                  <a:lnTo>
                    <a:pt x="165354" y="3425952"/>
                  </a:lnTo>
                  <a:lnTo>
                    <a:pt x="165354" y="3419602"/>
                  </a:lnTo>
                  <a:lnTo>
                    <a:pt x="165354" y="3425952"/>
                  </a:lnTo>
                  <a:cubicBezTo>
                    <a:pt x="74041" y="3425952"/>
                    <a:pt x="0" y="3352038"/>
                    <a:pt x="0" y="3260852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3260852"/>
                  </a:lnTo>
                  <a:lnTo>
                    <a:pt x="6350" y="3260852"/>
                  </a:lnTo>
                  <a:lnTo>
                    <a:pt x="12700" y="3260852"/>
                  </a:lnTo>
                  <a:cubicBezTo>
                    <a:pt x="12700" y="3345053"/>
                    <a:pt x="81026" y="3413252"/>
                    <a:pt x="165354" y="3413252"/>
                  </a:cubicBezTo>
                  <a:lnTo>
                    <a:pt x="5955411" y="3413252"/>
                  </a:lnTo>
                  <a:cubicBezTo>
                    <a:pt x="6039739" y="3413252"/>
                    <a:pt x="6108065" y="3345053"/>
                    <a:pt x="6108065" y="3260852"/>
                  </a:cubicBezTo>
                  <a:lnTo>
                    <a:pt x="6108065" y="165100"/>
                  </a:lnTo>
                  <a:cubicBezTo>
                    <a:pt x="6108065" y="80899"/>
                    <a:pt x="6039739" y="12700"/>
                    <a:pt x="5955411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6149876" y="3900636"/>
            <a:ext cx="3544044" cy="442912"/>
            <a:chOff x="0" y="0"/>
            <a:chExt cx="4725392" cy="5905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High Standards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149876" y="4513660"/>
            <a:ext cx="3994994" cy="1360885"/>
            <a:chOff x="0" y="0"/>
            <a:chExt cx="5326658" cy="181451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326658" cy="1814513"/>
            </a:xfrm>
            <a:custGeom>
              <a:avLst/>
              <a:gdLst/>
              <a:ahLst/>
              <a:cxnLst/>
              <a:rect r="r" b="b" t="t" l="l"/>
              <a:pathLst>
                <a:path h="1814513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85725"/>
              <a:ext cx="5326658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Continues to maintain high standards in brewing practices.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87475" y="6446341"/>
            <a:ext cx="9455051" cy="1662261"/>
            <a:chOff x="0" y="0"/>
            <a:chExt cx="12606735" cy="221634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6350" y="6350"/>
              <a:ext cx="12594082" cy="2203577"/>
            </a:xfrm>
            <a:custGeom>
              <a:avLst/>
              <a:gdLst/>
              <a:ahLst/>
              <a:cxnLst/>
              <a:rect r="r" b="b" t="t" l="l"/>
              <a:pathLst>
                <a:path h="2203577" w="12594082">
                  <a:moveTo>
                    <a:pt x="0" y="158750"/>
                  </a:moveTo>
                  <a:cubicBezTo>
                    <a:pt x="0" y="71120"/>
                    <a:pt x="71374" y="0"/>
                    <a:pt x="159512" y="0"/>
                  </a:cubicBezTo>
                  <a:lnTo>
                    <a:pt x="12434570" y="0"/>
                  </a:lnTo>
                  <a:cubicBezTo>
                    <a:pt x="12522708" y="0"/>
                    <a:pt x="12594082" y="71120"/>
                    <a:pt x="12594082" y="158750"/>
                  </a:cubicBezTo>
                  <a:lnTo>
                    <a:pt x="12594082" y="2044827"/>
                  </a:lnTo>
                  <a:cubicBezTo>
                    <a:pt x="12594082" y="2132457"/>
                    <a:pt x="12522708" y="2203577"/>
                    <a:pt x="12434570" y="2203577"/>
                  </a:cubicBezTo>
                  <a:lnTo>
                    <a:pt x="159512" y="2203577"/>
                  </a:lnTo>
                  <a:cubicBezTo>
                    <a:pt x="71374" y="2203577"/>
                    <a:pt x="0" y="2132457"/>
                    <a:pt x="0" y="2044827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606782" cy="2216277"/>
            </a:xfrm>
            <a:custGeom>
              <a:avLst/>
              <a:gdLst/>
              <a:ahLst/>
              <a:cxnLst/>
              <a:rect r="r" b="b" t="t" l="l"/>
              <a:pathLst>
                <a:path h="2216277" w="12606782">
                  <a:moveTo>
                    <a:pt x="0" y="165100"/>
                  </a:moveTo>
                  <a:cubicBezTo>
                    <a:pt x="0" y="73914"/>
                    <a:pt x="74295" y="0"/>
                    <a:pt x="165862" y="0"/>
                  </a:cubicBezTo>
                  <a:lnTo>
                    <a:pt x="12440920" y="0"/>
                  </a:lnTo>
                  <a:lnTo>
                    <a:pt x="12440920" y="6350"/>
                  </a:lnTo>
                  <a:lnTo>
                    <a:pt x="12440920" y="0"/>
                  </a:lnTo>
                  <a:cubicBezTo>
                    <a:pt x="12532487" y="0"/>
                    <a:pt x="12606782" y="73914"/>
                    <a:pt x="12606782" y="165100"/>
                  </a:cubicBezTo>
                  <a:lnTo>
                    <a:pt x="12600432" y="165100"/>
                  </a:lnTo>
                  <a:lnTo>
                    <a:pt x="12606782" y="165100"/>
                  </a:lnTo>
                  <a:lnTo>
                    <a:pt x="12606782" y="2051177"/>
                  </a:lnTo>
                  <a:lnTo>
                    <a:pt x="12600432" y="2051177"/>
                  </a:lnTo>
                  <a:lnTo>
                    <a:pt x="12606782" y="2051177"/>
                  </a:lnTo>
                  <a:cubicBezTo>
                    <a:pt x="12606782" y="2142363"/>
                    <a:pt x="12532487" y="2216277"/>
                    <a:pt x="12440920" y="2216277"/>
                  </a:cubicBezTo>
                  <a:lnTo>
                    <a:pt x="12440920" y="2209927"/>
                  </a:lnTo>
                  <a:lnTo>
                    <a:pt x="12440920" y="2216277"/>
                  </a:lnTo>
                  <a:lnTo>
                    <a:pt x="165862" y="2216277"/>
                  </a:lnTo>
                  <a:lnTo>
                    <a:pt x="165862" y="2209927"/>
                  </a:lnTo>
                  <a:lnTo>
                    <a:pt x="165862" y="2216277"/>
                  </a:lnTo>
                  <a:cubicBezTo>
                    <a:pt x="74295" y="2216277"/>
                    <a:pt x="0" y="2142363"/>
                    <a:pt x="0" y="2051177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2051177"/>
                  </a:lnTo>
                  <a:lnTo>
                    <a:pt x="6350" y="2051177"/>
                  </a:lnTo>
                  <a:lnTo>
                    <a:pt x="12700" y="2051177"/>
                  </a:lnTo>
                  <a:cubicBezTo>
                    <a:pt x="12700" y="2135378"/>
                    <a:pt x="81280" y="2203577"/>
                    <a:pt x="165862" y="2203577"/>
                  </a:cubicBezTo>
                  <a:lnTo>
                    <a:pt x="12440920" y="2203577"/>
                  </a:lnTo>
                  <a:cubicBezTo>
                    <a:pt x="12525501" y="2203577"/>
                    <a:pt x="12594082" y="2135251"/>
                    <a:pt x="12594082" y="2051177"/>
                  </a:cubicBezTo>
                  <a:lnTo>
                    <a:pt x="12594082" y="165100"/>
                  </a:lnTo>
                  <a:cubicBezTo>
                    <a:pt x="12594082" y="80899"/>
                    <a:pt x="12525501" y="12700"/>
                    <a:pt x="12440920" y="12700"/>
                  </a:cubicBezTo>
                  <a:lnTo>
                    <a:pt x="165862" y="12700"/>
                  </a:lnTo>
                  <a:lnTo>
                    <a:pt x="165862" y="6350"/>
                  </a:lnTo>
                  <a:lnTo>
                    <a:pt x="165862" y="12700"/>
                  </a:lnTo>
                  <a:cubicBezTo>
                    <a:pt x="81280" y="12700"/>
                    <a:pt x="12700" y="81026"/>
                    <a:pt x="12700" y="1651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285280" y="6744146"/>
            <a:ext cx="3544044" cy="442912"/>
            <a:chOff x="0" y="0"/>
            <a:chExt cx="4725392" cy="59055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Excellence Reflected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285280" y="7357170"/>
            <a:ext cx="8859441" cy="453629"/>
            <a:chOff x="0" y="0"/>
            <a:chExt cx="11812588" cy="60483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1812588" cy="604838"/>
            </a:xfrm>
            <a:custGeom>
              <a:avLst/>
              <a:gdLst/>
              <a:ahLst/>
              <a:cxnLst/>
              <a:rect r="r" b="b" t="t" l="l"/>
              <a:pathLst>
                <a:path h="604838" w="11812588">
                  <a:moveTo>
                    <a:pt x="0" y="0"/>
                  </a:moveTo>
                  <a:lnTo>
                    <a:pt x="11812588" y="0"/>
                  </a:lnTo>
                  <a:lnTo>
                    <a:pt x="1181258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85725"/>
              <a:ext cx="1181258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6" tooltip="https://www.a2zdrinks.com/chang-beer-12-x-620ml-bottles.html"/>
                </a:rPr>
                <a:t>Chang Beer's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dedication to excellence is reflected in its awards.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92238" y="8422779"/>
            <a:ext cx="9445526" cy="453629"/>
            <a:chOff x="0" y="0"/>
            <a:chExt cx="12594035" cy="60483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2594035" cy="604838"/>
            </a:xfrm>
            <a:custGeom>
              <a:avLst/>
              <a:gdLst/>
              <a:ahLst/>
              <a:cxnLst/>
              <a:rect r="r" b="b" t="t" l="l"/>
              <a:pathLst>
                <a:path h="604838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85725"/>
              <a:ext cx="12594035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Highlighting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7" tooltip="https://www.a2zdrinks.com/chang-beer-12-x-620ml-bottles.html"/>
                </a:rPr>
                <a:t>Chang Beer's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achievements and quality.</a:t>
              </a: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2391667"/>
            <a:ext cx="7088237" cy="885974"/>
            <a:chOff x="0" y="0"/>
            <a:chExt cx="9450983" cy="11812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450984" cy="1181298"/>
            </a:xfrm>
            <a:custGeom>
              <a:avLst/>
              <a:gdLst/>
              <a:ahLst/>
              <a:cxnLst/>
              <a:rect r="r" b="b" t="t" l="l"/>
              <a:pathLst>
                <a:path h="1181298" w="9450984">
                  <a:moveTo>
                    <a:pt x="0" y="0"/>
                  </a:moveTo>
                  <a:lnTo>
                    <a:pt x="9450984" y="0"/>
                  </a:lnTo>
                  <a:lnTo>
                    <a:pt x="9450984" y="1181298"/>
                  </a:lnTo>
                  <a:lnTo>
                    <a:pt x="0" y="1181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9450983" cy="12098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Pairing Chang Beer</a:t>
              </a:r>
            </a:p>
          </p:txBody>
        </p:sp>
      </p:grpSp>
      <p:sp>
        <p:nvSpPr>
          <p:cNvPr name="Freeform 10" id="10" descr="preencoded.png"/>
          <p:cNvSpPr/>
          <p:nvPr/>
        </p:nvSpPr>
        <p:spPr>
          <a:xfrm flipH="false" flipV="false" rot="0">
            <a:off x="7850237" y="3702844"/>
            <a:ext cx="708720" cy="708720"/>
          </a:xfrm>
          <a:custGeom>
            <a:avLst/>
            <a:gdLst/>
            <a:ahLst/>
            <a:cxnLst/>
            <a:rect r="r" b="b" t="t" l="l"/>
            <a:pathLst>
              <a:path h="708720" w="708720">
                <a:moveTo>
                  <a:pt x="0" y="0"/>
                </a:moveTo>
                <a:lnTo>
                  <a:pt x="708721" y="0"/>
                </a:lnTo>
                <a:lnTo>
                  <a:pt x="708721" y="708720"/>
                </a:lnTo>
                <a:lnTo>
                  <a:pt x="0" y="708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850237" y="4695081"/>
            <a:ext cx="2912269" cy="442912"/>
            <a:chOff x="0" y="0"/>
            <a:chExt cx="3883025" cy="590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83025" cy="590550"/>
            </a:xfrm>
            <a:custGeom>
              <a:avLst/>
              <a:gdLst/>
              <a:ahLst/>
              <a:cxnLst/>
              <a:rect r="r" b="b" t="t" l="l"/>
              <a:pathLst>
                <a:path h="590550" w="3883025">
                  <a:moveTo>
                    <a:pt x="0" y="0"/>
                  </a:moveTo>
                  <a:lnTo>
                    <a:pt x="3883025" y="0"/>
                  </a:lnTo>
                  <a:lnTo>
                    <a:pt x="3883025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3883025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Thai Cuisine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850237" y="5308104"/>
            <a:ext cx="2912269" cy="907256"/>
            <a:chOff x="0" y="0"/>
            <a:chExt cx="3883025" cy="12096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883025" cy="1209675"/>
            </a:xfrm>
            <a:custGeom>
              <a:avLst/>
              <a:gdLst/>
              <a:ahLst/>
              <a:cxnLst/>
              <a:rect r="r" b="b" t="t" l="l"/>
              <a:pathLst>
                <a:path h="1209675" w="3883025">
                  <a:moveTo>
                    <a:pt x="0" y="0"/>
                  </a:moveTo>
                  <a:lnTo>
                    <a:pt x="3883025" y="0"/>
                  </a:lnTo>
                  <a:lnTo>
                    <a:pt x="3883025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3883025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Complements bold and spicy Thai flavors.</a:t>
              </a:r>
            </a:p>
          </p:txBody>
        </p:sp>
      </p:grpSp>
      <p:sp>
        <p:nvSpPr>
          <p:cNvPr name="Freeform 17" id="17" descr="preencoded.png"/>
          <p:cNvSpPr/>
          <p:nvPr/>
        </p:nvSpPr>
        <p:spPr>
          <a:xfrm flipH="false" flipV="false" rot="0">
            <a:off x="11116866" y="3702844"/>
            <a:ext cx="708720" cy="708720"/>
          </a:xfrm>
          <a:custGeom>
            <a:avLst/>
            <a:gdLst/>
            <a:ahLst/>
            <a:cxnLst/>
            <a:rect r="r" b="b" t="t" l="l"/>
            <a:pathLst>
              <a:path h="708720" w="708720">
                <a:moveTo>
                  <a:pt x="0" y="0"/>
                </a:moveTo>
                <a:lnTo>
                  <a:pt x="708720" y="0"/>
                </a:lnTo>
                <a:lnTo>
                  <a:pt x="708720" y="708720"/>
                </a:lnTo>
                <a:lnTo>
                  <a:pt x="0" y="708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1116866" y="4695081"/>
            <a:ext cx="2912269" cy="442912"/>
            <a:chOff x="0" y="0"/>
            <a:chExt cx="3883025" cy="5905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883025" cy="590550"/>
            </a:xfrm>
            <a:custGeom>
              <a:avLst/>
              <a:gdLst/>
              <a:ahLst/>
              <a:cxnLst/>
              <a:rect r="r" b="b" t="t" l="l"/>
              <a:pathLst>
                <a:path h="590550" w="3883025">
                  <a:moveTo>
                    <a:pt x="0" y="0"/>
                  </a:moveTo>
                  <a:lnTo>
                    <a:pt x="3883025" y="0"/>
                  </a:lnTo>
                  <a:lnTo>
                    <a:pt x="3883025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883025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Grilled Meats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116866" y="5308104"/>
            <a:ext cx="2912269" cy="907256"/>
            <a:chOff x="0" y="0"/>
            <a:chExt cx="3883025" cy="120967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883025" cy="1209675"/>
            </a:xfrm>
            <a:custGeom>
              <a:avLst/>
              <a:gdLst/>
              <a:ahLst/>
              <a:cxnLst/>
              <a:rect r="r" b="b" t="t" l="l"/>
              <a:pathLst>
                <a:path h="1209675" w="3883025">
                  <a:moveTo>
                    <a:pt x="0" y="0"/>
                  </a:moveTo>
                  <a:lnTo>
                    <a:pt x="3883025" y="0"/>
                  </a:lnTo>
                  <a:lnTo>
                    <a:pt x="3883025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85725"/>
              <a:ext cx="3883025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Pairs well with grilled meats and seafood.</a:t>
              </a:r>
            </a:p>
          </p:txBody>
        </p:sp>
      </p:grpSp>
      <p:sp>
        <p:nvSpPr>
          <p:cNvPr name="Freeform 24" id="24" descr="preencoded.png"/>
          <p:cNvSpPr/>
          <p:nvPr/>
        </p:nvSpPr>
        <p:spPr>
          <a:xfrm flipH="false" flipV="false" rot="0">
            <a:off x="14383494" y="3702844"/>
            <a:ext cx="708720" cy="708720"/>
          </a:xfrm>
          <a:custGeom>
            <a:avLst/>
            <a:gdLst/>
            <a:ahLst/>
            <a:cxnLst/>
            <a:rect r="r" b="b" t="t" l="l"/>
            <a:pathLst>
              <a:path h="708720" w="708720">
                <a:moveTo>
                  <a:pt x="0" y="0"/>
                </a:moveTo>
                <a:lnTo>
                  <a:pt x="708720" y="0"/>
                </a:lnTo>
                <a:lnTo>
                  <a:pt x="708720" y="708720"/>
                </a:lnTo>
                <a:lnTo>
                  <a:pt x="0" y="7087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4383494" y="4695081"/>
            <a:ext cx="2912269" cy="442912"/>
            <a:chOff x="0" y="0"/>
            <a:chExt cx="3883025" cy="5905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883025" cy="590550"/>
            </a:xfrm>
            <a:custGeom>
              <a:avLst/>
              <a:gdLst/>
              <a:ahLst/>
              <a:cxnLst/>
              <a:rect r="r" b="b" t="t" l="l"/>
              <a:pathLst>
                <a:path h="590550" w="3883025">
                  <a:moveTo>
                    <a:pt x="0" y="0"/>
                  </a:moveTo>
                  <a:lnTo>
                    <a:pt x="3883025" y="0"/>
                  </a:lnTo>
                  <a:lnTo>
                    <a:pt x="3883025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883025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B2E3C"/>
                  </a:solidFill>
                  <a:latin typeface="Bitter"/>
                  <a:ea typeface="Bitter"/>
                  <a:cs typeface="Bitter"/>
                  <a:sym typeface="Bitter"/>
                </a:rPr>
                <a:t>Seafood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4383494" y="5308104"/>
            <a:ext cx="2912269" cy="1360885"/>
            <a:chOff x="0" y="0"/>
            <a:chExt cx="3883025" cy="181451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883025" cy="1814513"/>
            </a:xfrm>
            <a:custGeom>
              <a:avLst/>
              <a:gdLst/>
              <a:ahLst/>
              <a:cxnLst/>
              <a:rect r="r" b="b" t="t" l="l"/>
              <a:pathLst>
                <a:path h="1814513" w="3883025">
                  <a:moveTo>
                    <a:pt x="0" y="0"/>
                  </a:moveTo>
                  <a:lnTo>
                    <a:pt x="3883025" y="0"/>
                  </a:lnTo>
                  <a:lnTo>
                    <a:pt x="3883025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85725"/>
              <a:ext cx="3883025" cy="19002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Perfect companion for fresh seafood dishes.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850237" y="6987927"/>
            <a:ext cx="9445526" cy="907256"/>
            <a:chOff x="0" y="0"/>
            <a:chExt cx="12594035" cy="12096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2594035" cy="1209675"/>
            </a:xfrm>
            <a:custGeom>
              <a:avLst/>
              <a:gdLst/>
              <a:ahLst/>
              <a:cxnLst/>
              <a:rect r="r" b="b" t="t" l="l"/>
              <a:pathLst>
                <a:path h="120967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85725"/>
              <a:ext cx="12594035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7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 enhances the flavors of a variety of dishes. Explore ideal food pairings with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8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746470" y="2420531"/>
            <a:ext cx="7088237" cy="885974"/>
            <a:chOff x="0" y="0"/>
            <a:chExt cx="9450983" cy="1181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450984" cy="1181298"/>
            </a:xfrm>
            <a:custGeom>
              <a:avLst/>
              <a:gdLst/>
              <a:ahLst/>
              <a:cxnLst/>
              <a:rect r="r" b="b" t="t" l="l"/>
              <a:pathLst>
                <a:path h="1181298" w="9450984">
                  <a:moveTo>
                    <a:pt x="0" y="0"/>
                  </a:moveTo>
                  <a:lnTo>
                    <a:pt x="9450984" y="0"/>
                  </a:lnTo>
                  <a:lnTo>
                    <a:pt x="9450984" y="1181298"/>
                  </a:lnTo>
                  <a:lnTo>
                    <a:pt x="0" y="1181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9450983" cy="12098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Contact Us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92238" y="4610100"/>
            <a:ext cx="3544044" cy="442912"/>
            <a:chOff x="0" y="0"/>
            <a:chExt cx="4725392" cy="5905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Purchase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92238" y="5336530"/>
            <a:ext cx="4996487" cy="907256"/>
            <a:chOff x="0" y="0"/>
            <a:chExt cx="6661983" cy="12096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661983" cy="1209675"/>
            </a:xfrm>
            <a:custGeom>
              <a:avLst/>
              <a:gdLst/>
              <a:ahLst/>
              <a:cxnLst/>
              <a:rect r="r" b="b" t="t" l="l"/>
              <a:pathLst>
                <a:path h="1209675" w="6661983">
                  <a:moveTo>
                    <a:pt x="0" y="0"/>
                  </a:moveTo>
                  <a:lnTo>
                    <a:pt x="6661983" y="0"/>
                  </a:lnTo>
                  <a:lnTo>
                    <a:pt x="6661983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85725"/>
              <a:ext cx="6661983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To purchase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3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, visit </a:t>
              </a:r>
              <a:r>
                <a:rPr lang="en-US" sz="2187" u="sng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  <a:hlinkClick r:id="rId4" tooltip="https://www.a2zdrinks.com"/>
                </a:rPr>
                <a:t>https://www.a2zdrinks.com/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250508" y="4610100"/>
            <a:ext cx="3544044" cy="442912"/>
            <a:chOff x="0" y="0"/>
            <a:chExt cx="4725392" cy="5905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Phone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50508" y="5336530"/>
            <a:ext cx="3556993" cy="453629"/>
            <a:chOff x="0" y="0"/>
            <a:chExt cx="4742657" cy="60483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742657" cy="604838"/>
            </a:xfrm>
            <a:custGeom>
              <a:avLst/>
              <a:gdLst/>
              <a:ahLst/>
              <a:cxnLst/>
              <a:rect r="r" b="b" t="t" l="l"/>
              <a:pathLst>
                <a:path h="604838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85725"/>
              <a:ext cx="4742657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020 8243 8554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508777" y="4610100"/>
            <a:ext cx="3544044" cy="442912"/>
            <a:chOff x="0" y="0"/>
            <a:chExt cx="4725392" cy="5905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Email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508777" y="5336530"/>
            <a:ext cx="3556993" cy="453629"/>
            <a:chOff x="0" y="0"/>
            <a:chExt cx="4742657" cy="60483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742657" cy="604838"/>
            </a:xfrm>
            <a:custGeom>
              <a:avLst/>
              <a:gdLst/>
              <a:ahLst/>
              <a:cxnLst/>
              <a:rect r="r" b="b" t="t" l="l"/>
              <a:pathLst>
                <a:path h="604838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85725"/>
              <a:ext cx="4742657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info@a2zdrinks.com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3767047" y="4610100"/>
            <a:ext cx="3544044" cy="442912"/>
            <a:chOff x="0" y="0"/>
            <a:chExt cx="4725392" cy="5905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4725392" cy="609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>
                  <a:solidFill>
                    <a:srgbClr val="2C3F42"/>
                  </a:solidFill>
                  <a:latin typeface="Bitter"/>
                  <a:ea typeface="Bitter"/>
                  <a:cs typeface="Bitter"/>
                  <a:sym typeface="Bitter"/>
                </a:rPr>
                <a:t>Address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3767047" y="5336530"/>
            <a:ext cx="3556992" cy="907256"/>
            <a:chOff x="0" y="0"/>
            <a:chExt cx="4742657" cy="120967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742657" cy="1209675"/>
            </a:xfrm>
            <a:custGeom>
              <a:avLst/>
              <a:gdLst/>
              <a:ahLst/>
              <a:cxnLst/>
              <a:rect r="r" b="b" t="t" l="l"/>
              <a:pathLst>
                <a:path h="1209675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4742657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86-90 Paul Street, London EC2A4NE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92238" y="6817816"/>
            <a:ext cx="16303526" cy="453629"/>
            <a:chOff x="0" y="0"/>
            <a:chExt cx="21738035" cy="604838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1738034" cy="604838"/>
            </a:xfrm>
            <a:custGeom>
              <a:avLst/>
              <a:gdLst/>
              <a:ahLst/>
              <a:cxnLst/>
              <a:rect r="r" b="b" t="t" l="l"/>
              <a:pathLst>
                <a:path h="604838" w="21738034">
                  <a:moveTo>
                    <a:pt x="0" y="0"/>
                  </a:moveTo>
                  <a:lnTo>
                    <a:pt x="21738034" y="0"/>
                  </a:lnTo>
                  <a:lnTo>
                    <a:pt x="21738034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85725"/>
              <a:ext cx="21738035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Find out where to get your next </a:t>
              </a:r>
              <a:r>
                <a:rPr lang="en-US" sz="2187" u="sng">
                  <a:solidFill>
                    <a:srgbClr val="D2600F"/>
                  </a:solidFill>
                  <a:latin typeface="Open Sans"/>
                  <a:ea typeface="Open Sans"/>
                  <a:cs typeface="Open Sans"/>
                  <a:sym typeface="Open Sans"/>
                  <a:hlinkClick r:id="rId5" tooltip="https://www.a2zdrinks.com/chang-beer-12-x-620ml-bottles.html"/>
                </a:rPr>
                <a:t>Chang Beer</a:t>
              </a:r>
              <a:r>
                <a:rPr lang="en-US" sz="2187">
                  <a:solidFill>
                    <a:srgbClr val="2B2E3C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-224226" y="-788954"/>
            <a:ext cx="3209485" cy="3209485"/>
          </a:xfrm>
          <a:custGeom>
            <a:avLst/>
            <a:gdLst/>
            <a:ahLst/>
            <a:cxnLst/>
            <a:rect r="r" b="b" t="t" l="l"/>
            <a:pathLst>
              <a:path h="3209485" w="3209485">
                <a:moveTo>
                  <a:pt x="0" y="0"/>
                </a:moveTo>
                <a:lnTo>
                  <a:pt x="3209485" y="0"/>
                </a:lnTo>
                <a:lnTo>
                  <a:pt x="3209485" y="3209485"/>
                </a:lnTo>
                <a:lnTo>
                  <a:pt x="0" y="32094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37" id="37"/>
          <p:cNvSpPr/>
          <p:nvPr/>
        </p:nvSpPr>
        <p:spPr>
          <a:xfrm>
            <a:off x="-224226" y="2420531"/>
            <a:ext cx="1894095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38301" y="8118756"/>
            <a:ext cx="18940953" cy="190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DAGoiwtbYAQ</dc:identifier>
  <dcterms:modified xsi:type="dcterms:W3CDTF">2011-08-01T06:04:30Z</dcterms:modified>
  <cp:revision>1</cp:revision>
  <dc:title>Introduction-to-Chang-Beer.pptx</dc:title>
</cp:coreProperties>
</file>