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Open Sans Extra Bold" charset="1" panose="020B0906030804020204"/>
      <p:regular r:id="rId10"/>
    </p:embeddedFont>
    <p:embeddedFont>
      <p:font typeface="Alice" charset="1" panose="00000500000000000000"/>
      <p:regular r:id="rId11"/>
    </p:embeddedFont>
    <p:embeddedFont>
      <p:font typeface="Glacial Indifference" charset="1" panose="00000000000000000000"/>
      <p:regular r:id="rId12"/>
    </p:embeddedFont>
    <p:embeddedFont>
      <p:font typeface="Glacial Indifference Bold" charset="1" panose="00000800000000000000"/>
      <p:regular r:id="rId13"/>
    </p:embeddedFont>
    <p:embeddedFont>
      <p:font typeface="Maharlika" charset="1" panose="000000000000000000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https://www.dramieshimmel.com/specialists/immune-support/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2.png" Type="http://schemas.openxmlformats.org/officeDocument/2006/relationships/image"/><Relationship Id="rId4" Target="../media/image4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6A6A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8530287"/>
          </a:xfrm>
          <a:custGeom>
            <a:avLst/>
            <a:gdLst/>
            <a:ahLst/>
            <a:cxnLst/>
            <a:rect r="r" b="b" t="t" l="l"/>
            <a:pathLst>
              <a:path h="8530287" w="18288000">
                <a:moveTo>
                  <a:pt x="0" y="0"/>
                </a:moveTo>
                <a:lnTo>
                  <a:pt x="18288000" y="0"/>
                </a:lnTo>
                <a:lnTo>
                  <a:pt x="18288000" y="8530287"/>
                </a:lnTo>
                <a:lnTo>
                  <a:pt x="0" y="85302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7820" r="0" b="-152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00332" y="1155896"/>
            <a:ext cx="4374067" cy="517450"/>
          </a:xfrm>
          <a:custGeom>
            <a:avLst/>
            <a:gdLst/>
            <a:ahLst/>
            <a:cxnLst/>
            <a:rect r="r" b="b" t="t" l="l"/>
            <a:pathLst>
              <a:path h="517450" w="4374067">
                <a:moveTo>
                  <a:pt x="0" y="0"/>
                </a:moveTo>
                <a:lnTo>
                  <a:pt x="4374066" y="0"/>
                </a:lnTo>
                <a:lnTo>
                  <a:pt x="4374066" y="517450"/>
                </a:lnTo>
                <a:lnTo>
                  <a:pt x="0" y="5174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223798" y="8603312"/>
            <a:ext cx="14518477" cy="862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79"/>
              </a:lnSpc>
            </a:pPr>
            <a:r>
              <a:rPr lang="en-US" sz="5056" u="sng">
                <a:solidFill>
                  <a:srgbClr val="0C3439"/>
                </a:solidFill>
                <a:latin typeface="Open Sans Extra Bold"/>
                <a:ea typeface="Open Sans Extra Bold"/>
                <a:cs typeface="Open Sans Extra Bold"/>
                <a:sym typeface="Open Sans Extra Bold"/>
                <a:hlinkClick r:id="rId4" tooltip="https://www.dramieshimmel.com/specialists/immune-support/"/>
              </a:rPr>
              <a:t>Acupuncture for Immune System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595004" y="9541664"/>
            <a:ext cx="14147270" cy="450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25"/>
              </a:lnSpc>
            </a:pPr>
            <a:r>
              <a:rPr lang="en-US" sz="2518">
                <a:solidFill>
                  <a:srgbClr val="0C3439"/>
                </a:solidFill>
                <a:latin typeface="Alice"/>
                <a:ea typeface="Alice"/>
                <a:cs typeface="Alice"/>
                <a:sym typeface="Alice"/>
              </a:rPr>
              <a:t>Visit -  https://www.dramieshimmel.com/specialists/immune-support/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87F8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3257" y="511250"/>
            <a:ext cx="17461487" cy="9332601"/>
            <a:chOff x="0" y="0"/>
            <a:chExt cx="6369998" cy="340455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69998" cy="3404558"/>
            </a:xfrm>
            <a:custGeom>
              <a:avLst/>
              <a:gdLst/>
              <a:ahLst/>
              <a:cxnLst/>
              <a:rect r="r" b="b" t="t" l="l"/>
              <a:pathLst>
                <a:path h="3404558" w="6369998">
                  <a:moveTo>
                    <a:pt x="0" y="0"/>
                  </a:moveTo>
                  <a:lnTo>
                    <a:pt x="6369998" y="0"/>
                  </a:lnTo>
                  <a:lnTo>
                    <a:pt x="6369998" y="3404558"/>
                  </a:lnTo>
                  <a:lnTo>
                    <a:pt x="0" y="3404558"/>
                  </a:lnTo>
                  <a:close/>
                </a:path>
              </a:pathLst>
            </a:custGeom>
            <a:solidFill>
              <a:srgbClr val="0C3439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665867" y="769975"/>
            <a:ext cx="4374067" cy="517450"/>
          </a:xfrm>
          <a:custGeom>
            <a:avLst/>
            <a:gdLst/>
            <a:ahLst/>
            <a:cxnLst/>
            <a:rect r="r" b="b" t="t" l="l"/>
            <a:pathLst>
              <a:path h="517450" w="4374067">
                <a:moveTo>
                  <a:pt x="0" y="0"/>
                </a:moveTo>
                <a:lnTo>
                  <a:pt x="4374066" y="0"/>
                </a:lnTo>
                <a:lnTo>
                  <a:pt x="4374066" y="517450"/>
                </a:lnTo>
                <a:lnTo>
                  <a:pt x="0" y="5174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317021" y="3102610"/>
            <a:ext cx="15653957" cy="6155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6112" indent="-313056" lvl="1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Regular acupuncture boosts T-cell p</a:t>
            </a:r>
            <a:r>
              <a:rPr lang="en-US" sz="29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roduction, enhancing the body's defense against infections.</a:t>
            </a:r>
          </a:p>
          <a:p>
            <a:pPr algn="l" marL="626112" indent="-313056" lvl="1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Stimulates white blood cell activity, improving immune response to pathogens and viruses.</a:t>
            </a:r>
          </a:p>
          <a:p>
            <a:pPr algn="l" marL="626112" indent="-313056" lvl="1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Reduces inflammation and supports faster recovery from illnesses and infections.</a:t>
            </a:r>
          </a:p>
          <a:p>
            <a:pPr algn="l" marL="626112" indent="-313056" lvl="1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Enhances overall health and resilience, leading to fewer illnesses and improved well-being.</a:t>
            </a:r>
          </a:p>
          <a:p>
            <a:pPr algn="l" marL="626112" indent="-313056" lvl="1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Provides a safe, holistic approach to strengthening the immune system naturally.</a:t>
            </a:r>
          </a:p>
          <a:p>
            <a:pPr algn="l" marL="626112" indent="-313056" lvl="1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Helps manage chronic immune conditions by balancing energy flow and reducing stress hormones.</a:t>
            </a:r>
          </a:p>
          <a:p>
            <a:pPr algn="l" marL="626112" indent="-313056" lvl="1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Supports seasonal immunity, reducing frequency and severity of colds and flu symptoms.</a:t>
            </a:r>
          </a:p>
          <a:p>
            <a:pPr algn="l" marL="626112" indent="-313056" lvl="1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Complements other treatments, enhancing their effectiveness without interfering with medications or therapies.</a:t>
            </a:r>
          </a:p>
          <a:p>
            <a:pPr algn="l">
              <a:lnSpc>
                <a:spcPts val="406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2783384" y="1690653"/>
            <a:ext cx="12721233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 b="true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Concise Benefits of Immune Support Therapy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7BD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90080" y="154869"/>
            <a:ext cx="4374067" cy="517450"/>
          </a:xfrm>
          <a:custGeom>
            <a:avLst/>
            <a:gdLst/>
            <a:ahLst/>
            <a:cxnLst/>
            <a:rect r="r" b="b" t="t" l="l"/>
            <a:pathLst>
              <a:path h="517450" w="4374067">
                <a:moveTo>
                  <a:pt x="0" y="0"/>
                </a:moveTo>
                <a:lnTo>
                  <a:pt x="4374066" y="0"/>
                </a:lnTo>
                <a:lnTo>
                  <a:pt x="4374066" y="517450"/>
                </a:lnTo>
                <a:lnTo>
                  <a:pt x="0" y="5174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80492" y="8346303"/>
            <a:ext cx="16127016" cy="1738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14"/>
              </a:lnSpc>
            </a:pPr>
            <a:r>
              <a:rPr lang="en-US" sz="2439">
                <a:solidFill>
                  <a:srgbClr val="0C3439"/>
                </a:solidFill>
                <a:latin typeface="Maharlika"/>
                <a:ea typeface="Maharlika"/>
                <a:cs typeface="Maharlika"/>
                <a:sym typeface="Maharlika"/>
              </a:rPr>
              <a:t>Address - 1 E Superior St #300, Chicago, IL 60611</a:t>
            </a:r>
          </a:p>
          <a:p>
            <a:pPr algn="ctr">
              <a:lnSpc>
                <a:spcPts val="3414"/>
              </a:lnSpc>
            </a:pPr>
            <a:r>
              <a:rPr lang="en-US" sz="2439">
                <a:solidFill>
                  <a:srgbClr val="0C3439"/>
                </a:solidFill>
                <a:latin typeface="Maharlika"/>
                <a:ea typeface="Maharlika"/>
                <a:cs typeface="Maharlika"/>
                <a:sym typeface="Maharlika"/>
              </a:rPr>
              <a:t>Call - 312-877-5056</a:t>
            </a:r>
          </a:p>
          <a:p>
            <a:pPr algn="ctr">
              <a:lnSpc>
                <a:spcPts val="3414"/>
              </a:lnSpc>
            </a:pPr>
            <a:r>
              <a:rPr lang="en-US" sz="2439">
                <a:solidFill>
                  <a:srgbClr val="0C3439"/>
                </a:solidFill>
                <a:latin typeface="Maharlika"/>
                <a:ea typeface="Maharlika"/>
                <a:cs typeface="Maharlika"/>
                <a:sym typeface="Maharlika"/>
              </a:rPr>
              <a:t>Email - dramieshimmel@gmail.com </a:t>
            </a:r>
          </a:p>
          <a:p>
            <a:pPr algn="ctr">
              <a:lnSpc>
                <a:spcPts val="3414"/>
              </a:lnSpc>
            </a:pPr>
            <a:r>
              <a:rPr lang="en-US" sz="2439">
                <a:solidFill>
                  <a:srgbClr val="0C3439"/>
                </a:solidFill>
                <a:latin typeface="Maharlika"/>
                <a:ea typeface="Maharlika"/>
                <a:cs typeface="Maharlika"/>
                <a:sym typeface="Maharlika"/>
              </a:rPr>
              <a:t>Website -  https://www.dramieshimmel.com/specialists/immune-support/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18288000" cy="8032586"/>
          </a:xfrm>
          <a:custGeom>
            <a:avLst/>
            <a:gdLst/>
            <a:ahLst/>
            <a:cxnLst/>
            <a:rect r="r" b="b" t="t" l="l"/>
            <a:pathLst>
              <a:path h="8032586" w="18288000">
                <a:moveTo>
                  <a:pt x="0" y="0"/>
                </a:moveTo>
                <a:lnTo>
                  <a:pt x="18288000" y="0"/>
                </a:lnTo>
                <a:lnTo>
                  <a:pt x="18288000" y="8032586"/>
                </a:lnTo>
                <a:lnTo>
                  <a:pt x="0" y="80325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848" t="-4253" r="-8918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05636" y="511250"/>
            <a:ext cx="4374067" cy="517450"/>
          </a:xfrm>
          <a:custGeom>
            <a:avLst/>
            <a:gdLst/>
            <a:ahLst/>
            <a:cxnLst/>
            <a:rect r="r" b="b" t="t" l="l"/>
            <a:pathLst>
              <a:path h="517450" w="4374067">
                <a:moveTo>
                  <a:pt x="0" y="0"/>
                </a:moveTo>
                <a:lnTo>
                  <a:pt x="4374067" y="0"/>
                </a:lnTo>
                <a:lnTo>
                  <a:pt x="4374067" y="517450"/>
                </a:lnTo>
                <a:lnTo>
                  <a:pt x="0" y="5174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87F8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7641231"/>
          </a:xfrm>
          <a:custGeom>
            <a:avLst/>
            <a:gdLst/>
            <a:ahLst/>
            <a:cxnLst/>
            <a:rect r="r" b="b" t="t" l="l"/>
            <a:pathLst>
              <a:path h="7641231" w="18288000">
                <a:moveTo>
                  <a:pt x="0" y="0"/>
                </a:moveTo>
                <a:lnTo>
                  <a:pt x="18288000" y="0"/>
                </a:lnTo>
                <a:lnTo>
                  <a:pt x="18288000" y="7641231"/>
                </a:lnTo>
                <a:lnTo>
                  <a:pt x="0" y="76412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539" t="-4253" r="-5539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40223" y="834642"/>
            <a:ext cx="3280789" cy="388116"/>
          </a:xfrm>
          <a:custGeom>
            <a:avLst/>
            <a:gdLst/>
            <a:ahLst/>
            <a:cxnLst/>
            <a:rect r="r" b="b" t="t" l="l"/>
            <a:pathLst>
              <a:path h="388116" w="3280789">
                <a:moveTo>
                  <a:pt x="0" y="0"/>
                </a:moveTo>
                <a:lnTo>
                  <a:pt x="3280790" y="0"/>
                </a:lnTo>
                <a:lnTo>
                  <a:pt x="3280790" y="388116"/>
                </a:lnTo>
                <a:lnTo>
                  <a:pt x="0" y="3881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521013" y="8330967"/>
            <a:ext cx="12489461" cy="11779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99"/>
              </a:lnSpc>
            </a:pPr>
            <a:r>
              <a:rPr lang="en-US" sz="6499">
                <a:solidFill>
                  <a:srgbClr val="0C3439"/>
                </a:solidFill>
                <a:latin typeface="Maharlika"/>
                <a:ea typeface="Maharlika"/>
                <a:cs typeface="Maharlika"/>
                <a:sym typeface="Maharlika"/>
              </a:rPr>
              <a:t>Thank You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521013" y="9470793"/>
            <a:ext cx="13012244" cy="404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14"/>
              </a:lnSpc>
            </a:pPr>
            <a:r>
              <a:rPr lang="en-US" sz="2439">
                <a:solidFill>
                  <a:srgbClr val="0C3439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Visit - https://www.dramieshimmel.com/specialists/immune-support/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0" y="0"/>
            <a:ext cx="18288000" cy="8166759"/>
          </a:xfrm>
          <a:custGeom>
            <a:avLst/>
            <a:gdLst/>
            <a:ahLst/>
            <a:cxnLst/>
            <a:rect r="r" b="b" t="t" l="l"/>
            <a:pathLst>
              <a:path h="8166759" w="18288000">
                <a:moveTo>
                  <a:pt x="0" y="0"/>
                </a:moveTo>
                <a:lnTo>
                  <a:pt x="18288000" y="0"/>
                </a:lnTo>
                <a:lnTo>
                  <a:pt x="18288000" y="8166759"/>
                </a:lnTo>
                <a:lnTo>
                  <a:pt x="0" y="81667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5877" r="0" b="-23139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060988" y="223632"/>
            <a:ext cx="3519454" cy="416349"/>
          </a:xfrm>
          <a:custGeom>
            <a:avLst/>
            <a:gdLst/>
            <a:ahLst/>
            <a:cxnLst/>
            <a:rect r="r" b="b" t="t" l="l"/>
            <a:pathLst>
              <a:path h="416349" w="3519454">
                <a:moveTo>
                  <a:pt x="0" y="0"/>
                </a:moveTo>
                <a:lnTo>
                  <a:pt x="3519454" y="0"/>
                </a:lnTo>
                <a:lnTo>
                  <a:pt x="3519454" y="416349"/>
                </a:lnTo>
                <a:lnTo>
                  <a:pt x="0" y="4163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DAGQVHzpVTk</dc:identifier>
  <dcterms:modified xsi:type="dcterms:W3CDTF">2011-08-01T06:04:30Z</dcterms:modified>
  <cp:revision>1</cp:revision>
  <dc:title>Acupuncture for Immune System</dc:title>
</cp:coreProperties>
</file>