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Poppins Bold" charset="1" panose="00000800000000000000"/>
      <p:regular r:id="rId17"/>
    </p:embeddedFont>
    <p:embeddedFont>
      <p:font typeface="Poppins" charset="1" panose="00000500000000000000"/>
      <p:regular r:id="rId18"/>
    </p:embeddedFont>
    <p:embeddedFont>
      <p:font typeface="Canva Sans Bold" charset="1" panose="020B0803030501040103"/>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https://www.blockchainx.tech/create-your-own-crypto-trading-bo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9100">
                <a:alpha val="100000"/>
              </a:srgbClr>
            </a:gs>
            <a:gs pos="50000">
              <a:srgbClr val="FF6B00">
                <a:alpha val="100000"/>
              </a:srgbClr>
            </a:gs>
            <a:gs pos="100000">
              <a:srgbClr val="FF5400">
                <a:alpha val="100000"/>
              </a:srgbClr>
            </a:gs>
          </a:gsLst>
          <a:lin ang="270000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11591872" y="-975594"/>
            <a:ext cx="7869752" cy="7869752"/>
          </a:xfrm>
          <a:custGeom>
            <a:avLst/>
            <a:gdLst/>
            <a:ahLst/>
            <a:cxnLst/>
            <a:rect r="r" b="b" t="t" l="l"/>
            <a:pathLst>
              <a:path h="7869752" w="7869752">
                <a:moveTo>
                  <a:pt x="0" y="0"/>
                </a:moveTo>
                <a:lnTo>
                  <a:pt x="7869751" y="0"/>
                </a:lnTo>
                <a:lnTo>
                  <a:pt x="7869751" y="7869752"/>
                </a:lnTo>
                <a:lnTo>
                  <a:pt x="0" y="78697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955564" y="4085522"/>
            <a:ext cx="7869752" cy="7869752"/>
          </a:xfrm>
          <a:custGeom>
            <a:avLst/>
            <a:gdLst/>
            <a:ahLst/>
            <a:cxnLst/>
            <a:rect r="r" b="b" t="t" l="l"/>
            <a:pathLst>
              <a:path h="7869752" w="7869752">
                <a:moveTo>
                  <a:pt x="0" y="0"/>
                </a:moveTo>
                <a:lnTo>
                  <a:pt x="7869752" y="0"/>
                </a:lnTo>
                <a:lnTo>
                  <a:pt x="7869752" y="7869752"/>
                </a:lnTo>
                <a:lnTo>
                  <a:pt x="0" y="78697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4876606">
            <a:off x="-1978511" y="-1019397"/>
            <a:ext cx="4714159" cy="4819308"/>
          </a:xfrm>
          <a:custGeom>
            <a:avLst/>
            <a:gdLst/>
            <a:ahLst/>
            <a:cxnLst/>
            <a:rect r="r" b="b" t="t" l="l"/>
            <a:pathLst>
              <a:path h="4819308" w="4714159">
                <a:moveTo>
                  <a:pt x="0" y="0"/>
                </a:moveTo>
                <a:lnTo>
                  <a:pt x="4714159" y="0"/>
                </a:lnTo>
                <a:lnTo>
                  <a:pt x="4714159" y="4819307"/>
                </a:lnTo>
                <a:lnTo>
                  <a:pt x="0" y="48193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3128433">
            <a:off x="15584511" y="8299939"/>
            <a:ext cx="4714159" cy="4819308"/>
          </a:xfrm>
          <a:custGeom>
            <a:avLst/>
            <a:gdLst/>
            <a:ahLst/>
            <a:cxnLst/>
            <a:rect r="r" b="b" t="t" l="l"/>
            <a:pathLst>
              <a:path h="4819308" w="4714159">
                <a:moveTo>
                  <a:pt x="0" y="0"/>
                </a:moveTo>
                <a:lnTo>
                  <a:pt x="4714160" y="0"/>
                </a:lnTo>
                <a:lnTo>
                  <a:pt x="4714160" y="4819307"/>
                </a:lnTo>
                <a:lnTo>
                  <a:pt x="0" y="48193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6465785" y="8310054"/>
            <a:ext cx="948246" cy="948246"/>
          </a:xfrm>
          <a:custGeom>
            <a:avLst/>
            <a:gdLst/>
            <a:ahLst/>
            <a:cxnLst/>
            <a:rect r="r" b="b" t="t" l="l"/>
            <a:pathLst>
              <a:path h="948246" w="948246">
                <a:moveTo>
                  <a:pt x="0" y="0"/>
                </a:moveTo>
                <a:lnTo>
                  <a:pt x="948246" y="0"/>
                </a:lnTo>
                <a:lnTo>
                  <a:pt x="948246" y="948246"/>
                </a:lnTo>
                <a:lnTo>
                  <a:pt x="0" y="94824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3845483" y="1509071"/>
            <a:ext cx="4096108" cy="4096108"/>
          </a:xfrm>
          <a:custGeom>
            <a:avLst/>
            <a:gdLst/>
            <a:ahLst/>
            <a:cxnLst/>
            <a:rect r="r" b="b" t="t" l="l"/>
            <a:pathLst>
              <a:path h="4096108" w="4096108">
                <a:moveTo>
                  <a:pt x="0" y="0"/>
                </a:moveTo>
                <a:lnTo>
                  <a:pt x="4096108" y="0"/>
                </a:lnTo>
                <a:lnTo>
                  <a:pt x="4096108" y="4096108"/>
                </a:lnTo>
                <a:lnTo>
                  <a:pt x="0" y="4096108"/>
                </a:lnTo>
                <a:lnTo>
                  <a:pt x="0" y="0"/>
                </a:lnTo>
                <a:close/>
              </a:path>
            </a:pathLst>
          </a:custGeom>
          <a:blipFill>
            <a:blip r:embed="rId8"/>
            <a:stretch>
              <a:fillRect l="0" t="0" r="0" b="0"/>
            </a:stretch>
          </a:blipFill>
        </p:spPr>
      </p:sp>
      <p:sp>
        <p:nvSpPr>
          <p:cNvPr name="TextBox 8" id="8"/>
          <p:cNvSpPr txBox="true"/>
          <p:nvPr/>
        </p:nvSpPr>
        <p:spPr>
          <a:xfrm rot="0">
            <a:off x="1276814" y="3900025"/>
            <a:ext cx="14996483" cy="3469741"/>
          </a:xfrm>
          <a:prstGeom prst="rect">
            <a:avLst/>
          </a:prstGeom>
        </p:spPr>
        <p:txBody>
          <a:bodyPr anchor="t" rtlCol="false" tIns="0" lIns="0" bIns="0" rIns="0">
            <a:spAutoFit/>
          </a:bodyPr>
          <a:lstStyle/>
          <a:p>
            <a:pPr algn="ctr">
              <a:lnSpc>
                <a:spcPts val="12573"/>
              </a:lnSpc>
            </a:pPr>
            <a:r>
              <a:rPr lang="en-US" b="true" sz="14619" spc="-467">
                <a:solidFill>
                  <a:srgbClr val="FFFFFF"/>
                </a:solidFill>
                <a:latin typeface="Poppins Bold"/>
                <a:ea typeface="Poppins Bold"/>
                <a:cs typeface="Poppins Bold"/>
                <a:sym typeface="Poppins Bold"/>
              </a:rPr>
              <a:t>CRYPTO TRADING BOTS</a:t>
            </a:r>
          </a:p>
        </p:txBody>
      </p:sp>
      <p:sp>
        <p:nvSpPr>
          <p:cNvPr name="TextBox 9" id="9"/>
          <p:cNvSpPr txBox="true"/>
          <p:nvPr/>
        </p:nvSpPr>
        <p:spPr>
          <a:xfrm rot="0">
            <a:off x="2024188" y="2346194"/>
            <a:ext cx="14249109" cy="1210931"/>
          </a:xfrm>
          <a:prstGeom prst="rect">
            <a:avLst/>
          </a:prstGeom>
        </p:spPr>
        <p:txBody>
          <a:bodyPr anchor="t" rtlCol="false" tIns="0" lIns="0" bIns="0" rIns="0">
            <a:spAutoFit/>
          </a:bodyPr>
          <a:lstStyle/>
          <a:p>
            <a:pPr algn="ctr">
              <a:lnSpc>
                <a:spcPts val="9380"/>
              </a:lnSpc>
            </a:pPr>
            <a:r>
              <a:rPr lang="en-US" sz="6700">
                <a:solidFill>
                  <a:srgbClr val="FFFFFF"/>
                </a:solidFill>
                <a:latin typeface="Poppins"/>
                <a:ea typeface="Poppins"/>
                <a:cs typeface="Poppins"/>
                <a:sym typeface="Poppins"/>
              </a:rPr>
              <a:t>The Rise of AI-Powered</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434405" y="-2424537"/>
            <a:ext cx="13094910" cy="3453237"/>
            <a:chOff x="0" y="0"/>
            <a:chExt cx="3448865" cy="909494"/>
          </a:xfrm>
        </p:grpSpPr>
        <p:sp>
          <p:nvSpPr>
            <p:cNvPr name="Freeform 3" id="3"/>
            <p:cNvSpPr/>
            <p:nvPr/>
          </p:nvSpPr>
          <p:spPr>
            <a:xfrm flipH="false" flipV="false" rot="0">
              <a:off x="0" y="0"/>
              <a:ext cx="3448865" cy="909494"/>
            </a:xfrm>
            <a:custGeom>
              <a:avLst/>
              <a:gdLst/>
              <a:ahLst/>
              <a:cxnLst/>
              <a:rect r="r" b="b" t="t" l="l"/>
              <a:pathLst>
                <a:path h="909494" w="3448865">
                  <a:moveTo>
                    <a:pt x="3210740" y="0"/>
                  </a:moveTo>
                  <a:lnTo>
                    <a:pt x="3448865" y="238125"/>
                  </a:lnTo>
                  <a:lnTo>
                    <a:pt x="3448865" y="671369"/>
                  </a:lnTo>
                  <a:lnTo>
                    <a:pt x="3210740" y="909494"/>
                  </a:lnTo>
                  <a:lnTo>
                    <a:pt x="238125" y="909494"/>
                  </a:lnTo>
                  <a:lnTo>
                    <a:pt x="0" y="671369"/>
                  </a:lnTo>
                  <a:lnTo>
                    <a:pt x="0" y="238125"/>
                  </a:lnTo>
                  <a:lnTo>
                    <a:pt x="238125" y="0"/>
                  </a:lnTo>
                  <a:lnTo>
                    <a:pt x="3210740" y="0"/>
                  </a:lnTo>
                  <a:close/>
                </a:path>
              </a:pathLst>
            </a:custGeom>
            <a:gradFill rotWithShape="true">
              <a:gsLst>
                <a:gs pos="0">
                  <a:srgbClr val="FF6B00">
                    <a:alpha val="100000"/>
                  </a:srgbClr>
                </a:gs>
                <a:gs pos="50000">
                  <a:srgbClr val="FF5400">
                    <a:alpha val="100000"/>
                  </a:srgbClr>
                </a:gs>
                <a:gs pos="100000">
                  <a:srgbClr val="FF9100">
                    <a:alpha val="100000"/>
                  </a:srgbClr>
                </a:gs>
              </a:gsLst>
              <a:lin ang="2700000"/>
            </a:gradFill>
          </p:spPr>
        </p:sp>
        <p:sp>
          <p:nvSpPr>
            <p:cNvPr name="TextBox 4" id="4"/>
            <p:cNvSpPr txBox="true"/>
            <p:nvPr/>
          </p:nvSpPr>
          <p:spPr>
            <a:xfrm>
              <a:off x="63500" y="6350"/>
              <a:ext cx="3321865" cy="839644"/>
            </a:xfrm>
            <a:prstGeom prst="rect">
              <a:avLst/>
            </a:prstGeom>
          </p:spPr>
          <p:txBody>
            <a:bodyPr anchor="ctr" rtlCol="false" tIns="50800" lIns="50800" bIns="50800" rIns="50800"/>
            <a:lstStyle/>
            <a:p>
              <a:pPr algn="ctr">
                <a:lnSpc>
                  <a:spcPts val="2871"/>
                </a:lnSpc>
              </a:pPr>
            </a:p>
          </p:txBody>
        </p:sp>
      </p:grpSp>
      <p:sp>
        <p:nvSpPr>
          <p:cNvPr name="Freeform 5" id="5"/>
          <p:cNvSpPr/>
          <p:nvPr/>
        </p:nvSpPr>
        <p:spPr>
          <a:xfrm flipH="false" flipV="false" rot="-8030412">
            <a:off x="14717392" y="-843386"/>
            <a:ext cx="5709126" cy="5836467"/>
          </a:xfrm>
          <a:custGeom>
            <a:avLst/>
            <a:gdLst/>
            <a:ahLst/>
            <a:cxnLst/>
            <a:rect r="r" b="b" t="t" l="l"/>
            <a:pathLst>
              <a:path h="5836467" w="5709126">
                <a:moveTo>
                  <a:pt x="0" y="0"/>
                </a:moveTo>
                <a:lnTo>
                  <a:pt x="5709126" y="0"/>
                </a:lnTo>
                <a:lnTo>
                  <a:pt x="5709126" y="5836467"/>
                </a:lnTo>
                <a:lnTo>
                  <a:pt x="0" y="5836467"/>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4876606">
            <a:off x="-2631017" y="7726570"/>
            <a:ext cx="4714159" cy="4819308"/>
          </a:xfrm>
          <a:custGeom>
            <a:avLst/>
            <a:gdLst/>
            <a:ahLst/>
            <a:cxnLst/>
            <a:rect r="r" b="b" t="t" l="l"/>
            <a:pathLst>
              <a:path h="4819308" w="4714159">
                <a:moveTo>
                  <a:pt x="0" y="0"/>
                </a:moveTo>
                <a:lnTo>
                  <a:pt x="4714159" y="0"/>
                </a:lnTo>
                <a:lnTo>
                  <a:pt x="4714159" y="4819308"/>
                </a:lnTo>
                <a:lnTo>
                  <a:pt x="0" y="4819308"/>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6465785" y="8310054"/>
            <a:ext cx="948246" cy="948246"/>
          </a:xfrm>
          <a:custGeom>
            <a:avLst/>
            <a:gdLst/>
            <a:ahLst/>
            <a:cxnLst/>
            <a:rect r="r" b="b" t="t" l="l"/>
            <a:pathLst>
              <a:path h="948246" w="948246">
                <a:moveTo>
                  <a:pt x="0" y="0"/>
                </a:moveTo>
                <a:lnTo>
                  <a:pt x="948246" y="0"/>
                </a:lnTo>
                <a:lnTo>
                  <a:pt x="948246" y="948246"/>
                </a:lnTo>
                <a:lnTo>
                  <a:pt x="0" y="9482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true" flipV="false" rot="0">
            <a:off x="13473284" y="1414997"/>
            <a:ext cx="3940747" cy="4114800"/>
          </a:xfrm>
          <a:custGeom>
            <a:avLst/>
            <a:gdLst/>
            <a:ahLst/>
            <a:cxnLst/>
            <a:rect r="r" b="b" t="t" l="l"/>
            <a:pathLst>
              <a:path h="4114800" w="3940747">
                <a:moveTo>
                  <a:pt x="3940747" y="0"/>
                </a:moveTo>
                <a:lnTo>
                  <a:pt x="0" y="0"/>
                </a:lnTo>
                <a:lnTo>
                  <a:pt x="0" y="4114800"/>
                </a:lnTo>
                <a:lnTo>
                  <a:pt x="3940747" y="4114800"/>
                </a:lnTo>
                <a:lnTo>
                  <a:pt x="394074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1446718" y="2433537"/>
            <a:ext cx="9103463" cy="1263653"/>
          </a:xfrm>
          <a:prstGeom prst="rect">
            <a:avLst/>
          </a:prstGeom>
        </p:spPr>
        <p:txBody>
          <a:bodyPr anchor="t" rtlCol="false" tIns="0" lIns="0" bIns="0" rIns="0">
            <a:spAutoFit/>
          </a:bodyPr>
          <a:lstStyle/>
          <a:p>
            <a:pPr algn="l">
              <a:lnSpc>
                <a:spcPts val="8740"/>
              </a:lnSpc>
            </a:pPr>
            <a:r>
              <a:rPr lang="en-US" b="true" sz="9200" spc="-294">
                <a:solidFill>
                  <a:srgbClr val="FC6403"/>
                </a:solidFill>
                <a:latin typeface="Poppins Bold"/>
                <a:ea typeface="Poppins Bold"/>
                <a:cs typeface="Poppins Bold"/>
                <a:sym typeface="Poppins Bold"/>
              </a:rPr>
              <a:t>INTRODUCTION </a:t>
            </a:r>
          </a:p>
        </p:txBody>
      </p:sp>
      <p:sp>
        <p:nvSpPr>
          <p:cNvPr name="TextBox 10" id="10"/>
          <p:cNvSpPr txBox="true"/>
          <p:nvPr/>
        </p:nvSpPr>
        <p:spPr>
          <a:xfrm rot="0">
            <a:off x="1446718" y="3961352"/>
            <a:ext cx="12086520" cy="4822825"/>
          </a:xfrm>
          <a:prstGeom prst="rect">
            <a:avLst/>
          </a:prstGeom>
        </p:spPr>
        <p:txBody>
          <a:bodyPr anchor="t" rtlCol="false" tIns="0" lIns="0" bIns="0" rIns="0">
            <a:spAutoFit/>
          </a:bodyPr>
          <a:lstStyle/>
          <a:p>
            <a:pPr algn="just">
              <a:lnSpc>
                <a:spcPts val="3499"/>
              </a:lnSpc>
            </a:pPr>
            <a:r>
              <a:rPr lang="en-US" sz="2499">
                <a:solidFill>
                  <a:srgbClr val="FC6403"/>
                </a:solidFill>
                <a:latin typeface="Poppins"/>
                <a:ea typeface="Poppins"/>
                <a:cs typeface="Poppins"/>
                <a:sym typeface="Poppins"/>
              </a:rPr>
              <a:t>The cryptocurrency market is known for extreme volatility and operating continuously (24/7), which has presented unique problems and opportunities for traders. Historically, traders have been required to employ analytical skills, stay disciplined, and analyze large amounts of information quickly. With the arrival of Artificial Intelligence (AI)-based crypto trading bots, all of that is about to change. Whether you're leveraging existing solutions or aiming to </a:t>
            </a:r>
            <a:r>
              <a:rPr lang="en-US" sz="2499" u="sng">
                <a:solidFill>
                  <a:srgbClr val="FC6403"/>
                </a:solidFill>
                <a:latin typeface="Poppins"/>
                <a:ea typeface="Poppins"/>
                <a:cs typeface="Poppins"/>
                <a:sym typeface="Poppins"/>
                <a:hlinkClick r:id="rId8" tooltip="https://www.blockchainx.tech/create-your-own-crypto-trading-bot/"/>
              </a:rPr>
              <a:t>create your own crypto trading bot</a:t>
            </a:r>
            <a:r>
              <a:rPr lang="en-US" sz="2499">
                <a:solidFill>
                  <a:srgbClr val="FC6403"/>
                </a:solidFill>
                <a:latin typeface="Poppins"/>
                <a:ea typeface="Poppins"/>
                <a:cs typeface="Poppins"/>
                <a:sym typeface="Poppins"/>
              </a:rPr>
              <a:t>, this technology is reshaping how the market is approached. This article will explain why these bots are so revolutionary, what technologies support them, their advantages and disadvantages, and—more importantly—the future of this ground-breaking technology.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8030412">
            <a:off x="7515823" y="5231688"/>
            <a:ext cx="5709126" cy="5836467"/>
          </a:xfrm>
          <a:custGeom>
            <a:avLst/>
            <a:gdLst/>
            <a:ahLst/>
            <a:cxnLst/>
            <a:rect r="r" b="b" t="t" l="l"/>
            <a:pathLst>
              <a:path h="5836467" w="5709126">
                <a:moveTo>
                  <a:pt x="0" y="0"/>
                </a:moveTo>
                <a:lnTo>
                  <a:pt x="5709126" y="0"/>
                </a:lnTo>
                <a:lnTo>
                  <a:pt x="5709126" y="5836467"/>
                </a:lnTo>
                <a:lnTo>
                  <a:pt x="0" y="5836467"/>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6933842" y="-1507702"/>
            <a:ext cx="8960288" cy="10287000"/>
            <a:chOff x="0" y="0"/>
            <a:chExt cx="2359911" cy="2709333"/>
          </a:xfrm>
        </p:grpSpPr>
        <p:sp>
          <p:nvSpPr>
            <p:cNvPr name="Freeform 4" id="4"/>
            <p:cNvSpPr/>
            <p:nvPr/>
          </p:nvSpPr>
          <p:spPr>
            <a:xfrm flipH="false" flipV="false" rot="0">
              <a:off x="0" y="0"/>
              <a:ext cx="2359911" cy="2709333"/>
            </a:xfrm>
            <a:custGeom>
              <a:avLst/>
              <a:gdLst/>
              <a:ahLst/>
              <a:cxnLst/>
              <a:rect r="r" b="b" t="t" l="l"/>
              <a:pathLst>
                <a:path h="2709333" w="2359911">
                  <a:moveTo>
                    <a:pt x="2121786" y="0"/>
                  </a:moveTo>
                  <a:lnTo>
                    <a:pt x="2359911" y="238125"/>
                  </a:lnTo>
                  <a:lnTo>
                    <a:pt x="2359911" y="2471208"/>
                  </a:lnTo>
                  <a:lnTo>
                    <a:pt x="2121786" y="2709333"/>
                  </a:lnTo>
                  <a:lnTo>
                    <a:pt x="238125" y="2709333"/>
                  </a:lnTo>
                  <a:lnTo>
                    <a:pt x="0" y="2471208"/>
                  </a:lnTo>
                  <a:lnTo>
                    <a:pt x="0" y="238125"/>
                  </a:lnTo>
                  <a:lnTo>
                    <a:pt x="238125" y="0"/>
                  </a:lnTo>
                  <a:lnTo>
                    <a:pt x="2121786" y="0"/>
                  </a:lnTo>
                  <a:close/>
                </a:path>
              </a:pathLst>
            </a:custGeom>
            <a:gradFill rotWithShape="true">
              <a:gsLst>
                <a:gs pos="0">
                  <a:srgbClr val="FF9100">
                    <a:alpha val="100000"/>
                  </a:srgbClr>
                </a:gs>
                <a:gs pos="50000">
                  <a:srgbClr val="FF6B00">
                    <a:alpha val="100000"/>
                  </a:srgbClr>
                </a:gs>
                <a:gs pos="100000">
                  <a:srgbClr val="FF5400">
                    <a:alpha val="100000"/>
                  </a:srgbClr>
                </a:gs>
              </a:gsLst>
              <a:lin ang="2700000"/>
            </a:gradFill>
          </p:spPr>
        </p:sp>
        <p:sp>
          <p:nvSpPr>
            <p:cNvPr name="TextBox 5" id="5"/>
            <p:cNvSpPr txBox="true"/>
            <p:nvPr/>
          </p:nvSpPr>
          <p:spPr>
            <a:xfrm>
              <a:off x="63500" y="6350"/>
              <a:ext cx="2232911" cy="2639483"/>
            </a:xfrm>
            <a:prstGeom prst="rect">
              <a:avLst/>
            </a:prstGeom>
          </p:spPr>
          <p:txBody>
            <a:bodyPr anchor="ctr" rtlCol="false" tIns="50800" lIns="50800" bIns="50800" rIns="50800"/>
            <a:lstStyle/>
            <a:p>
              <a:pPr algn="ctr">
                <a:lnSpc>
                  <a:spcPts val="2871"/>
                </a:lnSpc>
              </a:pPr>
            </a:p>
          </p:txBody>
        </p:sp>
      </p:grpSp>
      <p:sp>
        <p:nvSpPr>
          <p:cNvPr name="Freeform 6" id="6"/>
          <p:cNvSpPr/>
          <p:nvPr/>
        </p:nvSpPr>
        <p:spPr>
          <a:xfrm flipH="false" flipV="false" rot="8653292">
            <a:off x="-4105406" y="-1226031"/>
            <a:ext cx="4714159" cy="4819308"/>
          </a:xfrm>
          <a:custGeom>
            <a:avLst/>
            <a:gdLst/>
            <a:ahLst/>
            <a:cxnLst/>
            <a:rect r="r" b="b" t="t" l="l"/>
            <a:pathLst>
              <a:path h="4819308" w="4714159">
                <a:moveTo>
                  <a:pt x="0" y="0"/>
                </a:moveTo>
                <a:lnTo>
                  <a:pt x="4714159" y="0"/>
                </a:lnTo>
                <a:lnTo>
                  <a:pt x="4714159" y="4819308"/>
                </a:lnTo>
                <a:lnTo>
                  <a:pt x="0" y="4819308"/>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1028700" y="1162050"/>
            <a:ext cx="11567797" cy="3473453"/>
          </a:xfrm>
          <a:prstGeom prst="rect">
            <a:avLst/>
          </a:prstGeom>
        </p:spPr>
        <p:txBody>
          <a:bodyPr anchor="t" rtlCol="false" tIns="0" lIns="0" bIns="0" rIns="0">
            <a:spAutoFit/>
          </a:bodyPr>
          <a:lstStyle/>
          <a:p>
            <a:pPr algn="l">
              <a:lnSpc>
                <a:spcPts val="8740"/>
              </a:lnSpc>
            </a:pPr>
            <a:r>
              <a:rPr lang="en-US" b="true" sz="9200" spc="-294">
                <a:solidFill>
                  <a:srgbClr val="FC6403"/>
                </a:solidFill>
                <a:latin typeface="Poppins Bold"/>
                <a:ea typeface="Poppins Bold"/>
                <a:cs typeface="Poppins Bold"/>
                <a:sym typeface="Poppins Bold"/>
              </a:rPr>
              <a:t>WHAT ARE AI-POWERED CRYPTO TRADING BOTS?</a:t>
            </a:r>
          </a:p>
        </p:txBody>
      </p:sp>
      <p:grpSp>
        <p:nvGrpSpPr>
          <p:cNvPr name="Group 8" id="8"/>
          <p:cNvGrpSpPr/>
          <p:nvPr/>
        </p:nvGrpSpPr>
        <p:grpSpPr>
          <a:xfrm rot="0">
            <a:off x="-1748326" y="9399389"/>
            <a:ext cx="12837915" cy="1832372"/>
            <a:chOff x="0" y="0"/>
            <a:chExt cx="3381179" cy="482600"/>
          </a:xfrm>
        </p:grpSpPr>
        <p:sp>
          <p:nvSpPr>
            <p:cNvPr name="Freeform 9" id="9"/>
            <p:cNvSpPr/>
            <p:nvPr/>
          </p:nvSpPr>
          <p:spPr>
            <a:xfrm flipH="false" flipV="false" rot="0">
              <a:off x="0" y="0"/>
              <a:ext cx="3381179" cy="482600"/>
            </a:xfrm>
            <a:custGeom>
              <a:avLst/>
              <a:gdLst/>
              <a:ahLst/>
              <a:cxnLst/>
              <a:rect r="r" b="b" t="t" l="l"/>
              <a:pathLst>
                <a:path h="482600" w="3381179">
                  <a:moveTo>
                    <a:pt x="3143054" y="0"/>
                  </a:moveTo>
                  <a:lnTo>
                    <a:pt x="3381179" y="238125"/>
                  </a:lnTo>
                  <a:lnTo>
                    <a:pt x="3381179" y="244475"/>
                  </a:lnTo>
                  <a:lnTo>
                    <a:pt x="3143054" y="482600"/>
                  </a:lnTo>
                  <a:lnTo>
                    <a:pt x="238125" y="482600"/>
                  </a:lnTo>
                  <a:lnTo>
                    <a:pt x="0" y="244475"/>
                  </a:lnTo>
                  <a:lnTo>
                    <a:pt x="0" y="238125"/>
                  </a:lnTo>
                  <a:lnTo>
                    <a:pt x="238125" y="0"/>
                  </a:lnTo>
                  <a:lnTo>
                    <a:pt x="3143054" y="0"/>
                  </a:lnTo>
                  <a:close/>
                </a:path>
              </a:pathLst>
            </a:custGeom>
            <a:gradFill rotWithShape="true">
              <a:gsLst>
                <a:gs pos="0">
                  <a:srgbClr val="FF6B00">
                    <a:alpha val="100000"/>
                  </a:srgbClr>
                </a:gs>
                <a:gs pos="50000">
                  <a:srgbClr val="FF5400">
                    <a:alpha val="100000"/>
                  </a:srgbClr>
                </a:gs>
                <a:gs pos="100000">
                  <a:srgbClr val="FF9100">
                    <a:alpha val="100000"/>
                  </a:srgbClr>
                </a:gs>
              </a:gsLst>
              <a:lin ang="2700000"/>
            </a:gradFill>
          </p:spPr>
        </p:sp>
        <p:sp>
          <p:nvSpPr>
            <p:cNvPr name="TextBox 10" id="10"/>
            <p:cNvSpPr txBox="true"/>
            <p:nvPr/>
          </p:nvSpPr>
          <p:spPr>
            <a:xfrm>
              <a:off x="63500" y="6350"/>
              <a:ext cx="3254179" cy="412750"/>
            </a:xfrm>
            <a:prstGeom prst="rect">
              <a:avLst/>
            </a:prstGeom>
          </p:spPr>
          <p:txBody>
            <a:bodyPr anchor="ctr" rtlCol="false" tIns="50800" lIns="50800" bIns="50800" rIns="50800"/>
            <a:lstStyle/>
            <a:p>
              <a:pPr algn="ctr">
                <a:lnSpc>
                  <a:spcPts val="2871"/>
                </a:lnSpc>
              </a:pPr>
            </a:p>
          </p:txBody>
        </p:sp>
      </p:grpSp>
      <p:sp>
        <p:nvSpPr>
          <p:cNvPr name="Freeform 11" id="11"/>
          <p:cNvSpPr/>
          <p:nvPr/>
        </p:nvSpPr>
        <p:spPr>
          <a:xfrm flipH="false" flipV="false" rot="0">
            <a:off x="16311054" y="8149921"/>
            <a:ext cx="948246" cy="948246"/>
          </a:xfrm>
          <a:custGeom>
            <a:avLst/>
            <a:gdLst/>
            <a:ahLst/>
            <a:cxnLst/>
            <a:rect r="r" b="b" t="t" l="l"/>
            <a:pathLst>
              <a:path h="948246" w="948246">
                <a:moveTo>
                  <a:pt x="0" y="0"/>
                </a:moveTo>
                <a:lnTo>
                  <a:pt x="948246" y="0"/>
                </a:lnTo>
                <a:lnTo>
                  <a:pt x="948246" y="948246"/>
                </a:lnTo>
                <a:lnTo>
                  <a:pt x="0" y="9482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1572744" y="4815167"/>
            <a:ext cx="12086520" cy="3508375"/>
          </a:xfrm>
          <a:prstGeom prst="rect">
            <a:avLst/>
          </a:prstGeom>
        </p:spPr>
        <p:txBody>
          <a:bodyPr anchor="t" rtlCol="false" tIns="0" lIns="0" bIns="0" rIns="0">
            <a:spAutoFit/>
          </a:bodyPr>
          <a:lstStyle/>
          <a:p>
            <a:pPr algn="just">
              <a:lnSpc>
                <a:spcPts val="3499"/>
              </a:lnSpc>
            </a:pPr>
            <a:r>
              <a:rPr lang="en-US" sz="2499">
                <a:solidFill>
                  <a:srgbClr val="FC6403"/>
                </a:solidFill>
                <a:latin typeface="Poppins"/>
                <a:ea typeface="Poppins"/>
                <a:cs typeface="Poppins"/>
                <a:sym typeface="Poppins"/>
              </a:rPr>
              <a:t>To start, an AI-powered crypto trading bot is an automated software application that executes trades on cryptographic exchanges for a user. In comparison to algorithm trading bots that usually rely on pre-programmed proscribed trading methodologies (for example, "buy if price falls by X%, sell if price rises by Y%"), AI-powered bots primarily use machine learning (ML) and other AI methods to l</a:t>
            </a:r>
            <a:r>
              <a:rPr lang="en-US" sz="2499" u="none">
                <a:solidFill>
                  <a:srgbClr val="FC6403"/>
                </a:solidFill>
                <a:latin typeface="Poppins"/>
                <a:ea typeface="Poppins"/>
                <a:cs typeface="Poppins"/>
                <a:sym typeface="Poppins"/>
              </a:rPr>
              <a:t>earn</a:t>
            </a:r>
            <a:r>
              <a:rPr lang="en-US" sz="2499">
                <a:solidFill>
                  <a:srgbClr val="FC6403"/>
                </a:solidFill>
                <a:latin typeface="Poppins"/>
                <a:ea typeface="Poppins"/>
                <a:cs typeface="Poppins"/>
                <a:sym typeface="Poppins"/>
              </a:rPr>
              <a:t>,</a:t>
            </a:r>
            <a:r>
              <a:rPr lang="en-US" sz="2499" u="none">
                <a:solidFill>
                  <a:srgbClr val="FC6403"/>
                </a:solidFill>
                <a:latin typeface="Poppins"/>
                <a:ea typeface="Poppins"/>
                <a:cs typeface="Poppins"/>
                <a:sym typeface="Poppins"/>
              </a:rPr>
              <a:t> </a:t>
            </a:r>
            <a:r>
              <a:rPr lang="en-US" sz="2499">
                <a:solidFill>
                  <a:srgbClr val="FC6403"/>
                </a:solidFill>
                <a:latin typeface="Poppins"/>
                <a:ea typeface="Poppins"/>
                <a:cs typeface="Poppins"/>
                <a:sym typeface="Poppins"/>
              </a:rPr>
              <a:t>ada</a:t>
            </a:r>
            <a:r>
              <a:rPr lang="en-US" sz="2499" u="none">
                <a:solidFill>
                  <a:srgbClr val="FC6403"/>
                </a:solidFill>
                <a:latin typeface="Poppins"/>
                <a:ea typeface="Poppins"/>
                <a:cs typeface="Poppins"/>
                <a:sym typeface="Poppins"/>
              </a:rPr>
              <a:t>pt an</a:t>
            </a:r>
            <a:r>
              <a:rPr lang="en-US" sz="2499">
                <a:solidFill>
                  <a:srgbClr val="FC6403"/>
                </a:solidFill>
                <a:latin typeface="Poppins"/>
                <a:ea typeface="Poppins"/>
                <a:cs typeface="Poppins"/>
                <a:sym typeface="Poppins"/>
              </a:rPr>
              <a:t>d</a:t>
            </a:r>
            <a:r>
              <a:rPr lang="en-US" sz="2499" u="none">
                <a:solidFill>
                  <a:srgbClr val="FC6403"/>
                </a:solidFill>
                <a:latin typeface="Poppins"/>
                <a:ea typeface="Poppins"/>
                <a:cs typeface="Poppins"/>
                <a:sym typeface="Poppins"/>
              </a:rPr>
              <a:t> </a:t>
            </a:r>
            <a:r>
              <a:rPr lang="en-US" sz="2499">
                <a:solidFill>
                  <a:srgbClr val="FC6403"/>
                </a:solidFill>
                <a:latin typeface="Poppins"/>
                <a:ea typeface="Poppins"/>
                <a:cs typeface="Poppins"/>
                <a:sym typeface="Poppins"/>
              </a:rPr>
              <a:t>aut</a:t>
            </a:r>
            <a:r>
              <a:rPr lang="en-US" sz="2499" u="none">
                <a:solidFill>
                  <a:srgbClr val="FC6403"/>
                </a:solidFill>
                <a:latin typeface="Poppins"/>
                <a:ea typeface="Poppins"/>
                <a:cs typeface="Poppins"/>
                <a:sym typeface="Poppins"/>
              </a:rPr>
              <a:t>o</a:t>
            </a:r>
            <a:r>
              <a:rPr lang="en-US" sz="2499">
                <a:solidFill>
                  <a:srgbClr val="FC6403"/>
                </a:solidFill>
                <a:latin typeface="Poppins"/>
                <a:ea typeface="Poppins"/>
                <a:cs typeface="Poppins"/>
                <a:sym typeface="Poppins"/>
              </a:rPr>
              <a:t>nomously act for trading success. This adaptive learning is what enables them to differentiate themselves and adjust their strategies to market dynamics.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9100">
                <a:alpha val="100000"/>
              </a:srgbClr>
            </a:gs>
            <a:gs pos="50000">
              <a:srgbClr val="FF6B00">
                <a:alpha val="100000"/>
              </a:srgbClr>
            </a:gs>
            <a:gs pos="100000">
              <a:srgbClr val="FF5400">
                <a:alpha val="100000"/>
              </a:srgbClr>
            </a:gs>
          </a:gsLst>
          <a:lin ang="2700000"/>
        </a:gradFill>
      </p:bgPr>
    </p:bg>
    <p:spTree>
      <p:nvGrpSpPr>
        <p:cNvPr id="1" name=""/>
        <p:cNvGrpSpPr/>
        <p:nvPr/>
      </p:nvGrpSpPr>
      <p:grpSpPr>
        <a:xfrm>
          <a:off x="0" y="0"/>
          <a:ext cx="0" cy="0"/>
          <a:chOff x="0" y="0"/>
          <a:chExt cx="0" cy="0"/>
        </a:xfrm>
      </p:grpSpPr>
      <p:sp>
        <p:nvSpPr>
          <p:cNvPr name="Freeform 2" id="2"/>
          <p:cNvSpPr/>
          <p:nvPr/>
        </p:nvSpPr>
        <p:spPr>
          <a:xfrm flipH="false" flipV="false" rot="3123141">
            <a:off x="-2357080" y="-1989284"/>
            <a:ext cx="4714159" cy="4819308"/>
          </a:xfrm>
          <a:custGeom>
            <a:avLst/>
            <a:gdLst/>
            <a:ahLst/>
            <a:cxnLst/>
            <a:rect r="r" b="b" t="t" l="l"/>
            <a:pathLst>
              <a:path h="4819308" w="4714159">
                <a:moveTo>
                  <a:pt x="0" y="0"/>
                </a:moveTo>
                <a:lnTo>
                  <a:pt x="4714160" y="0"/>
                </a:lnTo>
                <a:lnTo>
                  <a:pt x="4714160" y="4819308"/>
                </a:lnTo>
                <a:lnTo>
                  <a:pt x="0" y="48193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042374" y="4375178"/>
            <a:ext cx="7869752" cy="7869752"/>
          </a:xfrm>
          <a:custGeom>
            <a:avLst/>
            <a:gdLst/>
            <a:ahLst/>
            <a:cxnLst/>
            <a:rect r="r" b="b" t="t" l="l"/>
            <a:pathLst>
              <a:path h="7869752" w="7869752">
                <a:moveTo>
                  <a:pt x="0" y="0"/>
                </a:moveTo>
                <a:lnTo>
                  <a:pt x="7869752" y="0"/>
                </a:lnTo>
                <a:lnTo>
                  <a:pt x="7869752" y="7869752"/>
                </a:lnTo>
                <a:lnTo>
                  <a:pt x="0" y="78697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330696">
            <a:off x="16716675" y="-2621795"/>
            <a:ext cx="4714159" cy="4819308"/>
          </a:xfrm>
          <a:custGeom>
            <a:avLst/>
            <a:gdLst/>
            <a:ahLst/>
            <a:cxnLst/>
            <a:rect r="r" b="b" t="t" l="l"/>
            <a:pathLst>
              <a:path h="4819308" w="4714159">
                <a:moveTo>
                  <a:pt x="0" y="0"/>
                </a:moveTo>
                <a:lnTo>
                  <a:pt x="4714159" y="0"/>
                </a:lnTo>
                <a:lnTo>
                  <a:pt x="4714159" y="4819307"/>
                </a:lnTo>
                <a:lnTo>
                  <a:pt x="0" y="48193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5400000">
            <a:off x="11503342" y="873777"/>
            <a:ext cx="5809620" cy="5809620"/>
          </a:xfrm>
          <a:custGeom>
            <a:avLst/>
            <a:gdLst/>
            <a:ahLst/>
            <a:cxnLst/>
            <a:rect r="r" b="b" t="t" l="l"/>
            <a:pathLst>
              <a:path h="5809620" w="5809620">
                <a:moveTo>
                  <a:pt x="0" y="0"/>
                </a:moveTo>
                <a:lnTo>
                  <a:pt x="5809620" y="0"/>
                </a:lnTo>
                <a:lnTo>
                  <a:pt x="5809620" y="5809621"/>
                </a:lnTo>
                <a:lnTo>
                  <a:pt x="0" y="580962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1095296" y="1162050"/>
            <a:ext cx="15370489" cy="2368553"/>
          </a:xfrm>
          <a:prstGeom prst="rect">
            <a:avLst/>
          </a:prstGeom>
        </p:spPr>
        <p:txBody>
          <a:bodyPr anchor="t" rtlCol="false" tIns="0" lIns="0" bIns="0" rIns="0">
            <a:spAutoFit/>
          </a:bodyPr>
          <a:lstStyle/>
          <a:p>
            <a:pPr algn="l">
              <a:lnSpc>
                <a:spcPts val="8740"/>
              </a:lnSpc>
            </a:pPr>
            <a:r>
              <a:rPr lang="en-US" b="true" sz="9200" spc="-294">
                <a:solidFill>
                  <a:srgbClr val="FFFFFF"/>
                </a:solidFill>
                <a:latin typeface="Poppins Bold"/>
                <a:ea typeface="Poppins Bold"/>
                <a:cs typeface="Poppins Bold"/>
                <a:sym typeface="Poppins Bold"/>
              </a:rPr>
              <a:t>CORE TECHNOLOGIES BEHIND AI TRADING BOTS</a:t>
            </a:r>
          </a:p>
        </p:txBody>
      </p:sp>
      <p:sp>
        <p:nvSpPr>
          <p:cNvPr name="Freeform 7" id="7"/>
          <p:cNvSpPr/>
          <p:nvPr/>
        </p:nvSpPr>
        <p:spPr>
          <a:xfrm flipH="false" flipV="false" rot="0">
            <a:off x="16465785" y="8310054"/>
            <a:ext cx="948246" cy="948246"/>
          </a:xfrm>
          <a:custGeom>
            <a:avLst/>
            <a:gdLst/>
            <a:ahLst/>
            <a:cxnLst/>
            <a:rect r="r" b="b" t="t" l="l"/>
            <a:pathLst>
              <a:path h="948246" w="948246">
                <a:moveTo>
                  <a:pt x="0" y="0"/>
                </a:moveTo>
                <a:lnTo>
                  <a:pt x="948246" y="0"/>
                </a:lnTo>
                <a:lnTo>
                  <a:pt x="948246" y="948246"/>
                </a:lnTo>
                <a:lnTo>
                  <a:pt x="0" y="94824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p:nvPr/>
        </p:nvGrpSpPr>
        <p:grpSpPr>
          <a:xfrm rot="0">
            <a:off x="1028700" y="4002425"/>
            <a:ext cx="15911208" cy="4810327"/>
            <a:chOff x="0" y="0"/>
            <a:chExt cx="21214944" cy="6413770"/>
          </a:xfrm>
        </p:grpSpPr>
        <p:sp>
          <p:nvSpPr>
            <p:cNvPr name="TextBox 9" id="9"/>
            <p:cNvSpPr txBox="true"/>
            <p:nvPr/>
          </p:nvSpPr>
          <p:spPr>
            <a:xfrm rot="0">
              <a:off x="96450" y="-66675"/>
              <a:ext cx="10239337" cy="3487208"/>
            </a:xfrm>
            <a:prstGeom prst="rect">
              <a:avLst/>
            </a:prstGeom>
          </p:spPr>
          <p:txBody>
            <a:bodyPr anchor="t" rtlCol="false" tIns="0" lIns="0" bIns="0" rIns="0">
              <a:spAutoFit/>
            </a:bodyPr>
            <a:lstStyle/>
            <a:p>
              <a:pPr algn="just" marL="539749" indent="-269875" lvl="1">
                <a:lnSpc>
                  <a:spcPts val="3499"/>
                </a:lnSpc>
                <a:buFont typeface="Arial"/>
                <a:buChar char="•"/>
              </a:pPr>
              <a:r>
                <a:rPr lang="en-US" sz="2499">
                  <a:solidFill>
                    <a:srgbClr val="FFFFFF"/>
                  </a:solidFill>
                  <a:latin typeface="Poppins"/>
                  <a:ea typeface="Poppins"/>
                  <a:cs typeface="Poppins"/>
                  <a:sym typeface="Poppins"/>
                </a:rPr>
                <a:t>The intelligence found in trade bots is a culmination of significant advancements in various sectors of AI and computer sciences. The whole technology Martech stack is based on the base technology which is Machine Learning (ML).</a:t>
              </a:r>
            </a:p>
          </p:txBody>
        </p:sp>
        <p:sp>
          <p:nvSpPr>
            <p:cNvPr name="TextBox 10" id="10"/>
            <p:cNvSpPr txBox="true"/>
            <p:nvPr/>
          </p:nvSpPr>
          <p:spPr>
            <a:xfrm rot="0">
              <a:off x="11346894" y="-66675"/>
              <a:ext cx="9868050" cy="6408208"/>
            </a:xfrm>
            <a:prstGeom prst="rect">
              <a:avLst/>
            </a:prstGeom>
          </p:spPr>
          <p:txBody>
            <a:bodyPr anchor="t" rtlCol="false" tIns="0" lIns="0" bIns="0" rIns="0">
              <a:spAutoFit/>
            </a:bodyPr>
            <a:lstStyle/>
            <a:p>
              <a:pPr algn="just" marL="539749" indent="-269875" lvl="1">
                <a:lnSpc>
                  <a:spcPts val="3499"/>
                </a:lnSpc>
                <a:buFont typeface="Arial"/>
                <a:buChar char="•"/>
              </a:pPr>
              <a:r>
                <a:rPr lang="en-US" sz="2499">
                  <a:solidFill>
                    <a:srgbClr val="FFFFFF"/>
                  </a:solidFill>
                  <a:latin typeface="Poppins"/>
                  <a:ea typeface="Poppins"/>
                  <a:cs typeface="Poppins"/>
                  <a:sym typeface="Poppins"/>
                </a:rPr>
                <a:t>Reinforcement Learning (RL) provides a new AI approach whereby bots can learn through trial and error, similar to human learning, which enables the bot to arrive at the best trading policies without having to specifically program every possibility in advance.</a:t>
              </a:r>
            </a:p>
            <a:p>
              <a:pPr algn="just" marL="539749" indent="-269875" lvl="1">
                <a:lnSpc>
                  <a:spcPts val="3499"/>
                </a:lnSpc>
                <a:buFont typeface="Arial"/>
                <a:buChar char="•"/>
              </a:pPr>
              <a:r>
                <a:rPr lang="en-US" sz="2499">
                  <a:solidFill>
                    <a:srgbClr val="FFFFFF"/>
                  </a:solidFill>
                  <a:latin typeface="Poppins"/>
                  <a:ea typeface="Poppins"/>
                  <a:cs typeface="Poppins"/>
                  <a:sym typeface="Poppins"/>
                </a:rPr>
                <a:t>Crypto trades, data is created at a staggering rate every second. The AI bots are built to ingest, analyze, and act on "big data" all at once. This data can </a:t>
              </a:r>
            </a:p>
          </p:txBody>
        </p:sp>
        <p:sp>
          <p:nvSpPr>
            <p:cNvPr name="TextBox 11" id="11"/>
            <p:cNvSpPr txBox="true"/>
            <p:nvPr/>
          </p:nvSpPr>
          <p:spPr>
            <a:xfrm rot="0">
              <a:off x="0" y="4094961"/>
              <a:ext cx="10239337" cy="2318808"/>
            </a:xfrm>
            <a:prstGeom prst="rect">
              <a:avLst/>
            </a:prstGeom>
          </p:spPr>
          <p:txBody>
            <a:bodyPr anchor="t" rtlCol="false" tIns="0" lIns="0" bIns="0" rIns="0">
              <a:spAutoFit/>
            </a:bodyPr>
            <a:lstStyle/>
            <a:p>
              <a:pPr algn="just" marL="539749" indent="-269875" lvl="1">
                <a:lnSpc>
                  <a:spcPts val="3499"/>
                </a:lnSpc>
                <a:buFont typeface="Arial"/>
                <a:buChar char="•"/>
              </a:pPr>
              <a:r>
                <a:rPr lang="en-US" sz="2499">
                  <a:solidFill>
                    <a:srgbClr val="FFFFFF"/>
                  </a:solidFill>
                  <a:latin typeface="Poppins"/>
                  <a:ea typeface="Poppins"/>
                  <a:cs typeface="Poppins"/>
                  <a:sym typeface="Poppins"/>
                </a:rPr>
                <a:t>Most advanced bots also use Natural Language Processing (NLP) to evaluate news articles, financial reports and social media feeds. </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93030">
            <a:off x="-4290081" y="3761065"/>
            <a:ext cx="5709126" cy="5836467"/>
          </a:xfrm>
          <a:custGeom>
            <a:avLst/>
            <a:gdLst/>
            <a:ahLst/>
            <a:cxnLst/>
            <a:rect r="r" b="b" t="t" l="l"/>
            <a:pathLst>
              <a:path h="5836467" w="5709126">
                <a:moveTo>
                  <a:pt x="0" y="0"/>
                </a:moveTo>
                <a:lnTo>
                  <a:pt x="5709126" y="0"/>
                </a:lnTo>
                <a:lnTo>
                  <a:pt x="5709126" y="5836467"/>
                </a:lnTo>
                <a:lnTo>
                  <a:pt x="0" y="5836467"/>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186408" y="9370814"/>
            <a:ext cx="12831319" cy="1832372"/>
            <a:chOff x="0" y="0"/>
            <a:chExt cx="3379442" cy="482600"/>
          </a:xfrm>
        </p:grpSpPr>
        <p:sp>
          <p:nvSpPr>
            <p:cNvPr name="Freeform 4" id="4"/>
            <p:cNvSpPr/>
            <p:nvPr/>
          </p:nvSpPr>
          <p:spPr>
            <a:xfrm flipH="false" flipV="false" rot="0">
              <a:off x="0" y="0"/>
              <a:ext cx="3379442" cy="482600"/>
            </a:xfrm>
            <a:custGeom>
              <a:avLst/>
              <a:gdLst/>
              <a:ahLst/>
              <a:cxnLst/>
              <a:rect r="r" b="b" t="t" l="l"/>
              <a:pathLst>
                <a:path h="482600" w="3379442">
                  <a:moveTo>
                    <a:pt x="3141317" y="0"/>
                  </a:moveTo>
                  <a:lnTo>
                    <a:pt x="3379442" y="238125"/>
                  </a:lnTo>
                  <a:lnTo>
                    <a:pt x="3379442" y="244475"/>
                  </a:lnTo>
                  <a:lnTo>
                    <a:pt x="3141317" y="482600"/>
                  </a:lnTo>
                  <a:lnTo>
                    <a:pt x="238125" y="482600"/>
                  </a:lnTo>
                  <a:lnTo>
                    <a:pt x="0" y="244475"/>
                  </a:lnTo>
                  <a:lnTo>
                    <a:pt x="0" y="238125"/>
                  </a:lnTo>
                  <a:lnTo>
                    <a:pt x="238125" y="0"/>
                  </a:lnTo>
                  <a:lnTo>
                    <a:pt x="3141317" y="0"/>
                  </a:lnTo>
                  <a:close/>
                </a:path>
              </a:pathLst>
            </a:custGeom>
            <a:gradFill rotWithShape="true">
              <a:gsLst>
                <a:gs pos="0">
                  <a:srgbClr val="FF6B00">
                    <a:alpha val="100000"/>
                  </a:srgbClr>
                </a:gs>
                <a:gs pos="50000">
                  <a:srgbClr val="FF5400">
                    <a:alpha val="100000"/>
                  </a:srgbClr>
                </a:gs>
                <a:gs pos="100000">
                  <a:srgbClr val="FF9100">
                    <a:alpha val="100000"/>
                  </a:srgbClr>
                </a:gs>
              </a:gsLst>
              <a:lin ang="2700000"/>
            </a:gradFill>
          </p:spPr>
        </p:sp>
        <p:sp>
          <p:nvSpPr>
            <p:cNvPr name="TextBox 5" id="5"/>
            <p:cNvSpPr txBox="true"/>
            <p:nvPr/>
          </p:nvSpPr>
          <p:spPr>
            <a:xfrm>
              <a:off x="63500" y="6350"/>
              <a:ext cx="3252442" cy="412750"/>
            </a:xfrm>
            <a:prstGeom prst="rect">
              <a:avLst/>
            </a:prstGeom>
          </p:spPr>
          <p:txBody>
            <a:bodyPr anchor="ctr" rtlCol="false" tIns="50800" lIns="50800" bIns="50800" rIns="50800"/>
            <a:lstStyle/>
            <a:p>
              <a:pPr algn="ctr">
                <a:lnSpc>
                  <a:spcPts val="2871"/>
                </a:lnSpc>
              </a:pPr>
            </a:p>
          </p:txBody>
        </p:sp>
      </p:grpSp>
      <p:sp>
        <p:nvSpPr>
          <p:cNvPr name="Freeform 6" id="6"/>
          <p:cNvSpPr/>
          <p:nvPr/>
        </p:nvSpPr>
        <p:spPr>
          <a:xfrm flipH="false" flipV="false" rot="8958111">
            <a:off x="15296400" y="-3540883"/>
            <a:ext cx="5709126" cy="5836467"/>
          </a:xfrm>
          <a:custGeom>
            <a:avLst/>
            <a:gdLst/>
            <a:ahLst/>
            <a:cxnLst/>
            <a:rect r="r" b="b" t="t" l="l"/>
            <a:pathLst>
              <a:path h="5836467" w="5709126">
                <a:moveTo>
                  <a:pt x="0" y="0"/>
                </a:moveTo>
                <a:lnTo>
                  <a:pt x="5709125" y="0"/>
                </a:lnTo>
                <a:lnTo>
                  <a:pt x="5709125" y="5836467"/>
                </a:lnTo>
                <a:lnTo>
                  <a:pt x="0" y="5836467"/>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6465785" y="8310054"/>
            <a:ext cx="948246" cy="948246"/>
          </a:xfrm>
          <a:custGeom>
            <a:avLst/>
            <a:gdLst/>
            <a:ahLst/>
            <a:cxnLst/>
            <a:rect r="r" b="b" t="t" l="l"/>
            <a:pathLst>
              <a:path h="948246" w="948246">
                <a:moveTo>
                  <a:pt x="0" y="0"/>
                </a:moveTo>
                <a:lnTo>
                  <a:pt x="948246" y="0"/>
                </a:lnTo>
                <a:lnTo>
                  <a:pt x="948246" y="948246"/>
                </a:lnTo>
                <a:lnTo>
                  <a:pt x="0" y="9482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2252287" y="2564498"/>
            <a:ext cx="4340047" cy="6219679"/>
          </a:xfrm>
          <a:custGeom>
            <a:avLst/>
            <a:gdLst/>
            <a:ahLst/>
            <a:cxnLst/>
            <a:rect r="r" b="b" t="t" l="l"/>
            <a:pathLst>
              <a:path h="6219679" w="4340047">
                <a:moveTo>
                  <a:pt x="0" y="0"/>
                </a:moveTo>
                <a:lnTo>
                  <a:pt x="4340047" y="0"/>
                </a:lnTo>
                <a:lnTo>
                  <a:pt x="4340047" y="6219679"/>
                </a:lnTo>
                <a:lnTo>
                  <a:pt x="0" y="621967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1028700" y="3863424"/>
            <a:ext cx="10484227" cy="5260975"/>
          </a:xfrm>
          <a:prstGeom prst="rect">
            <a:avLst/>
          </a:prstGeom>
        </p:spPr>
        <p:txBody>
          <a:bodyPr anchor="t" rtlCol="false" tIns="0" lIns="0" bIns="0" rIns="0">
            <a:spAutoFit/>
          </a:bodyPr>
          <a:lstStyle/>
          <a:p>
            <a:pPr algn="just">
              <a:lnSpc>
                <a:spcPts val="3499"/>
              </a:lnSpc>
            </a:pPr>
            <a:r>
              <a:rPr lang="en-US" sz="2499" b="true">
                <a:solidFill>
                  <a:srgbClr val="FC6403"/>
                </a:solidFill>
                <a:latin typeface="Poppins Bold"/>
                <a:ea typeface="Poppins Bold"/>
                <a:cs typeface="Poppins Bold"/>
                <a:sym typeface="Poppins Bold"/>
              </a:rPr>
              <a:t>Arbitrage:</a:t>
            </a:r>
            <a:r>
              <a:rPr lang="en-US" sz="2499">
                <a:solidFill>
                  <a:srgbClr val="FC6403"/>
                </a:solidFill>
                <a:latin typeface="Poppins"/>
                <a:ea typeface="Poppins"/>
                <a:cs typeface="Poppins"/>
                <a:sym typeface="Poppins"/>
              </a:rPr>
              <a:t> One of the more simple strategies is arbitrage trading, which is exploring small price differences for the same asset from different exchanges.</a:t>
            </a:r>
          </a:p>
          <a:p>
            <a:pPr algn="just">
              <a:lnSpc>
                <a:spcPts val="3499"/>
              </a:lnSpc>
            </a:pPr>
            <a:r>
              <a:rPr lang="en-US" sz="2499" b="true">
                <a:solidFill>
                  <a:srgbClr val="FC6403"/>
                </a:solidFill>
                <a:latin typeface="Poppins Bold"/>
                <a:ea typeface="Poppins Bold"/>
                <a:cs typeface="Poppins Bold"/>
                <a:sym typeface="Poppins Bold"/>
              </a:rPr>
              <a:t>Market Making:</a:t>
            </a:r>
            <a:r>
              <a:rPr lang="en-US" sz="2499">
                <a:solidFill>
                  <a:srgbClr val="FC6403"/>
                </a:solidFill>
                <a:latin typeface="Poppins"/>
                <a:ea typeface="Poppins"/>
                <a:cs typeface="Poppins"/>
                <a:sym typeface="Poppins"/>
              </a:rPr>
              <a:t> A market-making bot acts as a market participant by placing buy/sell orders above and below the trading price. </a:t>
            </a:r>
          </a:p>
          <a:p>
            <a:pPr algn="just">
              <a:lnSpc>
                <a:spcPts val="3499"/>
              </a:lnSpc>
            </a:pPr>
            <a:r>
              <a:rPr lang="en-US" sz="2499" b="true">
                <a:solidFill>
                  <a:srgbClr val="FC6403"/>
                </a:solidFill>
                <a:latin typeface="Poppins Bold"/>
                <a:ea typeface="Poppins Bold"/>
                <a:cs typeface="Poppins Bold"/>
                <a:sym typeface="Poppins Bold"/>
              </a:rPr>
              <a:t>Trend Following/Reversal:</a:t>
            </a:r>
            <a:r>
              <a:rPr lang="en-US" sz="2499">
                <a:solidFill>
                  <a:srgbClr val="FC6403"/>
                </a:solidFill>
                <a:latin typeface="Poppins"/>
                <a:ea typeface="Poppins"/>
                <a:cs typeface="Poppins"/>
                <a:sym typeface="Poppins"/>
              </a:rPr>
              <a:t> AI algorithms can identify market trends or the possibility of reversals more accurately than traditional indicators, then place trades to capitalize on these directional movements.</a:t>
            </a:r>
          </a:p>
          <a:p>
            <a:pPr algn="just">
              <a:lnSpc>
                <a:spcPts val="3499"/>
              </a:lnSpc>
            </a:pPr>
            <a:r>
              <a:rPr lang="en-US" sz="2499" b="true">
                <a:solidFill>
                  <a:srgbClr val="FC6403"/>
                </a:solidFill>
                <a:latin typeface="Poppins Bold"/>
                <a:ea typeface="Poppins Bold"/>
                <a:cs typeface="Poppins Bold"/>
                <a:sym typeface="Poppins Bold"/>
              </a:rPr>
              <a:t>Sentiment Trading:</a:t>
            </a:r>
            <a:r>
              <a:rPr lang="en-US" sz="2499">
                <a:solidFill>
                  <a:srgbClr val="FC6403"/>
                </a:solidFill>
                <a:latin typeface="Poppins"/>
                <a:ea typeface="Poppins"/>
                <a:cs typeface="Poppins"/>
                <a:sym typeface="Poppins"/>
              </a:rPr>
              <a:t> With the usage of NLP, bots can assess market sentiment based on news, social media, and forums.</a:t>
            </a:r>
          </a:p>
        </p:txBody>
      </p:sp>
      <p:sp>
        <p:nvSpPr>
          <p:cNvPr name="TextBox 10" id="10"/>
          <p:cNvSpPr txBox="true"/>
          <p:nvPr/>
        </p:nvSpPr>
        <p:spPr>
          <a:xfrm rot="0">
            <a:off x="1028700" y="1162050"/>
            <a:ext cx="13393611" cy="2368553"/>
          </a:xfrm>
          <a:prstGeom prst="rect">
            <a:avLst/>
          </a:prstGeom>
        </p:spPr>
        <p:txBody>
          <a:bodyPr anchor="t" rtlCol="false" tIns="0" lIns="0" bIns="0" rIns="0">
            <a:spAutoFit/>
          </a:bodyPr>
          <a:lstStyle/>
          <a:p>
            <a:pPr algn="l">
              <a:lnSpc>
                <a:spcPts val="8740"/>
              </a:lnSpc>
            </a:pPr>
            <a:r>
              <a:rPr lang="en-US" b="true" sz="9200" spc="-294">
                <a:solidFill>
                  <a:srgbClr val="FC6403"/>
                </a:solidFill>
                <a:latin typeface="Poppins Bold"/>
                <a:ea typeface="Poppins Bold"/>
                <a:cs typeface="Poppins Bold"/>
                <a:sym typeface="Poppins Bold"/>
              </a:rPr>
              <a:t>POPULAR AI TRADING STRATEGIES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399999">
            <a:off x="12840067" y="4492545"/>
            <a:ext cx="7060460" cy="7217942"/>
          </a:xfrm>
          <a:custGeom>
            <a:avLst/>
            <a:gdLst/>
            <a:ahLst/>
            <a:cxnLst/>
            <a:rect r="r" b="b" t="t" l="l"/>
            <a:pathLst>
              <a:path h="7217942" w="7060460">
                <a:moveTo>
                  <a:pt x="0" y="0"/>
                </a:moveTo>
                <a:lnTo>
                  <a:pt x="7060460" y="0"/>
                </a:lnTo>
                <a:lnTo>
                  <a:pt x="7060460" y="7217942"/>
                </a:lnTo>
                <a:lnTo>
                  <a:pt x="0" y="7217942"/>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664440" y="-4818560"/>
            <a:ext cx="15003956" cy="5847260"/>
            <a:chOff x="0" y="0"/>
            <a:chExt cx="3951659" cy="1540019"/>
          </a:xfrm>
        </p:grpSpPr>
        <p:sp>
          <p:nvSpPr>
            <p:cNvPr name="Freeform 4" id="4"/>
            <p:cNvSpPr/>
            <p:nvPr/>
          </p:nvSpPr>
          <p:spPr>
            <a:xfrm flipH="false" flipV="false" rot="0">
              <a:off x="0" y="0"/>
              <a:ext cx="3951659" cy="1540019"/>
            </a:xfrm>
            <a:custGeom>
              <a:avLst/>
              <a:gdLst/>
              <a:ahLst/>
              <a:cxnLst/>
              <a:rect r="r" b="b" t="t" l="l"/>
              <a:pathLst>
                <a:path h="1540019" w="3951659">
                  <a:moveTo>
                    <a:pt x="3713534" y="0"/>
                  </a:moveTo>
                  <a:lnTo>
                    <a:pt x="3951659" y="238125"/>
                  </a:lnTo>
                  <a:lnTo>
                    <a:pt x="3951659" y="1301894"/>
                  </a:lnTo>
                  <a:lnTo>
                    <a:pt x="3713534" y="1540019"/>
                  </a:lnTo>
                  <a:lnTo>
                    <a:pt x="238125" y="1540019"/>
                  </a:lnTo>
                  <a:lnTo>
                    <a:pt x="0" y="1301894"/>
                  </a:lnTo>
                  <a:lnTo>
                    <a:pt x="0" y="238125"/>
                  </a:lnTo>
                  <a:lnTo>
                    <a:pt x="238125" y="0"/>
                  </a:lnTo>
                  <a:lnTo>
                    <a:pt x="3713534" y="0"/>
                  </a:lnTo>
                  <a:close/>
                </a:path>
              </a:pathLst>
            </a:custGeom>
            <a:gradFill rotWithShape="true">
              <a:gsLst>
                <a:gs pos="0">
                  <a:srgbClr val="FF6B00">
                    <a:alpha val="100000"/>
                  </a:srgbClr>
                </a:gs>
                <a:gs pos="50000">
                  <a:srgbClr val="FF5400">
                    <a:alpha val="100000"/>
                  </a:srgbClr>
                </a:gs>
                <a:gs pos="100000">
                  <a:srgbClr val="FF9100">
                    <a:alpha val="100000"/>
                  </a:srgbClr>
                </a:gs>
              </a:gsLst>
              <a:lin ang="2700000"/>
            </a:gradFill>
          </p:spPr>
        </p:sp>
        <p:sp>
          <p:nvSpPr>
            <p:cNvPr name="TextBox 5" id="5"/>
            <p:cNvSpPr txBox="true"/>
            <p:nvPr/>
          </p:nvSpPr>
          <p:spPr>
            <a:xfrm>
              <a:off x="63500" y="6350"/>
              <a:ext cx="3824659" cy="1470169"/>
            </a:xfrm>
            <a:prstGeom prst="rect">
              <a:avLst/>
            </a:prstGeom>
          </p:spPr>
          <p:txBody>
            <a:bodyPr anchor="ctr" rtlCol="false" tIns="50800" lIns="50800" bIns="50800" rIns="50800"/>
            <a:lstStyle/>
            <a:p>
              <a:pPr algn="ctr">
                <a:lnSpc>
                  <a:spcPts val="2871"/>
                </a:lnSpc>
              </a:pPr>
            </a:p>
          </p:txBody>
        </p:sp>
      </p:grpSp>
      <p:sp>
        <p:nvSpPr>
          <p:cNvPr name="TextBox 6" id="6"/>
          <p:cNvSpPr txBox="true"/>
          <p:nvPr/>
        </p:nvSpPr>
        <p:spPr>
          <a:xfrm rot="0">
            <a:off x="1028700" y="1209672"/>
            <a:ext cx="17844052" cy="2368556"/>
          </a:xfrm>
          <a:prstGeom prst="rect">
            <a:avLst/>
          </a:prstGeom>
        </p:spPr>
        <p:txBody>
          <a:bodyPr anchor="t" rtlCol="false" tIns="0" lIns="0" bIns="0" rIns="0">
            <a:spAutoFit/>
          </a:bodyPr>
          <a:lstStyle/>
          <a:p>
            <a:pPr algn="l">
              <a:lnSpc>
                <a:spcPts val="8740"/>
              </a:lnSpc>
            </a:pPr>
            <a:r>
              <a:rPr lang="en-US" b="true" sz="9200" spc="-294">
                <a:solidFill>
                  <a:srgbClr val="FC6403"/>
                </a:solidFill>
                <a:latin typeface="Poppins Bold"/>
                <a:ea typeface="Poppins Bold"/>
                <a:cs typeface="Poppins Bold"/>
                <a:sym typeface="Poppins Bold"/>
              </a:rPr>
              <a:t>KEY ADVANTAGES OF AI IN CRYPTO TRADING</a:t>
            </a:r>
          </a:p>
        </p:txBody>
      </p:sp>
      <p:sp>
        <p:nvSpPr>
          <p:cNvPr name="TextBox 7" id="7"/>
          <p:cNvSpPr txBox="true"/>
          <p:nvPr/>
        </p:nvSpPr>
        <p:spPr>
          <a:xfrm rot="0">
            <a:off x="1028700" y="3559175"/>
            <a:ext cx="14709708" cy="5699125"/>
          </a:xfrm>
          <a:prstGeom prst="rect">
            <a:avLst/>
          </a:prstGeom>
        </p:spPr>
        <p:txBody>
          <a:bodyPr anchor="t" rtlCol="false" tIns="0" lIns="0" bIns="0" rIns="0">
            <a:spAutoFit/>
          </a:bodyPr>
          <a:lstStyle/>
          <a:p>
            <a:pPr algn="just" marL="539749" indent="-269875" lvl="1">
              <a:lnSpc>
                <a:spcPts val="3499"/>
              </a:lnSpc>
              <a:buFont typeface="Arial"/>
              <a:buChar char="•"/>
            </a:pPr>
            <a:r>
              <a:rPr lang="en-US" b="true" sz="2499">
                <a:solidFill>
                  <a:srgbClr val="FC6403"/>
                </a:solidFill>
                <a:latin typeface="Poppins Bold"/>
                <a:ea typeface="Poppins Bold"/>
                <a:cs typeface="Poppins Bold"/>
                <a:sym typeface="Poppins Bold"/>
              </a:rPr>
              <a:t>24/7 Operation and Speed:</a:t>
            </a:r>
            <a:r>
              <a:rPr lang="en-US" sz="2499">
                <a:solidFill>
                  <a:srgbClr val="FC6403"/>
                </a:solidFill>
                <a:latin typeface="Poppins"/>
                <a:ea typeface="Poppins"/>
                <a:cs typeface="Poppins"/>
                <a:sym typeface="Poppins"/>
              </a:rPr>
              <a:t> The crypto market is always operating, and so are the AI bots. They will monitor indications from all markets and only execute trades when they see an opportunity. </a:t>
            </a:r>
          </a:p>
          <a:p>
            <a:pPr algn="just" marL="539749" indent="-269875" lvl="1">
              <a:lnSpc>
                <a:spcPts val="3499"/>
              </a:lnSpc>
              <a:buFont typeface="Arial"/>
              <a:buChar char="•"/>
            </a:pPr>
            <a:r>
              <a:rPr lang="en-US" b="true" sz="2499">
                <a:solidFill>
                  <a:srgbClr val="FC6403"/>
                </a:solidFill>
                <a:latin typeface="Poppins Bold"/>
                <a:ea typeface="Poppins Bold"/>
                <a:cs typeface="Poppins Bold"/>
                <a:sym typeface="Poppins Bold"/>
              </a:rPr>
              <a:t>Emotional Detachment:</a:t>
            </a:r>
            <a:r>
              <a:rPr lang="en-US" sz="2499">
                <a:solidFill>
                  <a:srgbClr val="FC6403"/>
                </a:solidFill>
                <a:latin typeface="Poppins"/>
                <a:ea typeface="Poppins"/>
                <a:cs typeface="Poppins"/>
                <a:sym typeface="Poppins"/>
              </a:rPr>
              <a:t> One of the biggest limitations to human traders is making decisions based on emotions (fear of missing out, panic selling, greed). </a:t>
            </a:r>
          </a:p>
          <a:p>
            <a:pPr algn="just" marL="539749" indent="-269875" lvl="1">
              <a:lnSpc>
                <a:spcPts val="3499"/>
              </a:lnSpc>
              <a:buFont typeface="Arial"/>
              <a:buChar char="•"/>
            </a:pPr>
            <a:r>
              <a:rPr lang="en-US" sz="2499">
                <a:solidFill>
                  <a:srgbClr val="FC6403"/>
                </a:solidFill>
                <a:latin typeface="Poppins"/>
                <a:ea typeface="Poppins"/>
                <a:cs typeface="Poppins"/>
                <a:sym typeface="Poppins"/>
              </a:rPr>
              <a:t>Greater Analysis and Pattern Recognition: AI can analyze, process and integrate far more data than a human.</a:t>
            </a:r>
          </a:p>
          <a:p>
            <a:pPr algn="just" marL="539749" indent="-269875" lvl="1">
              <a:lnSpc>
                <a:spcPts val="3499"/>
              </a:lnSpc>
              <a:buFont typeface="Arial"/>
              <a:buChar char="•"/>
            </a:pPr>
            <a:r>
              <a:rPr lang="en-US" b="true" sz="2499">
                <a:solidFill>
                  <a:srgbClr val="FC6403"/>
                </a:solidFill>
                <a:latin typeface="Poppins Bold"/>
                <a:ea typeface="Poppins Bold"/>
                <a:cs typeface="Poppins Bold"/>
                <a:sym typeface="Poppins Bold"/>
              </a:rPr>
              <a:t>Risk Management: </a:t>
            </a:r>
            <a:r>
              <a:rPr lang="en-US" sz="2499">
                <a:solidFill>
                  <a:srgbClr val="FC6403"/>
                </a:solidFill>
                <a:latin typeface="Poppins"/>
                <a:ea typeface="Poppins"/>
                <a:cs typeface="Poppins"/>
                <a:sym typeface="Poppins"/>
              </a:rPr>
              <a:t>Advanced AI bots will use complex risk management parameters, including dynamic stop-loss orders, take-profit levels and portfolio managing to minimize the loss of capital based on their pre-defined variables.</a:t>
            </a:r>
          </a:p>
          <a:p>
            <a:pPr algn="just" marL="539749" indent="-269875" lvl="1">
              <a:lnSpc>
                <a:spcPts val="3499"/>
              </a:lnSpc>
              <a:buFont typeface="Arial"/>
              <a:buChar char="•"/>
            </a:pPr>
            <a:r>
              <a:rPr lang="en-US" b="true" sz="2499">
                <a:solidFill>
                  <a:srgbClr val="FC6403"/>
                </a:solidFill>
                <a:latin typeface="Poppins Bold"/>
                <a:ea typeface="Poppins Bold"/>
                <a:cs typeface="Poppins Bold"/>
                <a:sym typeface="Poppins Bold"/>
              </a:rPr>
              <a:t>Backtesting and Optimization:</a:t>
            </a:r>
            <a:r>
              <a:rPr lang="en-US" sz="2499">
                <a:solidFill>
                  <a:srgbClr val="FC6403"/>
                </a:solidFill>
                <a:latin typeface="Poppins"/>
                <a:ea typeface="Poppins"/>
                <a:cs typeface="Poppins"/>
                <a:sym typeface="Poppins"/>
              </a:rPr>
              <a:t> AI models can be backtested, and refined and modified to find ideal entries and exits, and risk management parameters to find better and better parameters opposed to trading live.</a:t>
            </a:r>
          </a:p>
        </p:txBody>
      </p:sp>
      <p:sp>
        <p:nvSpPr>
          <p:cNvPr name="Freeform 8" id="8"/>
          <p:cNvSpPr/>
          <p:nvPr/>
        </p:nvSpPr>
        <p:spPr>
          <a:xfrm flipH="false" flipV="false" rot="93030">
            <a:off x="-3133919" y="1540648"/>
            <a:ext cx="4355148" cy="4452289"/>
          </a:xfrm>
          <a:custGeom>
            <a:avLst/>
            <a:gdLst/>
            <a:ahLst/>
            <a:cxnLst/>
            <a:rect r="r" b="b" t="t" l="l"/>
            <a:pathLst>
              <a:path h="4452289" w="4355148">
                <a:moveTo>
                  <a:pt x="0" y="0"/>
                </a:moveTo>
                <a:lnTo>
                  <a:pt x="4355148" y="0"/>
                </a:lnTo>
                <a:lnTo>
                  <a:pt x="4355148" y="4452289"/>
                </a:lnTo>
                <a:lnTo>
                  <a:pt x="0" y="4452289"/>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465785" y="8310054"/>
            <a:ext cx="948246" cy="948246"/>
          </a:xfrm>
          <a:custGeom>
            <a:avLst/>
            <a:gdLst/>
            <a:ahLst/>
            <a:cxnLst/>
            <a:rect r="r" b="b" t="t" l="l"/>
            <a:pathLst>
              <a:path h="948246" w="948246">
                <a:moveTo>
                  <a:pt x="0" y="0"/>
                </a:moveTo>
                <a:lnTo>
                  <a:pt x="948246" y="0"/>
                </a:lnTo>
                <a:lnTo>
                  <a:pt x="948246" y="948246"/>
                </a:lnTo>
                <a:lnTo>
                  <a:pt x="0" y="9482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5400000">
            <a:off x="13464032" y="4434332"/>
            <a:ext cx="7315200" cy="2332736"/>
          </a:xfrm>
          <a:custGeom>
            <a:avLst/>
            <a:gdLst/>
            <a:ahLst/>
            <a:cxnLst/>
            <a:rect r="r" b="b" t="t" l="l"/>
            <a:pathLst>
              <a:path h="2332736" w="7315200">
                <a:moveTo>
                  <a:pt x="0" y="0"/>
                </a:moveTo>
                <a:lnTo>
                  <a:pt x="7315200" y="0"/>
                </a:lnTo>
                <a:lnTo>
                  <a:pt x="7315200" y="2332736"/>
                </a:lnTo>
                <a:lnTo>
                  <a:pt x="0" y="233273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9100">
                <a:alpha val="100000"/>
              </a:srgbClr>
            </a:gs>
            <a:gs pos="50000">
              <a:srgbClr val="FF6B00">
                <a:alpha val="100000"/>
              </a:srgbClr>
            </a:gs>
            <a:gs pos="100000">
              <a:srgbClr val="FF5400">
                <a:alpha val="100000"/>
              </a:srgbClr>
            </a:gs>
          </a:gsLst>
          <a:lin ang="270000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585223" y="-785112"/>
            <a:ext cx="9729223" cy="9729223"/>
          </a:xfrm>
          <a:custGeom>
            <a:avLst/>
            <a:gdLst/>
            <a:ahLst/>
            <a:cxnLst/>
            <a:rect r="r" b="b" t="t" l="l"/>
            <a:pathLst>
              <a:path h="9729223" w="9729223">
                <a:moveTo>
                  <a:pt x="0" y="0"/>
                </a:moveTo>
                <a:lnTo>
                  <a:pt x="9729223" y="0"/>
                </a:lnTo>
                <a:lnTo>
                  <a:pt x="9729223" y="9729223"/>
                </a:lnTo>
                <a:lnTo>
                  <a:pt x="0" y="972922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123141">
            <a:off x="-2357080" y="-1989284"/>
            <a:ext cx="4714159" cy="4819308"/>
          </a:xfrm>
          <a:custGeom>
            <a:avLst/>
            <a:gdLst/>
            <a:ahLst/>
            <a:cxnLst/>
            <a:rect r="r" b="b" t="t" l="l"/>
            <a:pathLst>
              <a:path h="4819308" w="4714159">
                <a:moveTo>
                  <a:pt x="0" y="0"/>
                </a:moveTo>
                <a:lnTo>
                  <a:pt x="4714160" y="0"/>
                </a:lnTo>
                <a:lnTo>
                  <a:pt x="4714160" y="4819308"/>
                </a:lnTo>
                <a:lnTo>
                  <a:pt x="0" y="481930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8607838">
            <a:off x="15222996" y="-3918481"/>
            <a:ext cx="6130008" cy="6266737"/>
          </a:xfrm>
          <a:custGeom>
            <a:avLst/>
            <a:gdLst/>
            <a:ahLst/>
            <a:cxnLst/>
            <a:rect r="r" b="b" t="t" l="l"/>
            <a:pathLst>
              <a:path h="6266737" w="6130008">
                <a:moveTo>
                  <a:pt x="0" y="0"/>
                </a:moveTo>
                <a:lnTo>
                  <a:pt x="6130008" y="0"/>
                </a:lnTo>
                <a:lnTo>
                  <a:pt x="6130008" y="6266737"/>
                </a:lnTo>
                <a:lnTo>
                  <a:pt x="0" y="62667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5400000">
            <a:off x="10715348" y="-2689525"/>
            <a:ext cx="8790625" cy="8790625"/>
          </a:xfrm>
          <a:custGeom>
            <a:avLst/>
            <a:gdLst/>
            <a:ahLst/>
            <a:cxnLst/>
            <a:rect r="r" b="b" t="t" l="l"/>
            <a:pathLst>
              <a:path h="8790625" w="8790625">
                <a:moveTo>
                  <a:pt x="0" y="0"/>
                </a:moveTo>
                <a:lnTo>
                  <a:pt x="8790625" y="0"/>
                </a:lnTo>
                <a:lnTo>
                  <a:pt x="8790625" y="8790625"/>
                </a:lnTo>
                <a:lnTo>
                  <a:pt x="0" y="87906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6465785" y="8310054"/>
            <a:ext cx="948246" cy="948246"/>
          </a:xfrm>
          <a:custGeom>
            <a:avLst/>
            <a:gdLst/>
            <a:ahLst/>
            <a:cxnLst/>
            <a:rect r="r" b="b" t="t" l="l"/>
            <a:pathLst>
              <a:path h="948246" w="948246">
                <a:moveTo>
                  <a:pt x="0" y="0"/>
                </a:moveTo>
                <a:lnTo>
                  <a:pt x="948246" y="0"/>
                </a:lnTo>
                <a:lnTo>
                  <a:pt x="948246" y="948246"/>
                </a:lnTo>
                <a:lnTo>
                  <a:pt x="0" y="94824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2402669" y="0"/>
            <a:ext cx="4856631" cy="3838762"/>
          </a:xfrm>
          <a:custGeom>
            <a:avLst/>
            <a:gdLst/>
            <a:ahLst/>
            <a:cxnLst/>
            <a:rect r="r" b="b" t="t" l="l"/>
            <a:pathLst>
              <a:path h="3838762" w="4856631">
                <a:moveTo>
                  <a:pt x="0" y="0"/>
                </a:moveTo>
                <a:lnTo>
                  <a:pt x="4856631" y="0"/>
                </a:lnTo>
                <a:lnTo>
                  <a:pt x="4856631" y="3838762"/>
                </a:lnTo>
                <a:lnTo>
                  <a:pt x="0" y="3838762"/>
                </a:lnTo>
                <a:lnTo>
                  <a:pt x="0" y="0"/>
                </a:lnTo>
                <a:close/>
              </a:path>
            </a:pathLst>
          </a:custGeom>
          <a:blipFill>
            <a:blip r:embed="rId8"/>
            <a:stretch>
              <a:fillRect l="0" t="0" r="0" b="0"/>
            </a:stretch>
          </a:blipFill>
        </p:spPr>
      </p:sp>
      <p:sp>
        <p:nvSpPr>
          <p:cNvPr name="TextBox 8" id="8"/>
          <p:cNvSpPr txBox="true"/>
          <p:nvPr/>
        </p:nvSpPr>
        <p:spPr>
          <a:xfrm rot="0">
            <a:off x="1028700" y="1162050"/>
            <a:ext cx="12704870" cy="2368553"/>
          </a:xfrm>
          <a:prstGeom prst="rect">
            <a:avLst/>
          </a:prstGeom>
        </p:spPr>
        <p:txBody>
          <a:bodyPr anchor="t" rtlCol="false" tIns="0" lIns="0" bIns="0" rIns="0">
            <a:spAutoFit/>
          </a:bodyPr>
          <a:lstStyle/>
          <a:p>
            <a:pPr algn="l">
              <a:lnSpc>
                <a:spcPts val="8740"/>
              </a:lnSpc>
            </a:pPr>
            <a:r>
              <a:rPr lang="en-US" b="true" sz="9200" spc="-294">
                <a:solidFill>
                  <a:srgbClr val="FFFFFF"/>
                </a:solidFill>
                <a:latin typeface="Poppins Bold"/>
                <a:ea typeface="Poppins Bold"/>
                <a:cs typeface="Poppins Bold"/>
                <a:sym typeface="Poppins Bold"/>
              </a:rPr>
              <a:t>CHALLENGES AND LIMITATIONS</a:t>
            </a:r>
          </a:p>
        </p:txBody>
      </p:sp>
      <p:sp>
        <p:nvSpPr>
          <p:cNvPr name="TextBox 9" id="9"/>
          <p:cNvSpPr txBox="true"/>
          <p:nvPr/>
        </p:nvSpPr>
        <p:spPr>
          <a:xfrm rot="0">
            <a:off x="1028700" y="3907175"/>
            <a:ext cx="7679503" cy="2193925"/>
          </a:xfrm>
          <a:prstGeom prst="rect">
            <a:avLst/>
          </a:prstGeom>
        </p:spPr>
        <p:txBody>
          <a:bodyPr anchor="t" rtlCol="false" tIns="0" lIns="0" bIns="0" rIns="0">
            <a:spAutoFit/>
          </a:bodyPr>
          <a:lstStyle/>
          <a:p>
            <a:pPr algn="just" marL="539749" indent="-269875" lvl="1">
              <a:lnSpc>
                <a:spcPts val="3499"/>
              </a:lnSpc>
              <a:buFont typeface="Arial"/>
              <a:buChar char="•"/>
            </a:pPr>
            <a:r>
              <a:rPr lang="en-US" sz="2499">
                <a:solidFill>
                  <a:srgbClr val="FFFFFF"/>
                </a:solidFill>
                <a:latin typeface="Poppins"/>
                <a:ea typeface="Poppins"/>
                <a:cs typeface="Poppins"/>
                <a:sym typeface="Poppins"/>
              </a:rPr>
              <a:t>Artificial Intelligence driven crypto trading bots have limitations and challenges as well despite their astronomical powers. With respect to limitations one is over-optimization / curve fitting. </a:t>
            </a:r>
          </a:p>
        </p:txBody>
      </p:sp>
      <p:sp>
        <p:nvSpPr>
          <p:cNvPr name="TextBox 10" id="10"/>
          <p:cNvSpPr txBox="true"/>
          <p:nvPr/>
        </p:nvSpPr>
        <p:spPr>
          <a:xfrm rot="0">
            <a:off x="9858262" y="3907175"/>
            <a:ext cx="7401038" cy="4822825"/>
          </a:xfrm>
          <a:prstGeom prst="rect">
            <a:avLst/>
          </a:prstGeom>
        </p:spPr>
        <p:txBody>
          <a:bodyPr anchor="t" rtlCol="false" tIns="0" lIns="0" bIns="0" rIns="0">
            <a:spAutoFit/>
          </a:bodyPr>
          <a:lstStyle/>
          <a:p>
            <a:pPr algn="just" marL="539749" indent="-269875" lvl="1">
              <a:lnSpc>
                <a:spcPts val="3499"/>
              </a:lnSpc>
              <a:buFont typeface="Arial"/>
              <a:buChar char="•"/>
            </a:pPr>
            <a:r>
              <a:rPr lang="en-US" sz="2499">
                <a:solidFill>
                  <a:srgbClr val="FFFFFF"/>
                </a:solidFill>
                <a:latin typeface="Poppins"/>
                <a:ea typeface="Poppins"/>
                <a:cs typeface="Poppins"/>
                <a:sym typeface="Poppins"/>
              </a:rPr>
              <a:t>Another critical limitation is that these types of AI applications are data dependent; an AI bot has somewhat guaranteed performance if it is performing well under the purview of the quality and quantity of the data</a:t>
            </a:r>
          </a:p>
          <a:p>
            <a:pPr algn="just" marL="539749" indent="-269875" lvl="1">
              <a:lnSpc>
                <a:spcPts val="3499"/>
              </a:lnSpc>
              <a:buFont typeface="Arial"/>
              <a:buChar char="•"/>
            </a:pPr>
            <a:r>
              <a:rPr lang="en-US" sz="2499">
                <a:solidFill>
                  <a:srgbClr val="FFFFFF"/>
                </a:solidFill>
                <a:latin typeface="Poppins"/>
                <a:ea typeface="Poppins"/>
                <a:cs typeface="Poppins"/>
                <a:sym typeface="Poppins"/>
              </a:rPr>
              <a:t>Creating and maintaining advanced AI trading bots also takes significant computational power and development expertise which is an issue for many traders.</a:t>
            </a:r>
          </a:p>
        </p:txBody>
      </p:sp>
      <p:sp>
        <p:nvSpPr>
          <p:cNvPr name="TextBox 11" id="11"/>
          <p:cNvSpPr txBox="true"/>
          <p:nvPr/>
        </p:nvSpPr>
        <p:spPr>
          <a:xfrm rot="0">
            <a:off x="1028700" y="6188075"/>
            <a:ext cx="7679503" cy="3070225"/>
          </a:xfrm>
          <a:prstGeom prst="rect">
            <a:avLst/>
          </a:prstGeom>
        </p:spPr>
        <p:txBody>
          <a:bodyPr anchor="t" rtlCol="false" tIns="0" lIns="0" bIns="0" rIns="0">
            <a:spAutoFit/>
          </a:bodyPr>
          <a:lstStyle/>
          <a:p>
            <a:pPr algn="just" marL="539749" indent="-269875" lvl="1">
              <a:lnSpc>
                <a:spcPts val="3499"/>
              </a:lnSpc>
              <a:buFont typeface="Arial"/>
              <a:buChar char="•"/>
            </a:pPr>
            <a:r>
              <a:rPr lang="en-US" sz="2499">
                <a:solidFill>
                  <a:srgbClr val="FFFFFF"/>
                </a:solidFill>
                <a:latin typeface="Poppins"/>
                <a:ea typeface="Poppins"/>
                <a:cs typeface="Poppins"/>
                <a:sym typeface="Poppins"/>
              </a:rPr>
              <a:t>An AI model is essentially an optimization model meaning, if it's not very carefully developed and validated then it can become overly tuned to historical data which can result in amazing (i.e. theoretically performing) back testing results but dismal out of sample, in the market results.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118805" y="8925528"/>
            <a:ext cx="3656573" cy="3302923"/>
            <a:chOff x="0" y="0"/>
            <a:chExt cx="963048" cy="869906"/>
          </a:xfrm>
        </p:grpSpPr>
        <p:sp>
          <p:nvSpPr>
            <p:cNvPr name="Freeform 3" id="3"/>
            <p:cNvSpPr/>
            <p:nvPr/>
          </p:nvSpPr>
          <p:spPr>
            <a:xfrm flipH="false" flipV="false" rot="0">
              <a:off x="0" y="0"/>
              <a:ext cx="963048" cy="869906"/>
            </a:xfrm>
            <a:custGeom>
              <a:avLst/>
              <a:gdLst/>
              <a:ahLst/>
              <a:cxnLst/>
              <a:rect r="r" b="b" t="t" l="l"/>
              <a:pathLst>
                <a:path h="869906" w="963048">
                  <a:moveTo>
                    <a:pt x="724923" y="0"/>
                  </a:moveTo>
                  <a:lnTo>
                    <a:pt x="963048" y="238125"/>
                  </a:lnTo>
                  <a:lnTo>
                    <a:pt x="963048" y="631781"/>
                  </a:lnTo>
                  <a:lnTo>
                    <a:pt x="724923" y="869906"/>
                  </a:lnTo>
                  <a:lnTo>
                    <a:pt x="238125" y="869906"/>
                  </a:lnTo>
                  <a:lnTo>
                    <a:pt x="0" y="631781"/>
                  </a:lnTo>
                  <a:lnTo>
                    <a:pt x="0" y="238125"/>
                  </a:lnTo>
                  <a:lnTo>
                    <a:pt x="238125" y="0"/>
                  </a:lnTo>
                  <a:lnTo>
                    <a:pt x="724923" y="0"/>
                  </a:lnTo>
                  <a:close/>
                </a:path>
              </a:pathLst>
            </a:custGeom>
            <a:gradFill rotWithShape="true">
              <a:gsLst>
                <a:gs pos="0">
                  <a:srgbClr val="FF6B00">
                    <a:alpha val="100000"/>
                  </a:srgbClr>
                </a:gs>
                <a:gs pos="50000">
                  <a:srgbClr val="FF5400">
                    <a:alpha val="100000"/>
                  </a:srgbClr>
                </a:gs>
                <a:gs pos="100000">
                  <a:srgbClr val="FF9100">
                    <a:alpha val="100000"/>
                  </a:srgbClr>
                </a:gs>
              </a:gsLst>
              <a:lin ang="2700000"/>
            </a:gradFill>
          </p:spPr>
        </p:sp>
        <p:sp>
          <p:nvSpPr>
            <p:cNvPr name="TextBox 4" id="4"/>
            <p:cNvSpPr txBox="true"/>
            <p:nvPr/>
          </p:nvSpPr>
          <p:spPr>
            <a:xfrm>
              <a:off x="63500" y="6350"/>
              <a:ext cx="836048" cy="800056"/>
            </a:xfrm>
            <a:prstGeom prst="rect">
              <a:avLst/>
            </a:prstGeom>
          </p:spPr>
          <p:txBody>
            <a:bodyPr anchor="ctr" rtlCol="false" tIns="50800" lIns="50800" bIns="50800" rIns="50800"/>
            <a:lstStyle/>
            <a:p>
              <a:pPr algn="ctr">
                <a:lnSpc>
                  <a:spcPts val="2871"/>
                </a:lnSpc>
              </a:pPr>
            </a:p>
          </p:txBody>
        </p:sp>
      </p:grpSp>
      <p:grpSp>
        <p:nvGrpSpPr>
          <p:cNvPr name="Group 5" id="5"/>
          <p:cNvGrpSpPr/>
          <p:nvPr/>
        </p:nvGrpSpPr>
        <p:grpSpPr>
          <a:xfrm rot="0">
            <a:off x="11624349" y="-3016001"/>
            <a:ext cx="9004125" cy="3877157"/>
            <a:chOff x="0" y="0"/>
            <a:chExt cx="2371457" cy="1021144"/>
          </a:xfrm>
        </p:grpSpPr>
        <p:sp>
          <p:nvSpPr>
            <p:cNvPr name="Freeform 6" id="6"/>
            <p:cNvSpPr/>
            <p:nvPr/>
          </p:nvSpPr>
          <p:spPr>
            <a:xfrm flipH="false" flipV="false" rot="0">
              <a:off x="0" y="0"/>
              <a:ext cx="2371457" cy="1021144"/>
            </a:xfrm>
            <a:custGeom>
              <a:avLst/>
              <a:gdLst/>
              <a:ahLst/>
              <a:cxnLst/>
              <a:rect r="r" b="b" t="t" l="l"/>
              <a:pathLst>
                <a:path h="1021144" w="2371457">
                  <a:moveTo>
                    <a:pt x="2133332" y="0"/>
                  </a:moveTo>
                  <a:lnTo>
                    <a:pt x="2371457" y="238125"/>
                  </a:lnTo>
                  <a:lnTo>
                    <a:pt x="2371457" y="783019"/>
                  </a:lnTo>
                  <a:lnTo>
                    <a:pt x="2133332" y="1021144"/>
                  </a:lnTo>
                  <a:lnTo>
                    <a:pt x="238125" y="1021144"/>
                  </a:lnTo>
                  <a:lnTo>
                    <a:pt x="0" y="783019"/>
                  </a:lnTo>
                  <a:lnTo>
                    <a:pt x="0" y="238125"/>
                  </a:lnTo>
                  <a:lnTo>
                    <a:pt x="238125" y="0"/>
                  </a:lnTo>
                  <a:lnTo>
                    <a:pt x="2133332" y="0"/>
                  </a:lnTo>
                  <a:close/>
                </a:path>
              </a:pathLst>
            </a:custGeom>
            <a:gradFill rotWithShape="true">
              <a:gsLst>
                <a:gs pos="0">
                  <a:srgbClr val="FF6B00">
                    <a:alpha val="100000"/>
                  </a:srgbClr>
                </a:gs>
                <a:gs pos="50000">
                  <a:srgbClr val="FF5400">
                    <a:alpha val="100000"/>
                  </a:srgbClr>
                </a:gs>
                <a:gs pos="100000">
                  <a:srgbClr val="FF9100">
                    <a:alpha val="100000"/>
                  </a:srgbClr>
                </a:gs>
              </a:gsLst>
              <a:lin ang="2700000"/>
            </a:gradFill>
          </p:spPr>
        </p:sp>
        <p:sp>
          <p:nvSpPr>
            <p:cNvPr name="TextBox 7" id="7"/>
            <p:cNvSpPr txBox="true"/>
            <p:nvPr/>
          </p:nvSpPr>
          <p:spPr>
            <a:xfrm>
              <a:off x="63500" y="6350"/>
              <a:ext cx="2244457" cy="951294"/>
            </a:xfrm>
            <a:prstGeom prst="rect">
              <a:avLst/>
            </a:prstGeom>
          </p:spPr>
          <p:txBody>
            <a:bodyPr anchor="ctr" rtlCol="false" tIns="50800" lIns="50800" bIns="50800" rIns="50800"/>
            <a:lstStyle/>
            <a:p>
              <a:pPr algn="ctr">
                <a:lnSpc>
                  <a:spcPts val="2871"/>
                </a:lnSpc>
              </a:pPr>
            </a:p>
          </p:txBody>
        </p:sp>
      </p:grpSp>
      <p:sp>
        <p:nvSpPr>
          <p:cNvPr name="Freeform 8" id="8"/>
          <p:cNvSpPr/>
          <p:nvPr/>
        </p:nvSpPr>
        <p:spPr>
          <a:xfrm flipH="false" flipV="false" rot="-5399999">
            <a:off x="14477906" y="7461717"/>
            <a:ext cx="4714159" cy="4819308"/>
          </a:xfrm>
          <a:custGeom>
            <a:avLst/>
            <a:gdLst/>
            <a:ahLst/>
            <a:cxnLst/>
            <a:rect r="r" b="b" t="t" l="l"/>
            <a:pathLst>
              <a:path h="4819308" w="4714159">
                <a:moveTo>
                  <a:pt x="0" y="0"/>
                </a:moveTo>
                <a:lnTo>
                  <a:pt x="4714159" y="0"/>
                </a:lnTo>
                <a:lnTo>
                  <a:pt x="4714159" y="4819308"/>
                </a:lnTo>
                <a:lnTo>
                  <a:pt x="0" y="4819308"/>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6178266">
            <a:off x="4080278" y="-3487077"/>
            <a:ext cx="4714159" cy="4819308"/>
          </a:xfrm>
          <a:custGeom>
            <a:avLst/>
            <a:gdLst/>
            <a:ahLst/>
            <a:cxnLst/>
            <a:rect r="r" b="b" t="t" l="l"/>
            <a:pathLst>
              <a:path h="4819308" w="4714159">
                <a:moveTo>
                  <a:pt x="0" y="0"/>
                </a:moveTo>
                <a:lnTo>
                  <a:pt x="4714159" y="0"/>
                </a:lnTo>
                <a:lnTo>
                  <a:pt x="4714159" y="4819308"/>
                </a:lnTo>
                <a:lnTo>
                  <a:pt x="0" y="4819308"/>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465785" y="8310054"/>
            <a:ext cx="948246" cy="948246"/>
          </a:xfrm>
          <a:custGeom>
            <a:avLst/>
            <a:gdLst/>
            <a:ahLst/>
            <a:cxnLst/>
            <a:rect r="r" b="b" t="t" l="l"/>
            <a:pathLst>
              <a:path h="948246" w="948246">
                <a:moveTo>
                  <a:pt x="0" y="0"/>
                </a:moveTo>
                <a:lnTo>
                  <a:pt x="948246" y="0"/>
                </a:lnTo>
                <a:lnTo>
                  <a:pt x="948246" y="948246"/>
                </a:lnTo>
                <a:lnTo>
                  <a:pt x="0" y="9482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1028700" y="3664552"/>
            <a:ext cx="13066841" cy="5260975"/>
          </a:xfrm>
          <a:prstGeom prst="rect">
            <a:avLst/>
          </a:prstGeom>
        </p:spPr>
        <p:txBody>
          <a:bodyPr anchor="t" rtlCol="false" tIns="0" lIns="0" bIns="0" rIns="0">
            <a:spAutoFit/>
          </a:bodyPr>
          <a:lstStyle/>
          <a:p>
            <a:pPr algn="just">
              <a:lnSpc>
                <a:spcPts val="3499"/>
              </a:lnSpc>
            </a:pPr>
            <a:r>
              <a:rPr lang="en-US" sz="2499" b="true">
                <a:solidFill>
                  <a:srgbClr val="FC6403"/>
                </a:solidFill>
                <a:latin typeface="Poppins Bold"/>
                <a:ea typeface="Poppins Bold"/>
                <a:cs typeface="Poppins Bold"/>
                <a:sym typeface="Poppins Bold"/>
              </a:rPr>
              <a:t>Pionex: </a:t>
            </a:r>
            <a:r>
              <a:rPr lang="en-US" sz="2499">
                <a:solidFill>
                  <a:srgbClr val="FC6403"/>
                </a:solidFill>
                <a:latin typeface="Poppins"/>
                <a:ea typeface="Poppins"/>
                <a:cs typeface="Poppins"/>
                <a:sym typeface="Poppins"/>
              </a:rPr>
              <a:t>This platform is well known for its grid trading bots, but has added more advanced AI features. Pionex allows you to utilize the AI-based tools to run pre-made strategies, with AI optimizing it for different market conditions.</a:t>
            </a:r>
          </a:p>
          <a:p>
            <a:pPr algn="just">
              <a:lnSpc>
                <a:spcPts val="3499"/>
              </a:lnSpc>
            </a:pPr>
            <a:r>
              <a:rPr lang="en-US" sz="2499" b="true">
                <a:solidFill>
                  <a:srgbClr val="FC6403"/>
                </a:solidFill>
                <a:latin typeface="Poppins Bold"/>
                <a:ea typeface="Poppins Bold"/>
                <a:cs typeface="Poppins Bold"/>
                <a:sym typeface="Poppins Bold"/>
              </a:rPr>
              <a:t>3Commas:</a:t>
            </a:r>
            <a:r>
              <a:rPr lang="en-US" sz="2499">
                <a:solidFill>
                  <a:srgbClr val="FC6403"/>
                </a:solidFill>
                <a:latin typeface="Poppins"/>
                <a:ea typeface="Poppins"/>
                <a:cs typeface="Poppins"/>
                <a:sym typeface="Poppins"/>
              </a:rPr>
              <a:t> This is a very popular trading platform which has many types of bots. 3Commas has been more actively incorporating AI for signal generation, smart trade execution and optimizing strategy parameters.</a:t>
            </a:r>
          </a:p>
          <a:p>
            <a:pPr algn="just">
              <a:lnSpc>
                <a:spcPts val="3499"/>
              </a:lnSpc>
            </a:pPr>
            <a:r>
              <a:rPr lang="en-US" sz="2499" b="true">
                <a:solidFill>
                  <a:srgbClr val="FC6403"/>
                </a:solidFill>
                <a:latin typeface="Poppins Bold"/>
                <a:ea typeface="Poppins Bold"/>
                <a:cs typeface="Poppins Bold"/>
                <a:sym typeface="Poppins Bold"/>
              </a:rPr>
              <a:t>Cryptohopper:</a:t>
            </a:r>
            <a:r>
              <a:rPr lang="en-US" sz="2499">
                <a:solidFill>
                  <a:srgbClr val="FC6403"/>
                </a:solidFill>
                <a:latin typeface="Poppins"/>
                <a:ea typeface="Poppins"/>
                <a:cs typeface="Poppins"/>
                <a:sym typeface="Poppins"/>
              </a:rPr>
              <a:t> This platform provides a complete suite of tools, including AI signals, backtesting strategies, and automated trading on many exchanges. Cryptohopper's marketplace allows users to subscribe to AI-created trading signals!</a:t>
            </a:r>
          </a:p>
          <a:p>
            <a:pPr algn="just">
              <a:lnSpc>
                <a:spcPts val="3499"/>
              </a:lnSpc>
            </a:pPr>
            <a:r>
              <a:rPr lang="en-US" sz="2499" b="true">
                <a:solidFill>
                  <a:srgbClr val="FC6403"/>
                </a:solidFill>
                <a:latin typeface="Poppins Bold"/>
                <a:ea typeface="Poppins Bold"/>
                <a:cs typeface="Poppins Bold"/>
                <a:sym typeface="Poppins Bold"/>
              </a:rPr>
              <a:t>TradeSanta:</a:t>
            </a:r>
            <a:r>
              <a:rPr lang="en-US" sz="2499">
                <a:solidFill>
                  <a:srgbClr val="FC6403"/>
                </a:solidFill>
                <a:latin typeface="Poppins"/>
                <a:ea typeface="Poppins"/>
                <a:cs typeface="Poppins"/>
                <a:sym typeface="Poppins"/>
              </a:rPr>
              <a:t> This platform provides relatively simple and easy to use AI strategies with pre-set or customized AI tools to run on spot and/or futures trade.</a:t>
            </a:r>
          </a:p>
        </p:txBody>
      </p:sp>
      <p:sp>
        <p:nvSpPr>
          <p:cNvPr name="Freeform 12" id="12"/>
          <p:cNvSpPr/>
          <p:nvPr/>
        </p:nvSpPr>
        <p:spPr>
          <a:xfrm flipH="false" flipV="false" rot="0">
            <a:off x="14277940" y="4195254"/>
            <a:ext cx="4010060" cy="4114800"/>
          </a:xfrm>
          <a:custGeom>
            <a:avLst/>
            <a:gdLst/>
            <a:ahLst/>
            <a:cxnLst/>
            <a:rect r="r" b="b" t="t" l="l"/>
            <a:pathLst>
              <a:path h="4114800" w="4010060">
                <a:moveTo>
                  <a:pt x="0" y="0"/>
                </a:moveTo>
                <a:lnTo>
                  <a:pt x="4010060" y="0"/>
                </a:lnTo>
                <a:lnTo>
                  <a:pt x="401006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1028700" y="1162050"/>
            <a:ext cx="15806286" cy="2368553"/>
          </a:xfrm>
          <a:prstGeom prst="rect">
            <a:avLst/>
          </a:prstGeom>
        </p:spPr>
        <p:txBody>
          <a:bodyPr anchor="t" rtlCol="false" tIns="0" lIns="0" bIns="0" rIns="0">
            <a:spAutoFit/>
          </a:bodyPr>
          <a:lstStyle/>
          <a:p>
            <a:pPr algn="l">
              <a:lnSpc>
                <a:spcPts val="8740"/>
              </a:lnSpc>
            </a:pPr>
            <a:r>
              <a:rPr lang="en-US" b="true" sz="9200" spc="-294">
                <a:solidFill>
                  <a:srgbClr val="FC6403"/>
                </a:solidFill>
                <a:latin typeface="Poppins Bold"/>
                <a:ea typeface="Poppins Bold"/>
                <a:cs typeface="Poppins Bold"/>
                <a:sym typeface="Poppins Bold"/>
              </a:rPr>
              <a:t>TOP AI-POWERED CRYPTO TRADING BOTS IN 2025</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627873" y="4854406"/>
            <a:ext cx="3656573" cy="5743416"/>
            <a:chOff x="0" y="0"/>
            <a:chExt cx="963048" cy="1512669"/>
          </a:xfrm>
        </p:grpSpPr>
        <p:sp>
          <p:nvSpPr>
            <p:cNvPr name="Freeform 3" id="3"/>
            <p:cNvSpPr/>
            <p:nvPr/>
          </p:nvSpPr>
          <p:spPr>
            <a:xfrm flipH="false" flipV="false" rot="0">
              <a:off x="0" y="0"/>
              <a:ext cx="963048" cy="1512669"/>
            </a:xfrm>
            <a:custGeom>
              <a:avLst/>
              <a:gdLst/>
              <a:ahLst/>
              <a:cxnLst/>
              <a:rect r="r" b="b" t="t" l="l"/>
              <a:pathLst>
                <a:path h="1512669" w="963048">
                  <a:moveTo>
                    <a:pt x="724923" y="0"/>
                  </a:moveTo>
                  <a:lnTo>
                    <a:pt x="963048" y="238125"/>
                  </a:lnTo>
                  <a:lnTo>
                    <a:pt x="963048" y="1274544"/>
                  </a:lnTo>
                  <a:lnTo>
                    <a:pt x="724923" y="1512669"/>
                  </a:lnTo>
                  <a:lnTo>
                    <a:pt x="238125" y="1512669"/>
                  </a:lnTo>
                  <a:lnTo>
                    <a:pt x="0" y="1274544"/>
                  </a:lnTo>
                  <a:lnTo>
                    <a:pt x="0" y="238125"/>
                  </a:lnTo>
                  <a:lnTo>
                    <a:pt x="238125" y="0"/>
                  </a:lnTo>
                  <a:lnTo>
                    <a:pt x="724923" y="0"/>
                  </a:lnTo>
                  <a:close/>
                </a:path>
              </a:pathLst>
            </a:custGeom>
            <a:gradFill rotWithShape="true">
              <a:gsLst>
                <a:gs pos="0">
                  <a:srgbClr val="FF6B00">
                    <a:alpha val="100000"/>
                  </a:srgbClr>
                </a:gs>
                <a:gs pos="50000">
                  <a:srgbClr val="FF5400">
                    <a:alpha val="100000"/>
                  </a:srgbClr>
                </a:gs>
                <a:gs pos="100000">
                  <a:srgbClr val="FF9100">
                    <a:alpha val="100000"/>
                  </a:srgbClr>
                </a:gs>
              </a:gsLst>
              <a:lin ang="2700000"/>
            </a:gradFill>
          </p:spPr>
        </p:sp>
        <p:sp>
          <p:nvSpPr>
            <p:cNvPr name="TextBox 4" id="4"/>
            <p:cNvSpPr txBox="true"/>
            <p:nvPr/>
          </p:nvSpPr>
          <p:spPr>
            <a:xfrm>
              <a:off x="63500" y="6350"/>
              <a:ext cx="836048" cy="1442819"/>
            </a:xfrm>
            <a:prstGeom prst="rect">
              <a:avLst/>
            </a:prstGeom>
          </p:spPr>
          <p:txBody>
            <a:bodyPr anchor="ctr" rtlCol="false" tIns="50800" lIns="50800" bIns="50800" rIns="50800"/>
            <a:lstStyle/>
            <a:p>
              <a:pPr algn="ctr">
                <a:lnSpc>
                  <a:spcPts val="2871"/>
                </a:lnSpc>
              </a:pPr>
            </a:p>
          </p:txBody>
        </p:sp>
      </p:grpSp>
      <p:sp>
        <p:nvSpPr>
          <p:cNvPr name="Freeform 5" id="5"/>
          <p:cNvSpPr/>
          <p:nvPr/>
        </p:nvSpPr>
        <p:spPr>
          <a:xfrm flipH="false" flipV="false" rot="4876606">
            <a:off x="-2631017" y="7726570"/>
            <a:ext cx="4714159" cy="4819308"/>
          </a:xfrm>
          <a:custGeom>
            <a:avLst/>
            <a:gdLst/>
            <a:ahLst/>
            <a:cxnLst/>
            <a:rect r="r" b="b" t="t" l="l"/>
            <a:pathLst>
              <a:path h="4819308" w="4714159">
                <a:moveTo>
                  <a:pt x="0" y="0"/>
                </a:moveTo>
                <a:lnTo>
                  <a:pt x="4714159" y="0"/>
                </a:lnTo>
                <a:lnTo>
                  <a:pt x="4714159" y="4819308"/>
                </a:lnTo>
                <a:lnTo>
                  <a:pt x="0" y="4819308"/>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16834986" y="2271792"/>
            <a:ext cx="3656573" cy="5743416"/>
            <a:chOff x="0" y="0"/>
            <a:chExt cx="963048" cy="1512669"/>
          </a:xfrm>
        </p:grpSpPr>
        <p:sp>
          <p:nvSpPr>
            <p:cNvPr name="Freeform 7" id="7"/>
            <p:cNvSpPr/>
            <p:nvPr/>
          </p:nvSpPr>
          <p:spPr>
            <a:xfrm flipH="false" flipV="false" rot="0">
              <a:off x="0" y="0"/>
              <a:ext cx="963048" cy="1512669"/>
            </a:xfrm>
            <a:custGeom>
              <a:avLst/>
              <a:gdLst/>
              <a:ahLst/>
              <a:cxnLst/>
              <a:rect r="r" b="b" t="t" l="l"/>
              <a:pathLst>
                <a:path h="1512669" w="963048">
                  <a:moveTo>
                    <a:pt x="724923" y="0"/>
                  </a:moveTo>
                  <a:lnTo>
                    <a:pt x="963048" y="238125"/>
                  </a:lnTo>
                  <a:lnTo>
                    <a:pt x="963048" y="1274544"/>
                  </a:lnTo>
                  <a:lnTo>
                    <a:pt x="724923" y="1512669"/>
                  </a:lnTo>
                  <a:lnTo>
                    <a:pt x="238125" y="1512669"/>
                  </a:lnTo>
                  <a:lnTo>
                    <a:pt x="0" y="1274544"/>
                  </a:lnTo>
                  <a:lnTo>
                    <a:pt x="0" y="238125"/>
                  </a:lnTo>
                  <a:lnTo>
                    <a:pt x="238125" y="0"/>
                  </a:lnTo>
                  <a:lnTo>
                    <a:pt x="724923" y="0"/>
                  </a:lnTo>
                  <a:close/>
                </a:path>
              </a:pathLst>
            </a:custGeom>
            <a:gradFill rotWithShape="true">
              <a:gsLst>
                <a:gs pos="0">
                  <a:srgbClr val="FF6B00">
                    <a:alpha val="100000"/>
                  </a:srgbClr>
                </a:gs>
                <a:gs pos="50000">
                  <a:srgbClr val="FF5400">
                    <a:alpha val="100000"/>
                  </a:srgbClr>
                </a:gs>
                <a:gs pos="100000">
                  <a:srgbClr val="FF9100">
                    <a:alpha val="100000"/>
                  </a:srgbClr>
                </a:gs>
              </a:gsLst>
              <a:lin ang="2700000"/>
            </a:gradFill>
          </p:spPr>
        </p:sp>
        <p:sp>
          <p:nvSpPr>
            <p:cNvPr name="TextBox 8" id="8"/>
            <p:cNvSpPr txBox="true"/>
            <p:nvPr/>
          </p:nvSpPr>
          <p:spPr>
            <a:xfrm>
              <a:off x="63500" y="6350"/>
              <a:ext cx="836048" cy="1442819"/>
            </a:xfrm>
            <a:prstGeom prst="rect">
              <a:avLst/>
            </a:prstGeom>
          </p:spPr>
          <p:txBody>
            <a:bodyPr anchor="ctr" rtlCol="false" tIns="50800" lIns="50800" bIns="50800" rIns="50800"/>
            <a:lstStyle/>
            <a:p>
              <a:pPr algn="ctr">
                <a:lnSpc>
                  <a:spcPts val="2871"/>
                </a:lnSpc>
              </a:pPr>
            </a:p>
          </p:txBody>
        </p:sp>
      </p:grpSp>
      <p:sp>
        <p:nvSpPr>
          <p:cNvPr name="TextBox 9" id="9"/>
          <p:cNvSpPr txBox="true"/>
          <p:nvPr/>
        </p:nvSpPr>
        <p:spPr>
          <a:xfrm rot="0">
            <a:off x="1028700" y="1162050"/>
            <a:ext cx="12277932" cy="2304152"/>
          </a:xfrm>
          <a:prstGeom prst="rect">
            <a:avLst/>
          </a:prstGeom>
        </p:spPr>
        <p:txBody>
          <a:bodyPr anchor="t" rtlCol="false" tIns="0" lIns="0" bIns="0" rIns="0">
            <a:spAutoFit/>
          </a:bodyPr>
          <a:lstStyle/>
          <a:p>
            <a:pPr algn="l">
              <a:lnSpc>
                <a:spcPts val="8523"/>
              </a:lnSpc>
            </a:pPr>
            <a:r>
              <a:rPr lang="en-US" b="true" sz="8971" spc="-287">
                <a:solidFill>
                  <a:srgbClr val="FC6403"/>
                </a:solidFill>
                <a:latin typeface="Poppins Bold"/>
                <a:ea typeface="Poppins Bold"/>
                <a:cs typeface="Poppins Bold"/>
                <a:sym typeface="Poppins Bold"/>
              </a:rPr>
              <a:t>FUTURE OF CRYPTO TRADING BOTS</a:t>
            </a:r>
          </a:p>
        </p:txBody>
      </p:sp>
      <p:sp>
        <p:nvSpPr>
          <p:cNvPr name="TextBox 10" id="10"/>
          <p:cNvSpPr txBox="true"/>
          <p:nvPr/>
        </p:nvSpPr>
        <p:spPr>
          <a:xfrm rot="0">
            <a:off x="1158916" y="3997325"/>
            <a:ext cx="15242017" cy="5260975"/>
          </a:xfrm>
          <a:prstGeom prst="rect">
            <a:avLst/>
          </a:prstGeom>
        </p:spPr>
        <p:txBody>
          <a:bodyPr anchor="t" rtlCol="false" tIns="0" lIns="0" bIns="0" rIns="0">
            <a:spAutoFit/>
          </a:bodyPr>
          <a:lstStyle/>
          <a:p>
            <a:pPr algn="just" marL="539749" indent="-269875" lvl="1">
              <a:lnSpc>
                <a:spcPts val="3499"/>
              </a:lnSpc>
              <a:buFont typeface="Arial"/>
              <a:buChar char="•"/>
            </a:pPr>
            <a:r>
              <a:rPr lang="en-US" sz="2499">
                <a:solidFill>
                  <a:srgbClr val="FC6403"/>
                </a:solidFill>
                <a:latin typeface="Poppins"/>
                <a:ea typeface="Poppins"/>
                <a:cs typeface="Poppins"/>
                <a:sym typeface="Poppins"/>
              </a:rPr>
              <a:t>Hyper-Personalization and Dynamic Strategies: The bots of the future will be able to provide more hyper-personalization and dynamic strategies.</a:t>
            </a:r>
          </a:p>
          <a:p>
            <a:pPr algn="just" marL="539749" indent="-269875" lvl="1">
              <a:lnSpc>
                <a:spcPts val="3499"/>
              </a:lnSpc>
              <a:buFont typeface="Arial"/>
              <a:buChar char="•"/>
            </a:pPr>
            <a:r>
              <a:rPr lang="en-US" sz="2499">
                <a:solidFill>
                  <a:srgbClr val="FC6403"/>
                </a:solidFill>
                <a:latin typeface="Poppins"/>
                <a:ea typeface="Poppins"/>
                <a:cs typeface="Poppins"/>
                <a:sym typeface="Poppins"/>
              </a:rPr>
              <a:t>Better Predictive Power: Advances in quantum computing and more advanced neural networks could allow for exponentially better and more nuanced predictions.</a:t>
            </a:r>
          </a:p>
          <a:p>
            <a:pPr algn="just" marL="539749" indent="-269875" lvl="1">
              <a:lnSpc>
                <a:spcPts val="3499"/>
              </a:lnSpc>
              <a:buFont typeface="Arial"/>
              <a:buChar char="•"/>
            </a:pPr>
            <a:r>
              <a:rPr lang="en-US" sz="2499">
                <a:solidFill>
                  <a:srgbClr val="FC6403"/>
                </a:solidFill>
                <a:latin typeface="Poppins"/>
                <a:ea typeface="Poppins"/>
                <a:cs typeface="Poppins"/>
                <a:sym typeface="Poppins"/>
              </a:rPr>
              <a:t>DeFi Integration: The bots of the future will have tighter AI integration into decentralized finance (DeFi) ecosystems to assist in automatic yield farming opportunities and leverage lending and borrowing opportunities, which will maximize returns in the process.</a:t>
            </a:r>
          </a:p>
          <a:p>
            <a:pPr algn="just" marL="539749" indent="-269875" lvl="1">
              <a:lnSpc>
                <a:spcPts val="3499"/>
              </a:lnSpc>
              <a:buFont typeface="Arial"/>
              <a:buChar char="•"/>
            </a:pPr>
            <a:r>
              <a:rPr lang="en-US" sz="2499">
                <a:solidFill>
                  <a:srgbClr val="FC6403"/>
                </a:solidFill>
                <a:latin typeface="Poppins"/>
                <a:ea typeface="Poppins"/>
                <a:cs typeface="Poppins"/>
                <a:sym typeface="Poppins"/>
              </a:rPr>
              <a:t>Autonomous Portfolio Management: Bots will not only trade on behalf of users, but also manage their portfolios automatically by dynamically optimizing allocations.</a:t>
            </a:r>
          </a:p>
          <a:p>
            <a:pPr algn="just" marL="539749" indent="-269875" lvl="1">
              <a:lnSpc>
                <a:spcPts val="3499"/>
              </a:lnSpc>
              <a:buFont typeface="Arial"/>
              <a:buChar char="•"/>
            </a:pPr>
            <a:r>
              <a:rPr lang="en-US" sz="2499">
                <a:solidFill>
                  <a:srgbClr val="FC6403"/>
                </a:solidFill>
                <a:latin typeface="Poppins"/>
                <a:ea typeface="Poppins"/>
                <a:cs typeface="Poppins"/>
                <a:sym typeface="Poppins"/>
              </a:rPr>
              <a:t>Ethical AI and Explainable AI (XAI): As AI proliferates, the topic of "explainable AI" will also be borne out of the need to understand the reasons behind bots' trade decisions as users will expect to be told</a:t>
            </a:r>
          </a:p>
        </p:txBody>
      </p:sp>
      <p:sp>
        <p:nvSpPr>
          <p:cNvPr name="Freeform 11" id="11"/>
          <p:cNvSpPr/>
          <p:nvPr/>
        </p:nvSpPr>
        <p:spPr>
          <a:xfrm flipH="false" flipV="false" rot="7625008">
            <a:off x="16269474" y="-2742813"/>
            <a:ext cx="4714159" cy="4819308"/>
          </a:xfrm>
          <a:custGeom>
            <a:avLst/>
            <a:gdLst/>
            <a:ahLst/>
            <a:cxnLst/>
            <a:rect r="r" b="b" t="t" l="l"/>
            <a:pathLst>
              <a:path h="4819308" w="4714159">
                <a:moveTo>
                  <a:pt x="0" y="0"/>
                </a:moveTo>
                <a:lnTo>
                  <a:pt x="4714159" y="0"/>
                </a:lnTo>
                <a:lnTo>
                  <a:pt x="4714159" y="4819308"/>
                </a:lnTo>
                <a:lnTo>
                  <a:pt x="0" y="4819308"/>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9100">
                <a:alpha val="100000"/>
              </a:srgbClr>
            </a:gs>
            <a:gs pos="50000">
              <a:srgbClr val="FF6B00">
                <a:alpha val="100000"/>
              </a:srgbClr>
            </a:gs>
            <a:gs pos="100000">
              <a:srgbClr val="FF5400">
                <a:alpha val="100000"/>
              </a:srgbClr>
            </a:gs>
          </a:gsLst>
          <a:lin ang="2700000"/>
        </a:gradFill>
      </p:bgPr>
    </p:bg>
    <p:spTree>
      <p:nvGrpSpPr>
        <p:cNvPr id="1" name=""/>
        <p:cNvGrpSpPr/>
        <p:nvPr/>
      </p:nvGrpSpPr>
      <p:grpSpPr>
        <a:xfrm>
          <a:off x="0" y="0"/>
          <a:ext cx="0" cy="0"/>
          <a:chOff x="0" y="0"/>
          <a:chExt cx="0" cy="0"/>
        </a:xfrm>
      </p:grpSpPr>
      <p:sp>
        <p:nvSpPr>
          <p:cNvPr name="Freeform 2" id="2"/>
          <p:cNvSpPr/>
          <p:nvPr/>
        </p:nvSpPr>
        <p:spPr>
          <a:xfrm flipH="false" flipV="false" rot="5400000">
            <a:off x="12144144" y="-1186511"/>
            <a:ext cx="7869752" cy="7869752"/>
          </a:xfrm>
          <a:custGeom>
            <a:avLst/>
            <a:gdLst/>
            <a:ahLst/>
            <a:cxnLst/>
            <a:rect r="r" b="b" t="t" l="l"/>
            <a:pathLst>
              <a:path h="7869752" w="7869752">
                <a:moveTo>
                  <a:pt x="0" y="0"/>
                </a:moveTo>
                <a:lnTo>
                  <a:pt x="7869752" y="0"/>
                </a:lnTo>
                <a:lnTo>
                  <a:pt x="7869752" y="7869752"/>
                </a:lnTo>
                <a:lnTo>
                  <a:pt x="0" y="78697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2144144" y="4556104"/>
            <a:ext cx="7869752" cy="7869752"/>
          </a:xfrm>
          <a:custGeom>
            <a:avLst/>
            <a:gdLst/>
            <a:ahLst/>
            <a:cxnLst/>
            <a:rect r="r" b="b" t="t" l="l"/>
            <a:pathLst>
              <a:path h="7869752" w="7869752">
                <a:moveTo>
                  <a:pt x="0" y="0"/>
                </a:moveTo>
                <a:lnTo>
                  <a:pt x="7869752" y="0"/>
                </a:lnTo>
                <a:lnTo>
                  <a:pt x="7869752" y="7869752"/>
                </a:lnTo>
                <a:lnTo>
                  <a:pt x="0" y="78697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4876606">
            <a:off x="-1860030" y="-1242199"/>
            <a:ext cx="4714159" cy="4819308"/>
          </a:xfrm>
          <a:custGeom>
            <a:avLst/>
            <a:gdLst/>
            <a:ahLst/>
            <a:cxnLst/>
            <a:rect r="r" b="b" t="t" l="l"/>
            <a:pathLst>
              <a:path h="4819308" w="4714159">
                <a:moveTo>
                  <a:pt x="0" y="0"/>
                </a:moveTo>
                <a:lnTo>
                  <a:pt x="4714159" y="0"/>
                </a:lnTo>
                <a:lnTo>
                  <a:pt x="4714159" y="4819308"/>
                </a:lnTo>
                <a:lnTo>
                  <a:pt x="0" y="481930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6465785" y="8310054"/>
            <a:ext cx="948246" cy="948246"/>
          </a:xfrm>
          <a:custGeom>
            <a:avLst/>
            <a:gdLst/>
            <a:ahLst/>
            <a:cxnLst/>
            <a:rect r="r" b="b" t="t" l="l"/>
            <a:pathLst>
              <a:path h="948246" w="948246">
                <a:moveTo>
                  <a:pt x="0" y="0"/>
                </a:moveTo>
                <a:lnTo>
                  <a:pt x="948246" y="0"/>
                </a:lnTo>
                <a:lnTo>
                  <a:pt x="948246" y="948246"/>
                </a:lnTo>
                <a:lnTo>
                  <a:pt x="0" y="94824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2675415" y="690965"/>
            <a:ext cx="4047467" cy="4114800"/>
          </a:xfrm>
          <a:custGeom>
            <a:avLst/>
            <a:gdLst/>
            <a:ahLst/>
            <a:cxnLst/>
            <a:rect r="r" b="b" t="t" l="l"/>
            <a:pathLst>
              <a:path h="4114800" w="4047467">
                <a:moveTo>
                  <a:pt x="0" y="0"/>
                </a:moveTo>
                <a:lnTo>
                  <a:pt x="4047467" y="0"/>
                </a:lnTo>
                <a:lnTo>
                  <a:pt x="4047467"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1713483" y="2145095"/>
            <a:ext cx="10111727" cy="1473241"/>
          </a:xfrm>
          <a:prstGeom prst="rect">
            <a:avLst/>
          </a:prstGeom>
        </p:spPr>
        <p:txBody>
          <a:bodyPr anchor="t" rtlCol="false" tIns="0" lIns="0" bIns="0" rIns="0">
            <a:spAutoFit/>
          </a:bodyPr>
          <a:lstStyle/>
          <a:p>
            <a:pPr algn="l">
              <a:lnSpc>
                <a:spcPts val="9845"/>
              </a:lnSpc>
            </a:pPr>
            <a:r>
              <a:rPr lang="en-US" b="true" sz="11448" spc="-366">
                <a:solidFill>
                  <a:srgbClr val="FFFFFF"/>
                </a:solidFill>
                <a:latin typeface="Poppins Bold"/>
                <a:ea typeface="Poppins Bold"/>
                <a:cs typeface="Poppins Bold"/>
                <a:sym typeface="Poppins Bold"/>
              </a:rPr>
              <a:t>CONCLUSION</a:t>
            </a:r>
          </a:p>
        </p:txBody>
      </p:sp>
      <p:sp>
        <p:nvSpPr>
          <p:cNvPr name="TextBox 8" id="8"/>
          <p:cNvSpPr txBox="true"/>
          <p:nvPr/>
        </p:nvSpPr>
        <p:spPr>
          <a:xfrm rot="0">
            <a:off x="2129741" y="4206799"/>
            <a:ext cx="10885205" cy="3508375"/>
          </a:xfrm>
          <a:prstGeom prst="rect">
            <a:avLst/>
          </a:prstGeom>
        </p:spPr>
        <p:txBody>
          <a:bodyPr anchor="t" rtlCol="false" tIns="0" lIns="0" bIns="0" rIns="0">
            <a:spAutoFit/>
          </a:bodyPr>
          <a:lstStyle/>
          <a:p>
            <a:pPr algn="just">
              <a:lnSpc>
                <a:spcPts val="3499"/>
              </a:lnSpc>
            </a:pPr>
            <a:r>
              <a:rPr lang="en-US" sz="2499">
                <a:solidFill>
                  <a:srgbClr val="FFFFFF"/>
                </a:solidFill>
                <a:latin typeface="Poppins"/>
                <a:ea typeface="Poppins"/>
                <a:cs typeface="Poppins"/>
                <a:sym typeface="Poppins"/>
              </a:rPr>
              <a:t>AI-driven crypto trading bots are the greatest advancement the fine tech space has seen to date. By combining the advance quality of AI and the technology of the cryptocurrency market, these bots have opened up the opportunity for a level of efficiency, profit, and access never before seen. As we move into the future of AI-driven trading, bots will become an essential tool for anyone looking to trade and capitalize on this rapidly changing environment of digital assets, ultimately changing the direction of the future of crypto trading.</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9100">
                <a:alpha val="100000"/>
              </a:srgbClr>
            </a:gs>
            <a:gs pos="50000">
              <a:srgbClr val="FF6B00">
                <a:alpha val="100000"/>
              </a:srgbClr>
            </a:gs>
            <a:gs pos="100000">
              <a:srgbClr val="FF5400">
                <a:alpha val="100000"/>
              </a:srgbClr>
            </a:gs>
          </a:gsLst>
          <a:lin ang="2700000"/>
        </a:gradFill>
      </p:bgPr>
    </p:bg>
    <p:spTree>
      <p:nvGrpSpPr>
        <p:cNvPr id="1" name=""/>
        <p:cNvGrpSpPr/>
        <p:nvPr/>
      </p:nvGrpSpPr>
      <p:grpSpPr>
        <a:xfrm>
          <a:off x="0" y="0"/>
          <a:ext cx="0" cy="0"/>
          <a:chOff x="0" y="0"/>
          <a:chExt cx="0" cy="0"/>
        </a:xfrm>
      </p:grpSpPr>
      <p:sp>
        <p:nvSpPr>
          <p:cNvPr name="TextBox 2" id="2"/>
          <p:cNvSpPr txBox="true"/>
          <p:nvPr/>
        </p:nvSpPr>
        <p:spPr>
          <a:xfrm rot="0">
            <a:off x="5702737" y="4274503"/>
            <a:ext cx="6882527" cy="1566544"/>
          </a:xfrm>
          <a:prstGeom prst="rect">
            <a:avLst/>
          </a:prstGeom>
        </p:spPr>
        <p:txBody>
          <a:bodyPr anchor="t" rtlCol="false" tIns="0" lIns="0" bIns="0" rIns="0">
            <a:spAutoFit/>
          </a:bodyPr>
          <a:lstStyle/>
          <a:p>
            <a:pPr algn="ctr">
              <a:lnSpc>
                <a:spcPts val="12880"/>
              </a:lnSpc>
            </a:pPr>
            <a:r>
              <a:rPr lang="en-US" b="true" sz="9200">
                <a:solidFill>
                  <a:srgbClr val="000000"/>
                </a:solidFill>
                <a:latin typeface="Canva Sans Bold"/>
                <a:ea typeface="Canva Sans Bold"/>
                <a:cs typeface="Canva Sans Bold"/>
                <a:sym typeface="Canva Sans Bold"/>
              </a:rPr>
              <a:t>THANK YOU</a:t>
            </a:r>
          </a:p>
        </p:txBody>
      </p:sp>
      <p:sp>
        <p:nvSpPr>
          <p:cNvPr name="Freeform 3" id="3"/>
          <p:cNvSpPr/>
          <p:nvPr/>
        </p:nvSpPr>
        <p:spPr>
          <a:xfrm flipH="false" flipV="false" rot="5400000">
            <a:off x="11825210" y="4439833"/>
            <a:ext cx="7869752" cy="7869752"/>
          </a:xfrm>
          <a:custGeom>
            <a:avLst/>
            <a:gdLst/>
            <a:ahLst/>
            <a:cxnLst/>
            <a:rect r="r" b="b" t="t" l="l"/>
            <a:pathLst>
              <a:path h="7869752" w="7869752">
                <a:moveTo>
                  <a:pt x="0" y="0"/>
                </a:moveTo>
                <a:lnTo>
                  <a:pt x="7869752" y="0"/>
                </a:lnTo>
                <a:lnTo>
                  <a:pt x="7869752" y="7869752"/>
                </a:lnTo>
                <a:lnTo>
                  <a:pt x="0" y="78697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DAGoP4iqBSw</dc:identifier>
  <dcterms:modified xsi:type="dcterms:W3CDTF">2011-08-01T06:04:30Z</dcterms:modified>
  <cp:revision>1</cp:revision>
  <dc:title>The Rise of AI-Powered Crypto Trading Bots</dc:title>
</cp:coreProperties>
</file>