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1430000" cy="6667500"/>
  <p:notesSz cx="6858000" cy="9144000"/>
  <p:embeddedFontLst>
    <p:embeddedFont>
      <p:font typeface="Roboto Slab Bold" charset="1" panose="00000000000000000000"/>
      <p:regular r:id="rId13"/>
    </p:embeddedFont>
    <p:embeddedFont>
      <p:font typeface="Roboto Bold" charset="1" panose="02000000000000000000"/>
      <p:regular r:id="rId14"/>
    </p:embeddedFont>
    <p:embeddedFont>
      <p:font typeface="Canva Sans Bold" charset="1" panose="020B0803030501040103"/>
      <p:regular r:id="rId15"/>
    </p:embeddedFont>
    <p:embeddedFont>
      <p:font typeface="Roboto Slab" charset="1" panose="00000000000000000000"/>
      <p:regular r:id="rId16"/>
    </p:embeddedFont>
    <p:embeddedFont>
      <p:font typeface="Roboto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https://furniturevilla.co.uk/products/living-room-furniture/console-table" TargetMode="External" Type="http://schemas.openxmlformats.org/officeDocument/2006/relationships/hyperlink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https://furniturevilla.co.uk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furniturevilla.co.uk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furniturevilla.co.uk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https://furniturevilla.co.uk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svg" Type="http://schemas.openxmlformats.org/officeDocument/2006/relationships/image"/><Relationship Id="rId12" Target="../media/image18.svg" Type="http://schemas.openxmlformats.org/officeDocument/2006/relationships/image"/><Relationship Id="rId13" Target="../media/image19.svg" Type="http://schemas.openxmlformats.org/officeDocument/2006/relationships/image"/><Relationship Id="rId14" Target="../media/image20.svg" Type="http://schemas.openxmlformats.org/officeDocument/2006/relationships/image"/><Relationship Id="rId15" Target="../media/image21.svg" Type="http://schemas.openxmlformats.org/officeDocument/2006/relationships/image"/><Relationship Id="rId16" Target="../media/image22.svg" Type="http://schemas.openxmlformats.org/officeDocument/2006/relationships/image"/><Relationship Id="rId17" Target="../media/image23.svg" Type="http://schemas.openxmlformats.org/officeDocument/2006/relationships/image"/><Relationship Id="rId18" Target="../media/image24.svg" Type="http://schemas.openxmlformats.org/officeDocument/2006/relationships/image"/><Relationship Id="rId19" Target="../media/image25.png" Type="http://schemas.openxmlformats.org/officeDocument/2006/relationships/image"/><Relationship Id="rId2" Target="../media/image8.jpeg" Type="http://schemas.openxmlformats.org/officeDocument/2006/relationships/image"/><Relationship Id="rId20" Target="../media/image3.png" Type="http://schemas.openxmlformats.org/officeDocument/2006/relationships/image"/><Relationship Id="rId21" Target="../media/image4.png" Type="http://schemas.openxmlformats.org/officeDocument/2006/relationships/image"/><Relationship Id="rId22" Target="../media/image5.svg" Type="http://schemas.openxmlformats.org/officeDocument/2006/relationships/image"/><Relationship Id="rId23" Target="https://furniturevilla.co.uk" TargetMode="External" Type="http://schemas.openxmlformats.org/officeDocument/2006/relationships/hyperlink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furniturevilla.co.uk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https://furniturevilla.co.uk/" TargetMode="External" Type="http://schemas.openxmlformats.org/officeDocument/2006/relationships/hyperlink"/><Relationship Id="rId12" Target="https://furniturevilla.co.uk/" TargetMode="External" Type="http://schemas.openxmlformats.org/officeDocument/2006/relationships/hyperlink"/><Relationship Id="rId13" Target="https://furniturevilla.co.uk/" TargetMode="External" Type="http://schemas.openxmlformats.org/officeDocument/2006/relationships/hyperlink"/><Relationship Id="rId14" Target="https://furniturevilla.co.uk" TargetMode="External" Type="http://schemas.openxmlformats.org/officeDocument/2006/relationships/hyperlink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Relationship Id="rId9" Target="../media/image3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43750" y="257"/>
            <a:ext cx="4286250" cy="6000767"/>
          </a:xfrm>
          <a:custGeom>
            <a:avLst/>
            <a:gdLst/>
            <a:ahLst/>
            <a:cxnLst/>
            <a:rect r="r" b="b" t="t" l="l"/>
            <a:pathLst>
              <a:path h="6000767" w="4286250">
                <a:moveTo>
                  <a:pt x="0" y="0"/>
                </a:moveTo>
                <a:lnTo>
                  <a:pt x="4286250" y="0"/>
                </a:lnTo>
                <a:lnTo>
                  <a:pt x="4286250" y="6000767"/>
                </a:lnTo>
                <a:lnTo>
                  <a:pt x="0" y="6000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08" t="0" r="-25108" b="-72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30000" y="5791474"/>
            <a:ext cx="1754505" cy="419100"/>
          </a:xfrm>
          <a:custGeom>
            <a:avLst/>
            <a:gdLst/>
            <a:ahLst/>
            <a:cxnLst/>
            <a:rect r="r" b="b" t="t" l="l"/>
            <a:pathLst>
              <a:path h="419100" w="1754505">
                <a:moveTo>
                  <a:pt x="0" y="0"/>
                </a:moveTo>
                <a:lnTo>
                  <a:pt x="1754505" y="0"/>
                </a:lnTo>
                <a:lnTo>
                  <a:pt x="1754505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1939" y="2340078"/>
            <a:ext cx="6408731" cy="1897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8"/>
              </a:lnSpc>
            </a:pPr>
            <a:r>
              <a:rPr lang="en-US" b="true" sz="3700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Console Tables : Furniture Villa</a:t>
            </a:r>
          </a:p>
          <a:p>
            <a:pPr algn="l">
              <a:lnSpc>
                <a:spcPts val="3028"/>
              </a:lnSpc>
            </a:pPr>
            <a:r>
              <a:rPr lang="en-US" b="true" sz="1880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Discover versatile </a:t>
            </a:r>
            <a:r>
              <a:rPr lang="en-US" b="true" sz="1880" u="sng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  <a:hlinkClick r:id="rId5" tooltip="https://furniturevilla.co.uk/products/living-room-furniture/console-table"/>
              </a:rPr>
              <a:t>console tables</a:t>
            </a:r>
            <a:r>
              <a:rPr lang="en-US" b="true" sz="1880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 blending style and practicality. Perfect for modern living spaces.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2466052"/>
          </a:xfrm>
          <a:custGeom>
            <a:avLst/>
            <a:gdLst/>
            <a:ahLst/>
            <a:cxnLst/>
            <a:rect r="r" b="b" t="t" l="l"/>
            <a:pathLst>
              <a:path h="2466052" w="11430000">
                <a:moveTo>
                  <a:pt x="0" y="0"/>
                </a:moveTo>
                <a:lnTo>
                  <a:pt x="11430000" y="0"/>
                </a:lnTo>
                <a:lnTo>
                  <a:pt x="11430000" y="2466052"/>
                </a:lnTo>
                <a:lnTo>
                  <a:pt x="0" y="2466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5" t="0" r="-14386" b="-12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600075" y="3981450"/>
            <a:ext cx="5029200" cy="619125"/>
            <a:chOff x="0" y="0"/>
            <a:chExt cx="5029200" cy="6191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29200" cy="619125"/>
            </a:xfrm>
            <a:custGeom>
              <a:avLst/>
              <a:gdLst/>
              <a:ahLst/>
              <a:cxnLst/>
              <a:rect r="r" b="b" t="t" l="l"/>
              <a:pathLst>
                <a:path h="619125" w="5029200">
                  <a:moveTo>
                    <a:pt x="0" y="5976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5007737" y="0"/>
                  </a:lnTo>
                  <a:cubicBezTo>
                    <a:pt x="5010531" y="0"/>
                    <a:pt x="5013325" y="508"/>
                    <a:pt x="5015992" y="1651"/>
                  </a:cubicBezTo>
                  <a:cubicBezTo>
                    <a:pt x="5018659" y="2794"/>
                    <a:pt x="5020945" y="4318"/>
                    <a:pt x="5022977" y="6350"/>
                  </a:cubicBezTo>
                  <a:cubicBezTo>
                    <a:pt x="5025008" y="8382"/>
                    <a:pt x="5026533" y="10668"/>
                    <a:pt x="5027549" y="13335"/>
                  </a:cubicBezTo>
                  <a:cubicBezTo>
                    <a:pt x="5028564" y="16002"/>
                    <a:pt x="5029200" y="18669"/>
                    <a:pt x="5029200" y="21590"/>
                  </a:cubicBezTo>
                  <a:lnTo>
                    <a:pt x="5029200" y="597662"/>
                  </a:lnTo>
                  <a:cubicBezTo>
                    <a:pt x="5029200" y="600456"/>
                    <a:pt x="5028692" y="603250"/>
                    <a:pt x="5027549" y="605790"/>
                  </a:cubicBezTo>
                  <a:cubicBezTo>
                    <a:pt x="5026406" y="608330"/>
                    <a:pt x="5024882" y="610743"/>
                    <a:pt x="5022977" y="612775"/>
                  </a:cubicBezTo>
                  <a:cubicBezTo>
                    <a:pt x="5021072" y="614807"/>
                    <a:pt x="5018659" y="616331"/>
                    <a:pt x="5015992" y="617474"/>
                  </a:cubicBezTo>
                  <a:cubicBezTo>
                    <a:pt x="5013325" y="618617"/>
                    <a:pt x="5010658" y="619125"/>
                    <a:pt x="5007737" y="619125"/>
                  </a:cubicBezTo>
                  <a:lnTo>
                    <a:pt x="21463" y="619125"/>
                  </a:lnTo>
                  <a:cubicBezTo>
                    <a:pt x="18669" y="619125"/>
                    <a:pt x="15875" y="618617"/>
                    <a:pt x="13208" y="617474"/>
                  </a:cubicBezTo>
                  <a:cubicBezTo>
                    <a:pt x="10541" y="616331"/>
                    <a:pt x="8255" y="614807"/>
                    <a:pt x="6223" y="612775"/>
                  </a:cubicBezTo>
                  <a:cubicBezTo>
                    <a:pt x="4191" y="610743"/>
                    <a:pt x="2667" y="608457"/>
                    <a:pt x="1524" y="605790"/>
                  </a:cubicBezTo>
                  <a:cubicBezTo>
                    <a:pt x="381" y="603123"/>
                    <a:pt x="0" y="600583"/>
                    <a:pt x="0" y="597662"/>
                  </a:cubicBezTo>
                </a:path>
              </a:pathLst>
            </a:custGeom>
            <a:solidFill>
              <a:srgbClr val="15213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00075" y="4772025"/>
            <a:ext cx="5029200" cy="619125"/>
            <a:chOff x="0" y="0"/>
            <a:chExt cx="5029200" cy="6191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29200" cy="619252"/>
            </a:xfrm>
            <a:custGeom>
              <a:avLst/>
              <a:gdLst/>
              <a:ahLst/>
              <a:cxnLst/>
              <a:rect r="r" b="b" t="t" l="l"/>
              <a:pathLst>
                <a:path h="619252" w="5029200">
                  <a:moveTo>
                    <a:pt x="0" y="5976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5007737" y="0"/>
                  </a:lnTo>
                  <a:cubicBezTo>
                    <a:pt x="5010531" y="0"/>
                    <a:pt x="5013325" y="508"/>
                    <a:pt x="5015992" y="1651"/>
                  </a:cubicBezTo>
                  <a:cubicBezTo>
                    <a:pt x="5018659" y="2794"/>
                    <a:pt x="5020945" y="4318"/>
                    <a:pt x="5022977" y="6350"/>
                  </a:cubicBezTo>
                  <a:cubicBezTo>
                    <a:pt x="5025008" y="8382"/>
                    <a:pt x="5026533" y="10668"/>
                    <a:pt x="5027549" y="13335"/>
                  </a:cubicBezTo>
                  <a:cubicBezTo>
                    <a:pt x="5028564" y="16002"/>
                    <a:pt x="5029200" y="18669"/>
                    <a:pt x="5029200" y="21590"/>
                  </a:cubicBezTo>
                  <a:lnTo>
                    <a:pt x="5029200" y="597662"/>
                  </a:lnTo>
                  <a:cubicBezTo>
                    <a:pt x="5029200" y="600456"/>
                    <a:pt x="5028692" y="603250"/>
                    <a:pt x="5027549" y="605917"/>
                  </a:cubicBezTo>
                  <a:cubicBezTo>
                    <a:pt x="5026406" y="608584"/>
                    <a:pt x="5024882" y="610870"/>
                    <a:pt x="5022977" y="612902"/>
                  </a:cubicBezTo>
                  <a:cubicBezTo>
                    <a:pt x="5021072" y="614934"/>
                    <a:pt x="5018659" y="616458"/>
                    <a:pt x="5015992" y="617601"/>
                  </a:cubicBezTo>
                  <a:cubicBezTo>
                    <a:pt x="5013325" y="618744"/>
                    <a:pt x="5010658" y="619252"/>
                    <a:pt x="5007737" y="619252"/>
                  </a:cubicBezTo>
                  <a:lnTo>
                    <a:pt x="21463" y="619252"/>
                  </a:lnTo>
                  <a:cubicBezTo>
                    <a:pt x="18669" y="619252"/>
                    <a:pt x="15875" y="618744"/>
                    <a:pt x="13208" y="617601"/>
                  </a:cubicBezTo>
                  <a:cubicBezTo>
                    <a:pt x="10541" y="616458"/>
                    <a:pt x="8255" y="614934"/>
                    <a:pt x="6223" y="612902"/>
                  </a:cubicBezTo>
                  <a:cubicBezTo>
                    <a:pt x="4191" y="610870"/>
                    <a:pt x="2667" y="608584"/>
                    <a:pt x="1524" y="605917"/>
                  </a:cubicBezTo>
                  <a:cubicBezTo>
                    <a:pt x="381" y="603250"/>
                    <a:pt x="0" y="600583"/>
                    <a:pt x="0" y="597662"/>
                  </a:cubicBezTo>
                </a:path>
              </a:pathLst>
            </a:custGeom>
            <a:solidFill>
              <a:srgbClr val="15213F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800725" y="3981450"/>
            <a:ext cx="5029200" cy="619125"/>
            <a:chOff x="0" y="0"/>
            <a:chExt cx="5029200" cy="6191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29327" cy="619125"/>
            </a:xfrm>
            <a:custGeom>
              <a:avLst/>
              <a:gdLst/>
              <a:ahLst/>
              <a:cxnLst/>
              <a:rect r="r" b="b" t="t" l="l"/>
              <a:pathLst>
                <a:path h="619125" w="5029327">
                  <a:moveTo>
                    <a:pt x="0" y="5976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5007737" y="0"/>
                  </a:lnTo>
                  <a:cubicBezTo>
                    <a:pt x="5010531" y="0"/>
                    <a:pt x="5013325" y="508"/>
                    <a:pt x="5015992" y="1651"/>
                  </a:cubicBezTo>
                  <a:cubicBezTo>
                    <a:pt x="5018659" y="2794"/>
                    <a:pt x="5020945" y="4318"/>
                    <a:pt x="5022977" y="6350"/>
                  </a:cubicBezTo>
                  <a:cubicBezTo>
                    <a:pt x="5025008" y="8382"/>
                    <a:pt x="5026533" y="10668"/>
                    <a:pt x="5027676" y="13335"/>
                  </a:cubicBezTo>
                  <a:cubicBezTo>
                    <a:pt x="5028819" y="16002"/>
                    <a:pt x="5029327" y="18669"/>
                    <a:pt x="5029327" y="21590"/>
                  </a:cubicBezTo>
                  <a:lnTo>
                    <a:pt x="5029327" y="597662"/>
                  </a:lnTo>
                  <a:cubicBezTo>
                    <a:pt x="5029327" y="600456"/>
                    <a:pt x="5028819" y="603250"/>
                    <a:pt x="5027676" y="605790"/>
                  </a:cubicBezTo>
                  <a:cubicBezTo>
                    <a:pt x="5026533" y="608330"/>
                    <a:pt x="5025009" y="610743"/>
                    <a:pt x="5022977" y="612775"/>
                  </a:cubicBezTo>
                  <a:cubicBezTo>
                    <a:pt x="5020945" y="614807"/>
                    <a:pt x="5018659" y="616331"/>
                    <a:pt x="5015992" y="617474"/>
                  </a:cubicBezTo>
                  <a:cubicBezTo>
                    <a:pt x="5013325" y="618617"/>
                    <a:pt x="5010658" y="619125"/>
                    <a:pt x="5007737" y="619125"/>
                  </a:cubicBezTo>
                  <a:lnTo>
                    <a:pt x="21463" y="619125"/>
                  </a:lnTo>
                  <a:cubicBezTo>
                    <a:pt x="18669" y="619125"/>
                    <a:pt x="15875" y="618617"/>
                    <a:pt x="13208" y="617474"/>
                  </a:cubicBezTo>
                  <a:cubicBezTo>
                    <a:pt x="10541" y="616331"/>
                    <a:pt x="8255" y="614807"/>
                    <a:pt x="6223" y="612775"/>
                  </a:cubicBezTo>
                  <a:cubicBezTo>
                    <a:pt x="4191" y="610743"/>
                    <a:pt x="2667" y="608457"/>
                    <a:pt x="1651" y="605790"/>
                  </a:cubicBezTo>
                  <a:cubicBezTo>
                    <a:pt x="635" y="603123"/>
                    <a:pt x="0" y="600583"/>
                    <a:pt x="0" y="597662"/>
                  </a:cubicBezTo>
                </a:path>
              </a:pathLst>
            </a:custGeom>
            <a:solidFill>
              <a:srgbClr val="15213F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800725" y="4772025"/>
            <a:ext cx="5029200" cy="619125"/>
            <a:chOff x="0" y="0"/>
            <a:chExt cx="5029200" cy="6191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029327" cy="619252"/>
            </a:xfrm>
            <a:custGeom>
              <a:avLst/>
              <a:gdLst/>
              <a:ahLst/>
              <a:cxnLst/>
              <a:rect r="r" b="b" t="t" l="l"/>
              <a:pathLst>
                <a:path h="619252" w="5029327">
                  <a:moveTo>
                    <a:pt x="0" y="5976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5007737" y="0"/>
                  </a:lnTo>
                  <a:cubicBezTo>
                    <a:pt x="5010531" y="0"/>
                    <a:pt x="5013325" y="508"/>
                    <a:pt x="5015992" y="1651"/>
                  </a:cubicBezTo>
                  <a:cubicBezTo>
                    <a:pt x="5018659" y="2794"/>
                    <a:pt x="5020945" y="4318"/>
                    <a:pt x="5022977" y="6350"/>
                  </a:cubicBezTo>
                  <a:cubicBezTo>
                    <a:pt x="5025008" y="8382"/>
                    <a:pt x="5026533" y="10668"/>
                    <a:pt x="5027676" y="13335"/>
                  </a:cubicBezTo>
                  <a:cubicBezTo>
                    <a:pt x="5028819" y="16002"/>
                    <a:pt x="5029327" y="18669"/>
                    <a:pt x="5029327" y="21590"/>
                  </a:cubicBezTo>
                  <a:lnTo>
                    <a:pt x="5029327" y="597662"/>
                  </a:lnTo>
                  <a:cubicBezTo>
                    <a:pt x="5029327" y="600456"/>
                    <a:pt x="5028819" y="603250"/>
                    <a:pt x="5027676" y="605917"/>
                  </a:cubicBezTo>
                  <a:cubicBezTo>
                    <a:pt x="5026533" y="608584"/>
                    <a:pt x="5025009" y="610870"/>
                    <a:pt x="5022977" y="612902"/>
                  </a:cubicBezTo>
                  <a:cubicBezTo>
                    <a:pt x="5020945" y="614934"/>
                    <a:pt x="5018659" y="616458"/>
                    <a:pt x="5015992" y="617601"/>
                  </a:cubicBezTo>
                  <a:cubicBezTo>
                    <a:pt x="5013325" y="618744"/>
                    <a:pt x="5010658" y="619252"/>
                    <a:pt x="5007737" y="619252"/>
                  </a:cubicBezTo>
                  <a:lnTo>
                    <a:pt x="21463" y="619252"/>
                  </a:lnTo>
                  <a:cubicBezTo>
                    <a:pt x="18669" y="619252"/>
                    <a:pt x="15875" y="618744"/>
                    <a:pt x="13208" y="617601"/>
                  </a:cubicBezTo>
                  <a:cubicBezTo>
                    <a:pt x="10541" y="616458"/>
                    <a:pt x="8255" y="614934"/>
                    <a:pt x="6223" y="612902"/>
                  </a:cubicBezTo>
                  <a:cubicBezTo>
                    <a:pt x="4191" y="610870"/>
                    <a:pt x="2667" y="608584"/>
                    <a:pt x="1651" y="605917"/>
                  </a:cubicBezTo>
                  <a:cubicBezTo>
                    <a:pt x="635" y="603250"/>
                    <a:pt x="0" y="600583"/>
                    <a:pt x="0" y="597662"/>
                  </a:cubicBezTo>
                </a:path>
              </a:pathLst>
            </a:custGeom>
            <a:solidFill>
              <a:srgbClr val="15213F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600075" y="3069590"/>
            <a:ext cx="5890295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4"/>
              </a:lnSpc>
            </a:pPr>
            <a:r>
              <a:rPr lang="en-US" sz="3474">
                <a:solidFill>
                  <a:srgbClr val="15213F"/>
                </a:solidFill>
                <a:latin typeface="Roboto Slab"/>
                <a:ea typeface="Roboto Slab"/>
                <a:cs typeface="Roboto Slab"/>
                <a:sym typeface="Roboto Slab"/>
              </a:rPr>
              <a:t>What is a Console Table?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1525" y="4939436"/>
            <a:ext cx="4241153" cy="29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>
                <a:solidFill>
                  <a:srgbClr val="FBFCFE"/>
                </a:solidFill>
                <a:latin typeface="Roboto"/>
                <a:ea typeface="Roboto"/>
                <a:cs typeface="Roboto"/>
                <a:sym typeface="Roboto"/>
              </a:rPr>
              <a:t>Often placed against walls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1525" y="4148861"/>
            <a:ext cx="4241153" cy="29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>
                <a:solidFill>
                  <a:srgbClr val="FBFCFE"/>
                </a:solidFill>
                <a:latin typeface="Roboto"/>
                <a:ea typeface="Roboto"/>
                <a:cs typeface="Roboto"/>
                <a:sym typeface="Roboto"/>
              </a:rPr>
              <a:t>Versatile furniture piece for living rooms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72175" y="4939436"/>
            <a:ext cx="2637681" cy="29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>
                <a:solidFill>
                  <a:srgbClr val="FBFCFE"/>
                </a:solidFill>
                <a:latin typeface="Roboto"/>
                <a:ea typeface="Roboto"/>
                <a:cs typeface="Roboto"/>
                <a:sym typeface="Roboto"/>
              </a:rPr>
              <a:t>Height range: 30-36 inches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72175" y="4148861"/>
            <a:ext cx="2945390" cy="29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>
                <a:solidFill>
                  <a:srgbClr val="FBFCFE"/>
                </a:solidFill>
                <a:latin typeface="Roboto"/>
                <a:ea typeface="Roboto"/>
                <a:cs typeface="Roboto"/>
                <a:sym typeface="Roboto"/>
              </a:rPr>
              <a:t>Combines style and function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8640"/>
            <a:ext cx="11430000" cy="2657218"/>
          </a:xfrm>
          <a:custGeom>
            <a:avLst/>
            <a:gdLst/>
            <a:ahLst/>
            <a:cxnLst/>
            <a:rect r="r" b="b" t="t" l="l"/>
            <a:pathLst>
              <a:path h="2657218" w="11430000">
                <a:moveTo>
                  <a:pt x="0" y="0"/>
                </a:moveTo>
                <a:lnTo>
                  <a:pt x="11430000" y="0"/>
                </a:lnTo>
                <a:lnTo>
                  <a:pt x="11430000" y="2657217"/>
                </a:lnTo>
                <a:lnTo>
                  <a:pt x="0" y="2657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01" t="-12" r="-12001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600075" y="4200525"/>
            <a:ext cx="390525" cy="381000"/>
            <a:chOff x="0" y="0"/>
            <a:chExt cx="390525" cy="381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0652" cy="381000"/>
            </a:xfrm>
            <a:custGeom>
              <a:avLst/>
              <a:gdLst/>
              <a:ahLst/>
              <a:cxnLst/>
              <a:rect r="r" b="b" t="t" l="l"/>
              <a:pathLst>
                <a:path h="381000" w="390652">
                  <a:moveTo>
                    <a:pt x="0" y="359537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9001" y="13335"/>
                  </a:cubicBezTo>
                  <a:cubicBezTo>
                    <a:pt x="390144" y="16002"/>
                    <a:pt x="390652" y="18669"/>
                    <a:pt x="390652" y="21590"/>
                  </a:cubicBezTo>
                  <a:lnTo>
                    <a:pt x="390652" y="359537"/>
                  </a:lnTo>
                  <a:cubicBezTo>
                    <a:pt x="390652" y="362331"/>
                    <a:pt x="390144" y="365125"/>
                    <a:pt x="389001" y="367665"/>
                  </a:cubicBezTo>
                  <a:cubicBezTo>
                    <a:pt x="387858" y="370205"/>
                    <a:pt x="386334" y="372618"/>
                    <a:pt x="384302" y="374650"/>
                  </a:cubicBezTo>
                  <a:cubicBezTo>
                    <a:pt x="382270" y="376682"/>
                    <a:pt x="379984" y="378206"/>
                    <a:pt x="377317" y="379349"/>
                  </a:cubicBezTo>
                  <a:cubicBezTo>
                    <a:pt x="374650" y="380492"/>
                    <a:pt x="371983" y="381000"/>
                    <a:pt x="369062" y="381000"/>
                  </a:cubicBezTo>
                  <a:lnTo>
                    <a:pt x="21463" y="381000"/>
                  </a:lnTo>
                  <a:cubicBezTo>
                    <a:pt x="18669" y="381000"/>
                    <a:pt x="15875" y="380492"/>
                    <a:pt x="13208" y="379349"/>
                  </a:cubicBezTo>
                  <a:cubicBezTo>
                    <a:pt x="10541" y="378206"/>
                    <a:pt x="8255" y="376682"/>
                    <a:pt x="6223" y="374650"/>
                  </a:cubicBezTo>
                  <a:cubicBezTo>
                    <a:pt x="4191" y="372618"/>
                    <a:pt x="2667" y="370332"/>
                    <a:pt x="1524" y="367665"/>
                  </a:cubicBezTo>
                  <a:cubicBezTo>
                    <a:pt x="381" y="364998"/>
                    <a:pt x="0" y="362458"/>
                    <a:pt x="0" y="359537"/>
                  </a:cubicBezTo>
                </a:path>
              </a:pathLst>
            </a:custGeom>
            <a:solidFill>
              <a:srgbClr val="E9ECF2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4086225" y="4200525"/>
            <a:ext cx="381000" cy="381000"/>
            <a:chOff x="0" y="0"/>
            <a:chExt cx="381000" cy="381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359537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59537" y="0"/>
                  </a:lnTo>
                  <a:cubicBezTo>
                    <a:pt x="362331" y="0"/>
                    <a:pt x="365125" y="508"/>
                    <a:pt x="367792" y="1651"/>
                  </a:cubicBezTo>
                  <a:cubicBezTo>
                    <a:pt x="370459" y="2794"/>
                    <a:pt x="372745" y="4318"/>
                    <a:pt x="374777" y="6350"/>
                  </a:cubicBezTo>
                  <a:cubicBezTo>
                    <a:pt x="376809" y="8382"/>
                    <a:pt x="378333" y="10668"/>
                    <a:pt x="379349" y="13335"/>
                  </a:cubicBezTo>
                  <a:cubicBezTo>
                    <a:pt x="380365" y="16002"/>
                    <a:pt x="381000" y="18669"/>
                    <a:pt x="381000" y="21590"/>
                  </a:cubicBezTo>
                  <a:lnTo>
                    <a:pt x="381000" y="359537"/>
                  </a:lnTo>
                  <a:cubicBezTo>
                    <a:pt x="381000" y="362331"/>
                    <a:pt x="380492" y="365125"/>
                    <a:pt x="379349" y="367665"/>
                  </a:cubicBezTo>
                  <a:cubicBezTo>
                    <a:pt x="378206" y="370205"/>
                    <a:pt x="376682" y="372618"/>
                    <a:pt x="374777" y="374650"/>
                  </a:cubicBezTo>
                  <a:cubicBezTo>
                    <a:pt x="372872" y="376682"/>
                    <a:pt x="370459" y="378206"/>
                    <a:pt x="367792" y="379349"/>
                  </a:cubicBezTo>
                  <a:cubicBezTo>
                    <a:pt x="365125" y="380492"/>
                    <a:pt x="362458" y="381000"/>
                    <a:pt x="359537" y="381000"/>
                  </a:cubicBezTo>
                  <a:lnTo>
                    <a:pt x="21463" y="381000"/>
                  </a:lnTo>
                  <a:cubicBezTo>
                    <a:pt x="18669" y="381000"/>
                    <a:pt x="15875" y="380492"/>
                    <a:pt x="13208" y="379349"/>
                  </a:cubicBezTo>
                  <a:cubicBezTo>
                    <a:pt x="10541" y="378206"/>
                    <a:pt x="8255" y="376682"/>
                    <a:pt x="6223" y="374650"/>
                  </a:cubicBezTo>
                  <a:cubicBezTo>
                    <a:pt x="4191" y="372618"/>
                    <a:pt x="2667" y="370332"/>
                    <a:pt x="1651" y="367665"/>
                  </a:cubicBezTo>
                  <a:cubicBezTo>
                    <a:pt x="635" y="364998"/>
                    <a:pt x="0" y="362458"/>
                    <a:pt x="0" y="359537"/>
                  </a:cubicBezTo>
                </a:path>
              </a:pathLst>
            </a:custGeom>
            <a:solidFill>
              <a:srgbClr val="E9ECF2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7562850" y="4200525"/>
            <a:ext cx="390525" cy="381000"/>
            <a:chOff x="0" y="0"/>
            <a:chExt cx="390525" cy="381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90652" cy="381000"/>
            </a:xfrm>
            <a:custGeom>
              <a:avLst/>
              <a:gdLst/>
              <a:ahLst/>
              <a:cxnLst/>
              <a:rect r="r" b="b" t="t" l="l"/>
              <a:pathLst>
                <a:path h="381000" w="390652">
                  <a:moveTo>
                    <a:pt x="0" y="359537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9001" y="13335"/>
                  </a:cubicBezTo>
                  <a:cubicBezTo>
                    <a:pt x="390144" y="16002"/>
                    <a:pt x="390652" y="18669"/>
                    <a:pt x="390652" y="21590"/>
                  </a:cubicBezTo>
                  <a:lnTo>
                    <a:pt x="390652" y="359537"/>
                  </a:lnTo>
                  <a:cubicBezTo>
                    <a:pt x="390652" y="362331"/>
                    <a:pt x="390144" y="365125"/>
                    <a:pt x="389001" y="367665"/>
                  </a:cubicBezTo>
                  <a:cubicBezTo>
                    <a:pt x="387858" y="370205"/>
                    <a:pt x="386334" y="372618"/>
                    <a:pt x="384302" y="374650"/>
                  </a:cubicBezTo>
                  <a:cubicBezTo>
                    <a:pt x="382270" y="376682"/>
                    <a:pt x="379984" y="378206"/>
                    <a:pt x="377317" y="379349"/>
                  </a:cubicBezTo>
                  <a:cubicBezTo>
                    <a:pt x="374650" y="380492"/>
                    <a:pt x="371983" y="381000"/>
                    <a:pt x="369062" y="381000"/>
                  </a:cubicBezTo>
                  <a:lnTo>
                    <a:pt x="21463" y="381000"/>
                  </a:lnTo>
                  <a:cubicBezTo>
                    <a:pt x="18669" y="381000"/>
                    <a:pt x="15875" y="380492"/>
                    <a:pt x="13208" y="379349"/>
                  </a:cubicBezTo>
                  <a:cubicBezTo>
                    <a:pt x="10541" y="378206"/>
                    <a:pt x="8255" y="376682"/>
                    <a:pt x="6223" y="374650"/>
                  </a:cubicBezTo>
                  <a:cubicBezTo>
                    <a:pt x="4191" y="372618"/>
                    <a:pt x="2667" y="370332"/>
                    <a:pt x="1651" y="367665"/>
                  </a:cubicBezTo>
                  <a:cubicBezTo>
                    <a:pt x="635" y="364998"/>
                    <a:pt x="0" y="362458"/>
                    <a:pt x="0" y="359537"/>
                  </a:cubicBezTo>
                </a:path>
              </a:pathLst>
            </a:custGeom>
            <a:solidFill>
              <a:srgbClr val="E9ECF2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66780" y="3267227"/>
            <a:ext cx="6724620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4"/>
              </a:lnSpc>
            </a:pPr>
            <a:r>
              <a:rPr lang="en-US" b="true" sz="3474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Why Choose a Console Table?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44204" y="4162425"/>
            <a:ext cx="2961071" cy="93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Storage</a:t>
            </a:r>
          </a:p>
          <a:p>
            <a:pPr algn="l">
              <a:lnSpc>
                <a:spcPts val="2497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Keep keys, mail, and accessories handy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38675" y="4162425"/>
            <a:ext cx="2752725" cy="93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Organization</a:t>
            </a:r>
          </a:p>
          <a:p>
            <a:pPr algn="l">
              <a:lnSpc>
                <a:spcPts val="2497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Hide clutter to maximize living space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24825" y="4162425"/>
            <a:ext cx="2826204" cy="93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Display</a:t>
            </a:r>
          </a:p>
          <a:p>
            <a:pPr algn="l">
              <a:lnSpc>
                <a:spcPts val="2497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Showcase lamps, vases, and photos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0075" y="2246062"/>
            <a:ext cx="7425655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b="true" sz="3375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Featured Product: Console Table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0075" y="3091586"/>
            <a:ext cx="4436292" cy="965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Visit Furniture Villa for details. </a:t>
            </a:r>
          </a:p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Materials include solid wood, metal, and glass.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459845" y="3091586"/>
            <a:ext cx="5131769" cy="965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Styles range from modern to rustic and traditional. Customizable dimensions available for your space.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5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43750" y="257"/>
            <a:ext cx="4286250" cy="6667243"/>
          </a:xfrm>
          <a:custGeom>
            <a:avLst/>
            <a:gdLst/>
            <a:ahLst/>
            <a:cxnLst/>
            <a:rect r="r" b="b" t="t" l="l"/>
            <a:pathLst>
              <a:path h="6667243" w="4286250">
                <a:moveTo>
                  <a:pt x="0" y="0"/>
                </a:moveTo>
                <a:lnTo>
                  <a:pt x="4286250" y="0"/>
                </a:lnTo>
                <a:lnTo>
                  <a:pt x="4286250" y="6667243"/>
                </a:lnTo>
                <a:lnTo>
                  <a:pt x="0" y="6667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" t="-3" r="-9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6780" y="1447800"/>
            <a:ext cx="428625" cy="428625"/>
          </a:xfrm>
          <a:custGeom>
            <a:avLst/>
            <a:gdLst/>
            <a:ahLst/>
            <a:cxnLst/>
            <a:rect r="r" b="b" t="t" l="l"/>
            <a:pathLst>
              <a:path h="428625" w="428625">
                <a:moveTo>
                  <a:pt x="0" y="0"/>
                </a:moveTo>
                <a:lnTo>
                  <a:pt x="428625" y="0"/>
                </a:lnTo>
                <a:lnTo>
                  <a:pt x="4286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6850" y="3048000"/>
            <a:ext cx="375056" cy="428625"/>
          </a:xfrm>
          <a:custGeom>
            <a:avLst/>
            <a:gdLst/>
            <a:ahLst/>
            <a:cxnLst/>
            <a:rect r="r" b="b" t="t" l="l"/>
            <a:pathLst>
              <a:path h="428625" w="375056">
                <a:moveTo>
                  <a:pt x="0" y="0"/>
                </a:moveTo>
                <a:lnTo>
                  <a:pt x="375056" y="0"/>
                </a:lnTo>
                <a:lnTo>
                  <a:pt x="37505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53653" y="4810125"/>
            <a:ext cx="321469" cy="428625"/>
          </a:xfrm>
          <a:custGeom>
            <a:avLst/>
            <a:gdLst/>
            <a:ahLst/>
            <a:cxnLst/>
            <a:rect r="r" b="b" t="t" l="l"/>
            <a:pathLst>
              <a:path h="428625" w="321469">
                <a:moveTo>
                  <a:pt x="0" y="0"/>
                </a:moveTo>
                <a:lnTo>
                  <a:pt x="321469" y="0"/>
                </a:lnTo>
                <a:lnTo>
                  <a:pt x="321469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8250" y="1847850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8250" y="2181225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8250" y="2524125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8250" y="3609975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38250" y="3943350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8250" y="4276725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8250" y="5372100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38250" y="5705475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38250" y="6038850"/>
            <a:ext cx="57150" cy="57150"/>
          </a:xfrm>
          <a:custGeom>
            <a:avLst/>
            <a:gdLst/>
            <a:ahLst/>
            <a:cxnLst/>
            <a:rect r="r" b="b" t="t" l="l"/>
            <a:pathLst>
              <a:path h="57150" w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540269" y="0"/>
            <a:ext cx="5187369" cy="6667500"/>
          </a:xfrm>
          <a:custGeom>
            <a:avLst/>
            <a:gdLst/>
            <a:ahLst/>
            <a:cxnLst/>
            <a:rect r="r" b="b" t="t" l="l"/>
            <a:pathLst>
              <a:path h="6667500" w="5187369">
                <a:moveTo>
                  <a:pt x="0" y="0"/>
                </a:moveTo>
                <a:lnTo>
                  <a:pt x="5187369" y="0"/>
                </a:lnTo>
                <a:lnTo>
                  <a:pt x="5187369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37247" t="0" r="-3528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00075" y="656068"/>
            <a:ext cx="5128241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b="true" sz="3375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Style and Design Options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61427" y="1370443"/>
            <a:ext cx="1000946" cy="1353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b="true" sz="1787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Finishes</a:t>
            </a:r>
          </a:p>
          <a:p>
            <a:pPr algn="l">
              <a:lnSpc>
                <a:spcPts val="2872"/>
              </a:lnSpc>
            </a:pPr>
            <a:r>
              <a:rPr lang="en-US" b="true" sz="14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Oak</a:t>
            </a:r>
          </a:p>
          <a:p>
            <a:pPr algn="l">
              <a:lnSpc>
                <a:spcPts val="2872"/>
              </a:lnSpc>
            </a:pPr>
            <a:r>
              <a:rPr lang="en-US" b="true" sz="14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Walnut Painted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00150" y="4852073"/>
            <a:ext cx="1048369" cy="290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b="true" sz="1687" spc="1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Leg Styles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00150" y="3089948"/>
            <a:ext cx="1833515" cy="290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b="true" sz="1687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Drawer Hardware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61427" y="3362325"/>
            <a:ext cx="887092" cy="1034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b="true" sz="14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Knobs Pulls Handles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09481" y="5159616"/>
            <a:ext cx="952892" cy="1034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b="true" sz="14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Tapered Splayed Straight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3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57"/>
            <a:ext cx="11430000" cy="2142868"/>
          </a:xfrm>
          <a:custGeom>
            <a:avLst/>
            <a:gdLst/>
            <a:ahLst/>
            <a:cxnLst/>
            <a:rect r="r" b="b" t="t" l="l"/>
            <a:pathLst>
              <a:path h="2142868" w="11430000">
                <a:moveTo>
                  <a:pt x="0" y="0"/>
                </a:moveTo>
                <a:lnTo>
                  <a:pt x="11430000" y="0"/>
                </a:lnTo>
                <a:lnTo>
                  <a:pt x="11430000" y="2142868"/>
                </a:lnTo>
                <a:lnTo>
                  <a:pt x="0" y="2142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600075" y="3810000"/>
            <a:ext cx="390525" cy="390525"/>
            <a:chOff x="0" y="0"/>
            <a:chExt cx="390525" cy="3905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0652" cy="390525"/>
            </a:xfrm>
            <a:custGeom>
              <a:avLst/>
              <a:gdLst/>
              <a:ahLst/>
              <a:cxnLst/>
              <a:rect r="r" b="b" t="t" l="l"/>
              <a:pathLst>
                <a:path h="390525" w="390652">
                  <a:moveTo>
                    <a:pt x="0" y="3690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9001" y="13335"/>
                  </a:cubicBezTo>
                  <a:cubicBezTo>
                    <a:pt x="390144" y="16002"/>
                    <a:pt x="390652" y="18669"/>
                    <a:pt x="390652" y="21590"/>
                  </a:cubicBezTo>
                  <a:lnTo>
                    <a:pt x="390652" y="369062"/>
                  </a:lnTo>
                  <a:cubicBezTo>
                    <a:pt x="390652" y="371856"/>
                    <a:pt x="390144" y="374650"/>
                    <a:pt x="389001" y="377190"/>
                  </a:cubicBezTo>
                  <a:cubicBezTo>
                    <a:pt x="387858" y="379730"/>
                    <a:pt x="386334" y="382143"/>
                    <a:pt x="384302" y="384175"/>
                  </a:cubicBezTo>
                  <a:cubicBezTo>
                    <a:pt x="382270" y="386207"/>
                    <a:pt x="379984" y="387731"/>
                    <a:pt x="377317" y="388874"/>
                  </a:cubicBezTo>
                  <a:cubicBezTo>
                    <a:pt x="374650" y="390017"/>
                    <a:pt x="371983" y="390525"/>
                    <a:pt x="369062" y="390525"/>
                  </a:cubicBezTo>
                  <a:lnTo>
                    <a:pt x="21463" y="390525"/>
                  </a:lnTo>
                  <a:cubicBezTo>
                    <a:pt x="18669" y="390525"/>
                    <a:pt x="15875" y="390017"/>
                    <a:pt x="13208" y="388874"/>
                  </a:cubicBezTo>
                  <a:cubicBezTo>
                    <a:pt x="10541" y="387731"/>
                    <a:pt x="8255" y="386207"/>
                    <a:pt x="6223" y="384175"/>
                  </a:cubicBezTo>
                  <a:cubicBezTo>
                    <a:pt x="4191" y="382143"/>
                    <a:pt x="2667" y="379857"/>
                    <a:pt x="1524" y="377190"/>
                  </a:cubicBezTo>
                  <a:cubicBezTo>
                    <a:pt x="381" y="374523"/>
                    <a:pt x="0" y="371983"/>
                    <a:pt x="0" y="369062"/>
                  </a:cubicBezTo>
                </a:path>
              </a:pathLst>
            </a:custGeom>
            <a:solidFill>
              <a:srgbClr val="E9ECF2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00075" y="4857750"/>
            <a:ext cx="390525" cy="390525"/>
            <a:chOff x="0" y="0"/>
            <a:chExt cx="390525" cy="3905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90652" cy="390652"/>
            </a:xfrm>
            <a:custGeom>
              <a:avLst/>
              <a:gdLst/>
              <a:ahLst/>
              <a:cxnLst/>
              <a:rect r="r" b="b" t="t" l="l"/>
              <a:pathLst>
                <a:path h="390652" w="390652">
                  <a:moveTo>
                    <a:pt x="0" y="3690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9001" y="13335"/>
                  </a:cubicBezTo>
                  <a:cubicBezTo>
                    <a:pt x="390144" y="16002"/>
                    <a:pt x="390652" y="18669"/>
                    <a:pt x="390652" y="21590"/>
                  </a:cubicBezTo>
                  <a:lnTo>
                    <a:pt x="390652" y="369062"/>
                  </a:lnTo>
                  <a:cubicBezTo>
                    <a:pt x="390652" y="371856"/>
                    <a:pt x="390144" y="374650"/>
                    <a:pt x="389001" y="377317"/>
                  </a:cubicBezTo>
                  <a:cubicBezTo>
                    <a:pt x="387858" y="379984"/>
                    <a:pt x="386334" y="382270"/>
                    <a:pt x="384302" y="384302"/>
                  </a:cubicBezTo>
                  <a:cubicBezTo>
                    <a:pt x="382270" y="386334"/>
                    <a:pt x="379984" y="387858"/>
                    <a:pt x="377317" y="389001"/>
                  </a:cubicBezTo>
                  <a:cubicBezTo>
                    <a:pt x="374650" y="390144"/>
                    <a:pt x="371983" y="390652"/>
                    <a:pt x="369062" y="390652"/>
                  </a:cubicBezTo>
                  <a:lnTo>
                    <a:pt x="21463" y="390652"/>
                  </a:lnTo>
                  <a:cubicBezTo>
                    <a:pt x="18669" y="390652"/>
                    <a:pt x="15875" y="390144"/>
                    <a:pt x="13208" y="389001"/>
                  </a:cubicBezTo>
                  <a:cubicBezTo>
                    <a:pt x="10541" y="387858"/>
                    <a:pt x="8255" y="386334"/>
                    <a:pt x="6223" y="384302"/>
                  </a:cubicBezTo>
                  <a:cubicBezTo>
                    <a:pt x="4191" y="382270"/>
                    <a:pt x="2667" y="379984"/>
                    <a:pt x="1524" y="377317"/>
                  </a:cubicBezTo>
                  <a:cubicBezTo>
                    <a:pt x="381" y="374650"/>
                    <a:pt x="0" y="371983"/>
                    <a:pt x="0" y="369062"/>
                  </a:cubicBezTo>
                </a:path>
              </a:pathLst>
            </a:custGeom>
            <a:solidFill>
              <a:srgbClr val="E9ECF2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819775" y="3810000"/>
            <a:ext cx="390525" cy="390525"/>
            <a:chOff x="0" y="0"/>
            <a:chExt cx="390525" cy="3905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90525" cy="390525"/>
            </a:xfrm>
            <a:custGeom>
              <a:avLst/>
              <a:gdLst/>
              <a:ahLst/>
              <a:cxnLst/>
              <a:rect r="r" b="b" t="t" l="l"/>
              <a:pathLst>
                <a:path h="390525" w="390525">
                  <a:moveTo>
                    <a:pt x="0" y="3690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8874" y="13335"/>
                  </a:cubicBezTo>
                  <a:cubicBezTo>
                    <a:pt x="389890" y="16002"/>
                    <a:pt x="390525" y="18669"/>
                    <a:pt x="390525" y="21590"/>
                  </a:cubicBezTo>
                  <a:lnTo>
                    <a:pt x="390525" y="369062"/>
                  </a:lnTo>
                  <a:cubicBezTo>
                    <a:pt x="390525" y="371856"/>
                    <a:pt x="390017" y="374650"/>
                    <a:pt x="388874" y="377190"/>
                  </a:cubicBezTo>
                  <a:cubicBezTo>
                    <a:pt x="387731" y="379730"/>
                    <a:pt x="386207" y="382143"/>
                    <a:pt x="384302" y="384175"/>
                  </a:cubicBezTo>
                  <a:cubicBezTo>
                    <a:pt x="382397" y="386207"/>
                    <a:pt x="379984" y="387731"/>
                    <a:pt x="377317" y="388874"/>
                  </a:cubicBezTo>
                  <a:cubicBezTo>
                    <a:pt x="374650" y="390017"/>
                    <a:pt x="371983" y="390525"/>
                    <a:pt x="369062" y="390525"/>
                  </a:cubicBezTo>
                  <a:lnTo>
                    <a:pt x="21463" y="390525"/>
                  </a:lnTo>
                  <a:cubicBezTo>
                    <a:pt x="18669" y="390525"/>
                    <a:pt x="15875" y="390017"/>
                    <a:pt x="13208" y="388874"/>
                  </a:cubicBezTo>
                  <a:cubicBezTo>
                    <a:pt x="10541" y="387731"/>
                    <a:pt x="8255" y="386207"/>
                    <a:pt x="6223" y="384175"/>
                  </a:cubicBezTo>
                  <a:cubicBezTo>
                    <a:pt x="4191" y="382143"/>
                    <a:pt x="2667" y="379857"/>
                    <a:pt x="1651" y="377190"/>
                  </a:cubicBezTo>
                  <a:cubicBezTo>
                    <a:pt x="635" y="374523"/>
                    <a:pt x="0" y="371983"/>
                    <a:pt x="0" y="369062"/>
                  </a:cubicBezTo>
                </a:path>
              </a:pathLst>
            </a:custGeom>
            <a:solidFill>
              <a:srgbClr val="E9ECF2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819775" y="4857750"/>
            <a:ext cx="390525" cy="390525"/>
            <a:chOff x="0" y="0"/>
            <a:chExt cx="390525" cy="3905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90525" cy="390652"/>
            </a:xfrm>
            <a:custGeom>
              <a:avLst/>
              <a:gdLst/>
              <a:ahLst/>
              <a:cxnLst/>
              <a:rect r="r" b="b" t="t" l="l"/>
              <a:pathLst>
                <a:path h="390652" w="390525">
                  <a:moveTo>
                    <a:pt x="0" y="369062"/>
                  </a:moveTo>
                  <a:lnTo>
                    <a:pt x="0" y="21463"/>
                  </a:lnTo>
                  <a:cubicBezTo>
                    <a:pt x="0" y="18669"/>
                    <a:pt x="508" y="15875"/>
                    <a:pt x="1651" y="13208"/>
                  </a:cubicBezTo>
                  <a:cubicBezTo>
                    <a:pt x="2794" y="10541"/>
                    <a:pt x="4318" y="8255"/>
                    <a:pt x="6223" y="6223"/>
                  </a:cubicBezTo>
                  <a:cubicBezTo>
                    <a:pt x="8128" y="4191"/>
                    <a:pt x="10668" y="2667"/>
                    <a:pt x="13208" y="1651"/>
                  </a:cubicBezTo>
                  <a:cubicBezTo>
                    <a:pt x="15748" y="635"/>
                    <a:pt x="18542" y="0"/>
                    <a:pt x="21463" y="0"/>
                  </a:cubicBezTo>
                  <a:lnTo>
                    <a:pt x="369062" y="0"/>
                  </a:lnTo>
                  <a:cubicBezTo>
                    <a:pt x="371856" y="0"/>
                    <a:pt x="374650" y="508"/>
                    <a:pt x="377317" y="1651"/>
                  </a:cubicBezTo>
                  <a:cubicBezTo>
                    <a:pt x="379984" y="2794"/>
                    <a:pt x="382270" y="4318"/>
                    <a:pt x="384302" y="6350"/>
                  </a:cubicBezTo>
                  <a:cubicBezTo>
                    <a:pt x="386334" y="8382"/>
                    <a:pt x="387858" y="10668"/>
                    <a:pt x="388874" y="13335"/>
                  </a:cubicBezTo>
                  <a:cubicBezTo>
                    <a:pt x="389890" y="16002"/>
                    <a:pt x="390525" y="18669"/>
                    <a:pt x="390525" y="21590"/>
                  </a:cubicBezTo>
                  <a:lnTo>
                    <a:pt x="390525" y="369062"/>
                  </a:lnTo>
                  <a:cubicBezTo>
                    <a:pt x="390525" y="371856"/>
                    <a:pt x="390017" y="374650"/>
                    <a:pt x="388874" y="377317"/>
                  </a:cubicBezTo>
                  <a:cubicBezTo>
                    <a:pt x="387731" y="379984"/>
                    <a:pt x="386207" y="382270"/>
                    <a:pt x="384302" y="384302"/>
                  </a:cubicBezTo>
                  <a:cubicBezTo>
                    <a:pt x="382397" y="386334"/>
                    <a:pt x="379984" y="387858"/>
                    <a:pt x="377317" y="389001"/>
                  </a:cubicBezTo>
                  <a:cubicBezTo>
                    <a:pt x="374650" y="390144"/>
                    <a:pt x="371983" y="390652"/>
                    <a:pt x="369062" y="390652"/>
                  </a:cubicBezTo>
                  <a:lnTo>
                    <a:pt x="21463" y="390652"/>
                  </a:lnTo>
                  <a:cubicBezTo>
                    <a:pt x="18669" y="390652"/>
                    <a:pt x="15875" y="390144"/>
                    <a:pt x="13208" y="389001"/>
                  </a:cubicBezTo>
                  <a:cubicBezTo>
                    <a:pt x="10541" y="387858"/>
                    <a:pt x="8255" y="386334"/>
                    <a:pt x="6223" y="384302"/>
                  </a:cubicBezTo>
                  <a:cubicBezTo>
                    <a:pt x="4191" y="382270"/>
                    <a:pt x="2667" y="379984"/>
                    <a:pt x="1651" y="377317"/>
                  </a:cubicBezTo>
                  <a:cubicBezTo>
                    <a:pt x="635" y="374650"/>
                    <a:pt x="0" y="371983"/>
                    <a:pt x="0" y="369062"/>
                  </a:cubicBezTo>
                </a:path>
              </a:pathLst>
            </a:custGeom>
            <a:solidFill>
              <a:srgbClr val="E9ECF2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600075" y="2950912"/>
            <a:ext cx="802807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b="true" sz="3375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Benefits of Buying from Furniture Villa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7288" y="4819650"/>
            <a:ext cx="2039107" cy="59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Pricing</a:t>
            </a:r>
          </a:p>
          <a:p>
            <a:pPr algn="l">
              <a:lnSpc>
                <a:spcPts val="2169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Competitive prices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57288" y="3771900"/>
            <a:ext cx="3786048" cy="59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Craftsmanship</a:t>
            </a:r>
          </a:p>
          <a:p>
            <a:pPr algn="l">
              <a:lnSpc>
                <a:spcPts val="2169"/>
              </a:lnSpc>
            </a:pPr>
            <a:r>
              <a:rPr lang="en-US" b="true" sz="1549" spc="1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High-quality materials and expert building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379378" y="3771900"/>
            <a:ext cx="3099065" cy="59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Variety</a:t>
            </a:r>
          </a:p>
          <a:p>
            <a:pPr algn="l">
              <a:lnSpc>
                <a:spcPts val="2169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Wide range of styles and finishes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79378" y="4819650"/>
            <a:ext cx="3099065" cy="59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b="true" sz="1887">
                <a:solidFill>
                  <a:srgbClr val="2C999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Shipping</a:t>
            </a:r>
          </a:p>
          <a:p>
            <a:pPr algn="l">
              <a:lnSpc>
                <a:spcPts val="2169"/>
              </a:lnSpc>
            </a:pPr>
            <a:r>
              <a:rPr lang="en-US" b="true" sz="1549">
                <a:solidFill>
                  <a:srgbClr val="2C999A"/>
                </a:solidFill>
                <a:latin typeface="Roboto Bold"/>
                <a:ea typeface="Roboto Bold"/>
                <a:cs typeface="Roboto Bold"/>
                <a:sym typeface="Roboto Bold"/>
              </a:rPr>
              <a:t>Fast and reliable delivery services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98077" y="3467100"/>
            <a:ext cx="2071983" cy="9525"/>
            <a:chOff x="0" y="0"/>
            <a:chExt cx="2071980" cy="95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72005" cy="9525"/>
            </a:xfrm>
            <a:custGeom>
              <a:avLst/>
              <a:gdLst/>
              <a:ahLst/>
              <a:cxnLst/>
              <a:rect r="r" b="b" t="t" l="l"/>
              <a:pathLst>
                <a:path h="9525" w="2072005">
                  <a:moveTo>
                    <a:pt x="0" y="0"/>
                  </a:moveTo>
                  <a:lnTo>
                    <a:pt x="0" y="9525"/>
                  </a:lnTo>
                  <a:lnTo>
                    <a:pt x="204216" y="9525"/>
                  </a:lnTo>
                  <a:lnTo>
                    <a:pt x="204216" y="0"/>
                  </a:lnTo>
                  <a:close/>
                  <a:moveTo>
                    <a:pt x="262636" y="0"/>
                  </a:moveTo>
                  <a:lnTo>
                    <a:pt x="262636" y="9525"/>
                  </a:lnTo>
                  <a:lnTo>
                    <a:pt x="2072005" y="9525"/>
                  </a:lnTo>
                  <a:lnTo>
                    <a:pt x="2072005" y="0"/>
                  </a:lnTo>
                  <a:close/>
                </a:path>
              </a:pathLst>
            </a:custGeom>
            <a:solidFill>
              <a:srgbClr val="3257B8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27964" y="210364"/>
            <a:ext cx="2213141" cy="587560"/>
          </a:xfrm>
          <a:custGeom>
            <a:avLst/>
            <a:gdLst/>
            <a:ahLst/>
            <a:cxnLst/>
            <a:rect r="r" b="b" t="t" l="l"/>
            <a:pathLst>
              <a:path h="587560" w="2213141">
                <a:moveTo>
                  <a:pt x="0" y="0"/>
                </a:moveTo>
                <a:lnTo>
                  <a:pt x="2213141" y="0"/>
                </a:lnTo>
                <a:lnTo>
                  <a:pt x="2213141" y="587559"/>
                </a:lnTo>
                <a:lnTo>
                  <a:pt x="0" y="587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6684" y="3047878"/>
            <a:ext cx="336311" cy="343175"/>
          </a:xfrm>
          <a:custGeom>
            <a:avLst/>
            <a:gdLst/>
            <a:ahLst/>
            <a:cxnLst/>
            <a:rect r="r" b="b" t="t" l="l"/>
            <a:pathLst>
              <a:path h="343175" w="336311">
                <a:moveTo>
                  <a:pt x="0" y="0"/>
                </a:moveTo>
                <a:lnTo>
                  <a:pt x="336311" y="0"/>
                </a:lnTo>
                <a:lnTo>
                  <a:pt x="336311" y="343174"/>
                </a:lnTo>
                <a:lnTo>
                  <a:pt x="0" y="3431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868" y="3644100"/>
            <a:ext cx="294126" cy="210668"/>
          </a:xfrm>
          <a:custGeom>
            <a:avLst/>
            <a:gdLst/>
            <a:ahLst/>
            <a:cxnLst/>
            <a:rect r="r" b="b" t="t" l="l"/>
            <a:pathLst>
              <a:path h="210668" w="294126">
                <a:moveTo>
                  <a:pt x="0" y="0"/>
                </a:moveTo>
                <a:lnTo>
                  <a:pt x="294127" y="0"/>
                </a:lnTo>
                <a:lnTo>
                  <a:pt x="294127" y="210668"/>
                </a:lnTo>
                <a:lnTo>
                  <a:pt x="0" y="2106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05761" y="3105028"/>
            <a:ext cx="286025" cy="286025"/>
          </a:xfrm>
          <a:custGeom>
            <a:avLst/>
            <a:gdLst/>
            <a:ahLst/>
            <a:cxnLst/>
            <a:rect r="r" b="b" t="t" l="l"/>
            <a:pathLst>
              <a:path h="286025" w="286025">
                <a:moveTo>
                  <a:pt x="0" y="0"/>
                </a:moveTo>
                <a:lnTo>
                  <a:pt x="286024" y="0"/>
                </a:lnTo>
                <a:lnTo>
                  <a:pt x="286024" y="286024"/>
                </a:lnTo>
                <a:lnTo>
                  <a:pt x="0" y="2860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600897" y="3563880"/>
            <a:ext cx="290888" cy="290888"/>
          </a:xfrm>
          <a:custGeom>
            <a:avLst/>
            <a:gdLst/>
            <a:ahLst/>
            <a:cxnLst/>
            <a:rect r="r" b="b" t="t" l="l"/>
            <a:pathLst>
              <a:path h="290888" w="290888">
                <a:moveTo>
                  <a:pt x="0" y="0"/>
                </a:moveTo>
                <a:lnTo>
                  <a:pt x="290888" y="0"/>
                </a:lnTo>
                <a:lnTo>
                  <a:pt x="290888" y="290888"/>
                </a:lnTo>
                <a:lnTo>
                  <a:pt x="0" y="2908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66780" y="2285047"/>
            <a:ext cx="3675553" cy="1569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4"/>
              </a:lnSpc>
            </a:pPr>
            <a:r>
              <a:rPr lang="en-US" b="true" sz="3674">
                <a:solidFill>
                  <a:srgbClr val="15213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Contact Us</a:t>
            </a:r>
          </a:p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Website:</a:t>
            </a:r>
            <a:r>
              <a:rPr lang="en-US" b="true" sz="16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  <a:hlinkClick r:id="rId11" tooltip="https://furniturevilla.co.uk/"/>
              </a:rPr>
              <a:t> </a:t>
            </a:r>
            <a:r>
              <a:rPr lang="en-US" b="true" sz="1649">
                <a:solidFill>
                  <a:srgbClr val="3257B8"/>
                </a:solidFill>
                <a:latin typeface="Roboto Bold"/>
                <a:ea typeface="Roboto Bold"/>
                <a:cs typeface="Roboto Bold"/>
                <a:sym typeface="Roboto Bold"/>
                <a:hlinkClick r:id="rId12" tooltip="https://furniturevilla.co.uk/"/>
              </a:rPr>
              <a:t>h</a:t>
            </a:r>
            <a:r>
              <a:rPr lang="en-US" b="true" sz="1649">
                <a:solidFill>
                  <a:srgbClr val="3257B8"/>
                </a:solidFill>
                <a:latin typeface="Roboto Bold"/>
                <a:ea typeface="Roboto Bold"/>
                <a:cs typeface="Roboto Bold"/>
                <a:sym typeface="Roboto Bold"/>
              </a:rPr>
              <a:t>ttps://furniturevilla.co.uk</a:t>
            </a:r>
            <a:r>
              <a:rPr lang="en-US" b="true" sz="1649">
                <a:solidFill>
                  <a:srgbClr val="3257B8"/>
                </a:solidFill>
                <a:latin typeface="Roboto Bold"/>
                <a:ea typeface="Roboto Bold"/>
                <a:cs typeface="Roboto Bold"/>
                <a:sym typeface="Roboto Bold"/>
                <a:hlinkClick r:id="rId13" tooltip="https://furniturevilla.co.uk/"/>
              </a:rPr>
              <a:t>/ </a:t>
            </a:r>
            <a:r>
              <a:rPr lang="en-US" b="true" sz="16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Email: info@furniturevilla.co.uk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01666" y="2888932"/>
            <a:ext cx="3032203" cy="965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Phone: 01322 385 108 </a:t>
            </a:r>
          </a:p>
          <a:p>
            <a:pPr algn="l">
              <a:lnSpc>
                <a:spcPts val="4124"/>
              </a:lnSpc>
            </a:pPr>
            <a:r>
              <a:rPr lang="en-US" b="true" sz="1649">
                <a:solidFill>
                  <a:srgbClr val="15213F"/>
                </a:solidFill>
                <a:latin typeface="Roboto Bold"/>
                <a:ea typeface="Roboto Bold"/>
                <a:cs typeface="Roboto Bold"/>
                <a:sym typeface="Roboto Bold"/>
              </a:rPr>
              <a:t>Address: United Kingdom ,Kent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372584" y="6376532"/>
            <a:ext cx="269527" cy="275028"/>
          </a:xfrm>
          <a:custGeom>
            <a:avLst/>
            <a:gdLst/>
            <a:ahLst/>
            <a:cxnLst/>
            <a:rect r="r" b="b" t="t" l="l"/>
            <a:pathLst>
              <a:path h="275028" w="269527">
                <a:moveTo>
                  <a:pt x="0" y="0"/>
                </a:moveTo>
                <a:lnTo>
                  <a:pt x="269527" y="0"/>
                </a:lnTo>
                <a:lnTo>
                  <a:pt x="269527" y="275028"/>
                </a:lnTo>
                <a:lnTo>
                  <a:pt x="0" y="27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699810" y="6372506"/>
            <a:ext cx="2302669" cy="24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b="true" sz="1357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4" tooltip="https://furniturevilla.co.uk"/>
              </a:rPr>
              <a:t>https://furniturevilla.co.uk</a:t>
            </a:r>
            <a:r>
              <a:rPr lang="en-US" sz="135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DAGoK1Yw-Kc</dc:identifier>
  <dcterms:modified xsi:type="dcterms:W3CDTF">2011-08-01T06:04:30Z</dcterms:modified>
  <cp:revision>1</cp:revision>
  <dc:title>Console Tables Furniture Villa</dc:title>
</cp:coreProperties>
</file>