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4" r:id="rId7"/>
    <p:sldId id="265" r:id="rId8"/>
    <p:sldId id="261" r:id="rId9"/>
    <p:sldId id="263" r:id="rId10"/>
  </p:sldIdLst>
  <p:sldSz cx="18288000" cy="10287000"/>
  <p:notesSz cx="6858000" cy="9144000"/>
  <p:embeddedFontLst>
    <p:embeddedFont>
      <p:font typeface="Canva Sans" panose="020B0604020202020204" charset="0"/>
      <p:regular r:id="rId11"/>
    </p:embeddedFont>
    <p:embeddedFont>
      <p:font typeface="Canva Sans Bold" panose="020B0604020202020204" charset="0"/>
      <p:regular r:id="rId12"/>
    </p:embeddedFont>
    <p:embeddedFont>
      <p:font typeface="Montserrat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856" autoAdjust="0"/>
  </p:normalViewPr>
  <p:slideViewPr>
    <p:cSldViewPr>
      <p:cViewPr varScale="1">
        <p:scale>
          <a:sx n="50" d="100"/>
          <a:sy n="50" d="100"/>
        </p:scale>
        <p:origin x="946" y="1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growthwayadvertising.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pay-per-clic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pay-per-clic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pay-per-clic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hyperlink" Target="https://growthwayadvertising.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2238992" y="-2461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862805" y="-5598215"/>
            <a:ext cx="22553547" cy="8933879"/>
            <a:chOff x="0" y="0"/>
            <a:chExt cx="5940029" cy="2352956"/>
          </a:xfrm>
        </p:grpSpPr>
        <p:sp>
          <p:nvSpPr>
            <p:cNvPr id="4" name="Freeform 4"/>
            <p:cNvSpPr/>
            <p:nvPr/>
          </p:nvSpPr>
          <p:spPr>
            <a:xfrm>
              <a:off x="0" y="0"/>
              <a:ext cx="5940029" cy="2352956"/>
            </a:xfrm>
            <a:custGeom>
              <a:avLst/>
              <a:gdLst/>
              <a:ahLst/>
              <a:cxnLst/>
              <a:rect l="l" t="t" r="r" b="b"/>
              <a:pathLst>
                <a:path w="5940029" h="2352956">
                  <a:moveTo>
                    <a:pt x="14074" y="0"/>
                  </a:moveTo>
                  <a:lnTo>
                    <a:pt x="5925955" y="0"/>
                  </a:lnTo>
                  <a:cubicBezTo>
                    <a:pt x="5929688" y="0"/>
                    <a:pt x="5933267" y="1483"/>
                    <a:pt x="5935907" y="4122"/>
                  </a:cubicBezTo>
                  <a:cubicBezTo>
                    <a:pt x="5938546" y="6762"/>
                    <a:pt x="5940029" y="10341"/>
                    <a:pt x="5940029" y="14074"/>
                  </a:cubicBezTo>
                  <a:lnTo>
                    <a:pt x="5940029" y="2338882"/>
                  </a:lnTo>
                  <a:cubicBezTo>
                    <a:pt x="5940029" y="2346655"/>
                    <a:pt x="5933728" y="2352956"/>
                    <a:pt x="5925955" y="2352956"/>
                  </a:cubicBezTo>
                  <a:lnTo>
                    <a:pt x="14074" y="2352956"/>
                  </a:lnTo>
                  <a:cubicBezTo>
                    <a:pt x="6301" y="2352956"/>
                    <a:pt x="0" y="2346655"/>
                    <a:pt x="0" y="2338882"/>
                  </a:cubicBezTo>
                  <a:lnTo>
                    <a:pt x="0" y="14074"/>
                  </a:lnTo>
                  <a:cubicBezTo>
                    <a:pt x="0" y="6301"/>
                    <a:pt x="6301" y="0"/>
                    <a:pt x="14074" y="0"/>
                  </a:cubicBezTo>
                  <a:close/>
                </a:path>
              </a:pathLst>
            </a:custGeom>
            <a:solidFill>
              <a:srgbClr val="FFFFFF"/>
            </a:solidFill>
            <a:ln w="38100" cap="rnd">
              <a:solidFill>
                <a:srgbClr val="FFFFFF"/>
              </a:solidFill>
              <a:prstDash val="solid"/>
              <a:round/>
            </a:ln>
          </p:spPr>
        </p:sp>
        <p:sp>
          <p:nvSpPr>
            <p:cNvPr id="5" name="TextBox 5"/>
            <p:cNvSpPr txBox="1"/>
            <p:nvPr/>
          </p:nvSpPr>
          <p:spPr>
            <a:xfrm>
              <a:off x="0" y="-38100"/>
              <a:ext cx="5940029" cy="239105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663950" y="5435932"/>
            <a:ext cx="10960100" cy="1318887"/>
          </a:xfrm>
          <a:prstGeom prst="rect">
            <a:avLst/>
          </a:prstGeom>
        </p:spPr>
        <p:txBody>
          <a:bodyPr wrap="square" lIns="0" tIns="0" rIns="0" bIns="0" rtlCol="0" anchor="t">
            <a:spAutoFit/>
          </a:bodyPr>
          <a:lstStyle/>
          <a:p>
            <a:pPr>
              <a:lnSpc>
                <a:spcPts val="5118"/>
              </a:lnSpc>
            </a:pPr>
            <a:r>
              <a:rPr lang="en-US" sz="5400" b="1" i="0" u="none" strike="noStrike" dirty="0">
                <a:solidFill>
                  <a:schemeClr val="bg1"/>
                </a:solidFill>
                <a:effectLst/>
                <a:latin typeface="Arial" panose="020B0604020202020204" pitchFamily="34" charset="0"/>
              </a:rPr>
              <a:t>How to Choose the Best Pay Per Click Services for Your Business</a:t>
            </a:r>
            <a:endParaRPr lang="en-US" sz="5400" b="1" dirty="0">
              <a:solidFill>
                <a:schemeClr val="bg1"/>
              </a:solidFill>
              <a:latin typeface="Canva Sans Bold"/>
              <a:ea typeface="Canva Sans Bold"/>
              <a:cs typeface="Canva Sans Bold"/>
              <a:sym typeface="Canva Sans Bold"/>
            </a:endParaRPr>
          </a:p>
        </p:txBody>
      </p:sp>
      <p:sp>
        <p:nvSpPr>
          <p:cNvPr id="7" name="Freeform 7"/>
          <p:cNvSpPr/>
          <p:nvPr/>
        </p:nvSpPr>
        <p:spPr>
          <a:xfrm>
            <a:off x="6268696"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4"/>
            <a:stretch>
              <a:fillRect t="-113592" b="-124579"/>
            </a:stretch>
          </a:blipFill>
        </p:spPr>
      </p:sp>
      <p:sp>
        <p:nvSpPr>
          <p:cNvPr id="8" name="TextBox 8"/>
          <p:cNvSpPr txBox="1"/>
          <p:nvPr/>
        </p:nvSpPr>
        <p:spPr>
          <a:xfrm>
            <a:off x="4543187" y="8931287"/>
            <a:ext cx="9201626" cy="654025"/>
          </a:xfrm>
          <a:prstGeom prst="rect">
            <a:avLst/>
          </a:prstGeom>
        </p:spPr>
        <p:txBody>
          <a:bodyPr wrap="square" lIns="0" tIns="0" rIns="0" bIns="0" rtlCol="0" anchor="t">
            <a:spAutoFit/>
          </a:bodyPr>
          <a:lstStyle/>
          <a:p>
            <a:pPr>
              <a:lnSpc>
                <a:spcPts val="5118"/>
              </a:lnSpc>
            </a:pPr>
            <a:r>
              <a:rPr lang="en-US" sz="4374" b="1" dirty="0">
                <a:solidFill>
                  <a:srgbClr val="FFFFFF"/>
                </a:solidFill>
                <a:latin typeface="Canva Sans Bold"/>
                <a:sym typeface="Canva Sans Bold"/>
                <a:hlinkClick r:id="rId5" tooltip="https://growthwayadvertising.com">
                  <a:extLst>
                    <a:ext uri="{A12FA001-AC4F-418D-AE19-62706E023703}">
                      <ahyp:hlinkClr xmlns:ahyp="http://schemas.microsoft.com/office/drawing/2018/hyperlinkcolor" val="tx"/>
                    </a:ext>
                  </a:extLst>
                </a:hlinkClick>
              </a:rPr>
              <a:t>www.growthwayadvertising.com </a:t>
            </a:r>
          </a:p>
        </p:txBody>
      </p:sp>
      <p:sp>
        <p:nvSpPr>
          <p:cNvPr id="9" name="Freeform 9"/>
          <p:cNvSpPr/>
          <p:nvPr/>
        </p:nvSpPr>
        <p:spPr>
          <a:xfrm rot="-783467">
            <a:off x="14610493" y="6504487"/>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5800406" y="-2753813"/>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141093" y="7333452"/>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905000" y="1257300"/>
            <a:ext cx="14933610" cy="6658233"/>
          </a:xfrm>
          <a:prstGeom prst="rect">
            <a:avLst/>
          </a:prstGeom>
        </p:spPr>
        <p:txBody>
          <a:bodyPr lIns="0" tIns="0" rIns="0" bIns="0" rtlCol="0" anchor="t">
            <a:spAutoFit/>
          </a:bodyPr>
          <a:lstStyle/>
          <a:p>
            <a:pPr rtl="0">
              <a:buNone/>
            </a:pPr>
            <a:r>
              <a:rPr lang="en-US" sz="3200" b="0" i="0" u="none" strike="noStrike" dirty="0">
                <a:solidFill>
                  <a:schemeClr val="bg1"/>
                </a:solidFill>
                <a:effectLst/>
                <a:latin typeface="Arial" panose="020B0604020202020204" pitchFamily="34" charset="0"/>
              </a:rPr>
              <a:t>PPC advertising provides businesses with an immediate solution to generate targeted visitors and revenue-generating leads for maximizing sales. A business must work with the right PPC services provider to achieve actual performance outcomes. Among India's competitive market industry, you need to understand which PPC agency will provide the best results for your business when considering the wide range of options.</a:t>
            </a:r>
            <a:endParaRPr lang="en-US" sz="3200" b="0"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Checkpoints for selecting PPC services in India or any other location include:</a:t>
            </a:r>
            <a:endParaRPr lang="en-US" sz="3200" b="0" dirty="0">
              <a:solidFill>
                <a:schemeClr val="bg1"/>
              </a:solidFill>
              <a:effectLst/>
            </a:endParaRPr>
          </a:p>
          <a:p>
            <a:pPr rtl="0">
              <a:spcBef>
                <a:spcPts val="1600"/>
              </a:spcBef>
              <a:spcAft>
                <a:spcPts val="400"/>
              </a:spcAft>
              <a:buNone/>
            </a:pPr>
            <a:br>
              <a:rPr lang="en-US" sz="3200" b="0" dirty="0">
                <a:solidFill>
                  <a:schemeClr val="bg1"/>
                </a:solidFill>
                <a:effectLst/>
              </a:rPr>
            </a:br>
            <a:r>
              <a:rPr lang="en-US" sz="3200" b="1" i="0" u="none" strike="noStrike" dirty="0">
                <a:solidFill>
                  <a:schemeClr val="bg1"/>
                </a:solidFill>
                <a:effectLst/>
                <a:latin typeface="Arial" panose="020B0604020202020204" pitchFamily="34" charset="0"/>
              </a:rPr>
              <a:t>1. Experience and Track Record</a:t>
            </a:r>
            <a:endParaRPr lang="en-US" sz="3200" b="1" dirty="0">
              <a:solidFill>
                <a:schemeClr val="bg1"/>
              </a:solidFill>
              <a:effectLst/>
            </a:endParaRPr>
          </a:p>
          <a:p>
            <a:pPr>
              <a:buNone/>
            </a:pPr>
            <a:r>
              <a:rPr lang="en-US" sz="3200" b="0" i="0" u="none" strike="noStrike" dirty="0">
                <a:solidFill>
                  <a:schemeClr val="bg1"/>
                </a:solidFill>
                <a:effectLst/>
                <a:latin typeface="Arial" panose="020B0604020202020204" pitchFamily="34" charset="0"/>
              </a:rPr>
              <a:t>You must evaluate both the duration of service for the pay per click advertising firm and their actual performance outcomes. A trustworthy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PPC company</a:t>
            </a:r>
            <a:r>
              <a:rPr lang="en-US" sz="3200" b="0" i="0" u="none" strike="noStrike" dirty="0">
                <a:solidFill>
                  <a:schemeClr val="bg1"/>
                </a:solidFill>
                <a:effectLst/>
                <a:latin typeface="Arial" panose="020B0604020202020204" pitchFamily="34" charset="0"/>
              </a:rPr>
              <a:t> demonstrates its excellence by presenting industry-specific case studies along with client reviews and service examples in its portfolio.</a:t>
            </a:r>
            <a:endParaRPr lang="en-US" sz="3200"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133600" y="1115258"/>
            <a:ext cx="14933610" cy="7201972"/>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2. Range of Services</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Your search for PPC management should target a firm that utilizes all possible PPC marketing methods including Google Ads and Bing Ads together with remarketing alongside display advertising and YouTube campaigns. Companies that offer complete PPC management services will generate customized strategies which match your business objectives.</a:t>
            </a:r>
          </a:p>
          <a:p>
            <a:pPr rtl="0">
              <a:buNone/>
            </a:pPr>
            <a:endParaRPr lang="en-US" sz="3200" dirty="0">
              <a:solidFill>
                <a:schemeClr val="bg1"/>
              </a:solidFill>
              <a:latin typeface="Arial" panose="020B0604020202020204" pitchFamily="34" charset="0"/>
            </a:endParaRPr>
          </a:p>
          <a:p>
            <a:pPr rtl="0">
              <a:buNone/>
            </a:pPr>
            <a:endParaRPr lang="en-US" sz="3200" b="0" dirty="0">
              <a:solidFill>
                <a:schemeClr val="bg1"/>
              </a:solidFill>
              <a:effectLst/>
            </a:endParaRPr>
          </a:p>
          <a:p>
            <a:pPr rtl="0">
              <a:spcBef>
                <a:spcPts val="1600"/>
              </a:spcBef>
              <a:spcAft>
                <a:spcPts val="400"/>
              </a:spcAft>
              <a:buNone/>
            </a:pPr>
            <a:r>
              <a:rPr lang="en-US" sz="3200" b="1" i="0" u="none" strike="noStrike" dirty="0">
                <a:solidFill>
                  <a:schemeClr val="bg1"/>
                </a:solidFill>
                <a:effectLst/>
                <a:latin typeface="Arial" panose="020B0604020202020204" pitchFamily="34" charset="0"/>
              </a:rPr>
              <a:t>3. Transparent Pricing</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A premier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PPC service company</a:t>
            </a:r>
            <a:r>
              <a:rPr lang="en-US" sz="3200" b="0" i="0" u="none" strike="noStrike" dirty="0">
                <a:solidFill>
                  <a:schemeClr val="bg1"/>
                </a:solidFill>
                <a:effectLst/>
                <a:latin typeface="Arial" panose="020B0604020202020204" pitchFamily="34" charset="0"/>
              </a:rPr>
              <a:t> reveals its pricing structure clearly between flat billing or paying based on advertising expenses. Choose businesses that maintain fair pricing structure with no secret charges in their billing practices.</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Canva Sans"/>
              <a:ea typeface="Canva Sans"/>
              <a:cs typeface="Arial" panose="020B0604020202020204" pitchFamily="34" charset="0"/>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7201972"/>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4. Keyword Research and Strategy</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Organizations that benefit from excellent pay-per-click agency performance start with detailed keyword analysis. Your selected pay per click firm must locate search terms which your intended market uses actively because these keywords achieve maximum conversion ratios at minimum expense.</a:t>
            </a:r>
          </a:p>
          <a:p>
            <a:pPr rtl="0">
              <a:buNone/>
            </a:pPr>
            <a:endParaRPr lang="en-US" sz="3200" dirty="0">
              <a:solidFill>
                <a:schemeClr val="bg1"/>
              </a:solidFill>
              <a:latin typeface="Arial" panose="020B0604020202020204" pitchFamily="34" charset="0"/>
            </a:endParaRPr>
          </a:p>
          <a:p>
            <a:pPr rtl="0">
              <a:buNone/>
            </a:pPr>
            <a:endParaRPr lang="en-US" sz="3200" b="0" dirty="0">
              <a:solidFill>
                <a:schemeClr val="bg1"/>
              </a:solidFill>
              <a:effectLst/>
            </a:endParaRPr>
          </a:p>
          <a:p>
            <a:pPr rtl="0">
              <a:spcBef>
                <a:spcPts val="1600"/>
              </a:spcBef>
              <a:spcAft>
                <a:spcPts val="400"/>
              </a:spcAft>
              <a:buNone/>
            </a:pPr>
            <a:r>
              <a:rPr lang="en-US" sz="3200" b="1" i="0" u="none" strike="noStrike" dirty="0">
                <a:solidFill>
                  <a:schemeClr val="bg1"/>
                </a:solidFill>
                <a:effectLst/>
                <a:latin typeface="Arial" panose="020B0604020202020204" pitchFamily="34" charset="0"/>
              </a:rPr>
              <a:t>5. Campaign Customization</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Every business operates differently so should their PPC advertising approaches. The development of personalized campaigns depends on your business sector plus competition, target audience and financial plan at a trustworthy pay per click advertising agency.</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54729"/>
            <a:ext cx="14933610" cy="6709529"/>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cs typeface="Arial" panose="020B0604020202020204" pitchFamily="34" charset="0"/>
              </a:rPr>
              <a:t>Check Communication and Transparency</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Open social media management collaborations need reliable communication alongside total transparency in their reports. The company should provide steady feedback together with evaluation reports as well as knowledgeable data which helps you understand better.</a:t>
            </a:r>
            <a:endParaRPr lang="en-US" sz="3200" b="0" dirty="0">
              <a:solidFill>
                <a:schemeClr val="bg1"/>
              </a:solidFill>
              <a:effectLst/>
              <a:latin typeface="Arial" panose="020B0604020202020204" pitchFamily="34" charset="0"/>
              <a:cs typeface="Arial" panose="020B0604020202020204" pitchFamily="34" charset="0"/>
            </a:endParaRPr>
          </a:p>
          <a:p>
            <a:pPr rtl="0">
              <a:spcBef>
                <a:spcPts val="1600"/>
              </a:spcBef>
              <a:spcAft>
                <a:spcPts val="400"/>
              </a:spcAft>
              <a:buNone/>
            </a:pPr>
            <a:br>
              <a:rPr lang="en-US" sz="3200" b="0" dirty="0">
                <a:solidFill>
                  <a:schemeClr val="bg1"/>
                </a:solidFill>
                <a:effectLst/>
                <a:latin typeface="Arial" panose="020B0604020202020204" pitchFamily="34" charset="0"/>
                <a:cs typeface="Arial" panose="020B0604020202020204" pitchFamily="34" charset="0"/>
              </a:rPr>
            </a:br>
            <a:r>
              <a:rPr lang="en-US" sz="3200" b="1" i="0" u="none" strike="noStrike" dirty="0">
                <a:solidFill>
                  <a:schemeClr val="bg1"/>
                </a:solidFill>
                <a:effectLst/>
                <a:latin typeface="Arial" panose="020B0604020202020204" pitchFamily="34" charset="0"/>
                <a:cs typeface="Arial" panose="020B0604020202020204" pitchFamily="34" charset="0"/>
              </a:rPr>
              <a:t>Social Media Services in India</a:t>
            </a:r>
            <a:endParaRPr lang="en-US" sz="3200" b="1" dirty="0">
              <a:solidFill>
                <a:schemeClr val="bg1"/>
              </a:solidFill>
              <a:effectLst/>
              <a:latin typeface="Arial" panose="020B0604020202020204" pitchFamily="34" charset="0"/>
              <a:cs typeface="Arial" panose="020B0604020202020204" pitchFamily="34" charset="0"/>
            </a:endParaRPr>
          </a:p>
          <a:p>
            <a:pPr>
              <a:buNone/>
            </a:pPr>
            <a:r>
              <a:rPr lang="en-US" sz="3200" b="0" i="0" u="none" strike="noStrike" dirty="0">
                <a:solidFill>
                  <a:schemeClr val="bg1"/>
                </a:solidFill>
                <a:effectLst/>
                <a:latin typeface="Arial" panose="020B0604020202020204" pitchFamily="34" charset="0"/>
                <a:cs typeface="Arial" panose="020B0604020202020204" pitchFamily="34" charset="0"/>
              </a:rPr>
              <a:t>If you're exploring </a:t>
            </a:r>
            <a:r>
              <a:rPr lang="en-US" sz="3200" b="1" i="0" u="sng"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social media marketing service in India</a:t>
            </a:r>
            <a:r>
              <a:rPr lang="en-US" sz="3200" b="0" i="0" u="none" strike="noStrike" dirty="0">
                <a:solidFill>
                  <a:schemeClr val="bg1"/>
                </a:solidFill>
                <a:effectLst/>
                <a:latin typeface="Arial" panose="020B0604020202020204" pitchFamily="34" charset="0"/>
                <a:cs typeface="Arial" panose="020B0604020202020204" pitchFamily="34" charset="0"/>
              </a:rPr>
              <a:t>, you’ll find a thriving market with skilled professionals and competitive pricing. Indian social media marketing services that lead the market segment deliver customized strategies which benefit businesses at every level including startups and established enterprises. Working with a top-rated Indian agency provides your business with substantial benefits for both specified market areas and worldwide operations.</a:t>
            </a: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a:extLst>
            <a:ext uri="{FF2B5EF4-FFF2-40B4-BE49-F238E27FC236}">
              <a16:creationId xmlns:a16="http://schemas.microsoft.com/office/drawing/2014/main" id="{DC22B4E4-4B29-CC9C-BD19-43E335836E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6A31B7-3C23-74C0-7DE5-1EA7B9DE2C8D}"/>
              </a:ext>
            </a:extLst>
          </p:cNvPr>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AB58FA0-89F8-3CD3-9F48-AD9DB6771297}"/>
              </a:ext>
            </a:extLst>
          </p:cNvPr>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a:extLst>
              <a:ext uri="{FF2B5EF4-FFF2-40B4-BE49-F238E27FC236}">
                <a16:creationId xmlns:a16="http://schemas.microsoft.com/office/drawing/2014/main" id="{8A271056-FA08-E649-F0C9-252F45CA1F18}"/>
              </a:ext>
            </a:extLst>
          </p:cNvPr>
          <p:cNvSpPr txBox="1"/>
          <p:nvPr/>
        </p:nvSpPr>
        <p:spPr>
          <a:xfrm>
            <a:off x="1677195" y="1354729"/>
            <a:ext cx="14933610" cy="7201972"/>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6. Data-Driven Optimization</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Right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PPC advertising companies</a:t>
            </a:r>
            <a:r>
              <a:rPr lang="en-US" sz="3200" b="0" i="0" u="none" strike="noStrike" dirty="0">
                <a:solidFill>
                  <a:schemeClr val="bg1"/>
                </a:solidFill>
                <a:effectLst/>
                <a:latin typeface="Arial" panose="020B0604020202020204" pitchFamily="34" charset="0"/>
              </a:rPr>
              <a:t> establish campaigns that never abandon advertising responsibilities after setup. This organization tracks performance results to improve operations using available information. A proactive PPC agency uses regular A/B testing along with bid adjustments and audience refinements as indicators for proactive service delivery.</a:t>
            </a:r>
          </a:p>
          <a:p>
            <a:pPr rtl="0">
              <a:buNone/>
            </a:pPr>
            <a:endParaRPr lang="en-US" sz="3200" b="0" dirty="0">
              <a:solidFill>
                <a:schemeClr val="bg1"/>
              </a:solidFill>
              <a:effectLst/>
            </a:endParaRPr>
          </a:p>
          <a:p>
            <a:pPr rtl="0">
              <a:spcBef>
                <a:spcPts val="1600"/>
              </a:spcBef>
              <a:spcAft>
                <a:spcPts val="400"/>
              </a:spcAft>
              <a:buNone/>
            </a:pPr>
            <a:r>
              <a:rPr lang="en-US" sz="3200" b="1" i="0" u="none" strike="noStrike" dirty="0">
                <a:solidFill>
                  <a:schemeClr val="bg1"/>
                </a:solidFill>
                <a:effectLst/>
                <a:latin typeface="Arial" panose="020B0604020202020204" pitchFamily="34" charset="0"/>
              </a:rPr>
              <a:t>7. Clear Communication and Reporting</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The management services of a skilled </a:t>
            </a:r>
            <a:r>
              <a:rPr lang="en-US" sz="3200" b="0" i="0" u="none" strike="noStrike" dirty="0" err="1">
                <a:solidFill>
                  <a:schemeClr val="bg1"/>
                </a:solidFill>
                <a:effectLst/>
                <a:latin typeface="Arial" panose="020B0604020202020204" pitchFamily="34" charset="0"/>
              </a:rPr>
              <a:t>ppc</a:t>
            </a:r>
            <a:r>
              <a:rPr lang="en-US" sz="3200" b="0" i="0" u="none" strike="noStrike" dirty="0">
                <a:solidFill>
                  <a:schemeClr val="bg1"/>
                </a:solidFill>
                <a:effectLst/>
                <a:latin typeface="Arial" panose="020B0604020202020204" pitchFamily="34" charset="0"/>
              </a:rPr>
              <a:t> agency ensure that they provide detailed reports alongside regular updates to their clients. A team that informs about click-through rates and conversions along with ROI evaluations and improvement recommendations will be a good fit.</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extLst>
      <p:ext uri="{BB962C8B-B14F-4D97-AF65-F5344CB8AC3E}">
        <p14:creationId xmlns:p14="http://schemas.microsoft.com/office/powerpoint/2010/main" val="159218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a:extLst>
            <a:ext uri="{FF2B5EF4-FFF2-40B4-BE49-F238E27FC236}">
              <a16:creationId xmlns:a16="http://schemas.microsoft.com/office/drawing/2014/main" id="{61F70B88-62BC-4635-72D5-6472E56A08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C07DF6-563A-DFE0-66CA-CCF57BE3CF03}"/>
              </a:ext>
            </a:extLst>
          </p:cNvPr>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D9D1BD46-971D-C753-1D78-2D3A5758866A}"/>
              </a:ext>
            </a:extLst>
          </p:cNvPr>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a:extLst>
              <a:ext uri="{FF2B5EF4-FFF2-40B4-BE49-F238E27FC236}">
                <a16:creationId xmlns:a16="http://schemas.microsoft.com/office/drawing/2014/main" id="{6D320D67-3775-2DC8-F532-22AA224E5A84}"/>
              </a:ext>
            </a:extLst>
          </p:cNvPr>
          <p:cNvSpPr txBox="1"/>
          <p:nvPr/>
        </p:nvSpPr>
        <p:spPr>
          <a:xfrm>
            <a:off x="1677195" y="1354729"/>
            <a:ext cx="14933610" cy="6217087"/>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8. Local Expertise</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PPC services in India should be your choice if your target market consists of Indian consumers. PPC providers based in India understand all of the necessary local market trends including language choices and cultural implications which strongly influence advertising results.</a:t>
            </a:r>
          </a:p>
          <a:p>
            <a:pPr rtl="0">
              <a:buNone/>
            </a:pPr>
            <a:endParaRPr lang="en-US" sz="3200" b="0" dirty="0">
              <a:solidFill>
                <a:schemeClr val="bg1"/>
              </a:solidFill>
              <a:effectLst/>
            </a:endParaRPr>
          </a:p>
          <a:p>
            <a:pPr rtl="0">
              <a:spcBef>
                <a:spcPts val="1600"/>
              </a:spcBef>
              <a:spcAft>
                <a:spcPts val="400"/>
              </a:spcAft>
              <a:buNone/>
            </a:pPr>
            <a:r>
              <a:rPr lang="en-US" sz="3200" b="1" i="0" u="none" strike="noStrike" dirty="0">
                <a:solidFill>
                  <a:schemeClr val="bg1"/>
                </a:solidFill>
                <a:effectLst/>
                <a:latin typeface="Arial" panose="020B0604020202020204" pitchFamily="34" charset="0"/>
              </a:rPr>
              <a:t>9. Ongoing Support</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PPC isn't a set-it-and-forget-it strategy. Your business growth requires active support from a reliable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PPC marketing services</a:t>
            </a:r>
            <a:r>
              <a:rPr lang="en-US" sz="3200" b="0" i="0" u="none" strike="noStrike" dirty="0">
                <a:solidFill>
                  <a:schemeClr val="bg1"/>
                </a:solidFill>
                <a:effectLst/>
                <a:latin typeface="Arial" panose="020B0604020202020204" pitchFamily="34" charset="0"/>
              </a:rPr>
              <a:t> team which will answer your questions and modify strategies.</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extLst>
      <p:ext uri="{BB962C8B-B14F-4D97-AF65-F5344CB8AC3E}">
        <p14:creationId xmlns:p14="http://schemas.microsoft.com/office/powerpoint/2010/main" val="2764145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6453049"/>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10. Reputation and Reviews</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Reviews along with ratings of the chosen pay per click advertising firm must be checked by potential clients before starting the partnership. The ideal pay per click organization maintains a well-established track record of delivering visible outcomes to customers while being trustworthy and open with their operations.</a:t>
            </a:r>
            <a:endParaRPr lang="en-US" sz="3200" b="0"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Successful digital advertising demands the correct selection of a PPC service agency for ongoing business achievement. Your search for pay per click services in India or additional areas should end with a decision for a pay per click company that matches your business objectives and core values.</a:t>
            </a:r>
            <a:endParaRPr lang="en-US" sz="3200" b="0" dirty="0">
              <a:solidFill>
                <a:schemeClr val="bg1"/>
              </a:solidFill>
              <a:effectLst/>
            </a:endParaRPr>
          </a:p>
          <a:p>
            <a:pPr>
              <a:buNone/>
            </a:pPr>
            <a:br>
              <a:rPr lang="en-US" sz="3200" b="0" dirty="0">
                <a:solidFill>
                  <a:schemeClr val="bg1"/>
                </a:solidFill>
                <a:effectLst/>
              </a:rPr>
            </a:br>
            <a:br>
              <a:rPr lang="en-US" sz="3200" b="0" dirty="0">
                <a:solidFill>
                  <a:schemeClr val="bg1"/>
                </a:solidFill>
                <a:effectLst/>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grpSp>
        <p:nvGrpSpPr>
          <p:cNvPr id="2" name="Group 2"/>
          <p:cNvGrpSpPr/>
          <p:nvPr/>
        </p:nvGrpSpPr>
        <p:grpSpPr>
          <a:xfrm>
            <a:off x="693643" y="896171"/>
            <a:ext cx="16900714" cy="8933879"/>
            <a:chOff x="0" y="0"/>
            <a:chExt cx="4451217" cy="2352956"/>
          </a:xfrm>
        </p:grpSpPr>
        <p:sp>
          <p:nvSpPr>
            <p:cNvPr id="3" name="Freeform 3"/>
            <p:cNvSpPr/>
            <p:nvPr/>
          </p:nvSpPr>
          <p:spPr>
            <a:xfrm>
              <a:off x="0" y="0"/>
              <a:ext cx="4451217" cy="2352956"/>
            </a:xfrm>
            <a:custGeom>
              <a:avLst/>
              <a:gdLst/>
              <a:ahLst/>
              <a:cxnLst/>
              <a:rect l="l" t="t" r="r" b="b"/>
              <a:pathLst>
                <a:path w="4451217" h="2352956">
                  <a:moveTo>
                    <a:pt x="18781" y="0"/>
                  </a:moveTo>
                  <a:lnTo>
                    <a:pt x="4432436" y="0"/>
                  </a:lnTo>
                  <a:cubicBezTo>
                    <a:pt x="4442808" y="0"/>
                    <a:pt x="4451217" y="8409"/>
                    <a:pt x="4451217" y="18781"/>
                  </a:cubicBezTo>
                  <a:lnTo>
                    <a:pt x="4451217" y="2334174"/>
                  </a:lnTo>
                  <a:cubicBezTo>
                    <a:pt x="4451217" y="2339155"/>
                    <a:pt x="4449239" y="2343933"/>
                    <a:pt x="4445716" y="2347455"/>
                  </a:cubicBezTo>
                  <a:cubicBezTo>
                    <a:pt x="4442194" y="2350977"/>
                    <a:pt x="4437417" y="2352956"/>
                    <a:pt x="4432436" y="2352956"/>
                  </a:cubicBezTo>
                  <a:lnTo>
                    <a:pt x="18781" y="2352956"/>
                  </a:lnTo>
                  <a:cubicBezTo>
                    <a:pt x="8409" y="2352956"/>
                    <a:pt x="0" y="2344547"/>
                    <a:pt x="0" y="2334174"/>
                  </a:cubicBezTo>
                  <a:lnTo>
                    <a:pt x="0" y="18781"/>
                  </a:lnTo>
                  <a:cubicBezTo>
                    <a:pt x="0" y="8409"/>
                    <a:pt x="8409" y="0"/>
                    <a:pt x="18781" y="0"/>
                  </a:cubicBezTo>
                  <a:close/>
                </a:path>
              </a:pathLst>
            </a:custGeom>
            <a:solidFill>
              <a:srgbClr val="D9D9D9">
                <a:alpha val="36863"/>
              </a:srgbClr>
            </a:solidFill>
            <a:ln w="38100" cap="rnd">
              <a:solidFill>
                <a:srgbClr val="FFFFFF">
                  <a:alpha val="36863"/>
                </a:srgbClr>
              </a:solidFill>
              <a:prstDash val="solid"/>
              <a:round/>
            </a:ln>
          </p:spPr>
        </p:sp>
        <p:sp>
          <p:nvSpPr>
            <p:cNvPr id="4" name="TextBox 4"/>
            <p:cNvSpPr txBox="1"/>
            <p:nvPr/>
          </p:nvSpPr>
          <p:spPr>
            <a:xfrm>
              <a:off x="0" y="-38100"/>
              <a:ext cx="4451217" cy="2391056"/>
            </a:xfrm>
            <a:prstGeom prst="rect">
              <a:avLst/>
            </a:prstGeom>
          </p:spPr>
          <p:txBody>
            <a:bodyPr lIns="50800" tIns="50800" rIns="50800" bIns="50800" rtlCol="0" anchor="ctr"/>
            <a:lstStyle/>
            <a:p>
              <a:pPr algn="ctr">
                <a:lnSpc>
                  <a:spcPts val="2659"/>
                </a:lnSpc>
              </a:pPr>
              <a:endParaRPr/>
            </a:p>
            <a:p>
              <a:pPr algn="ctr">
                <a:lnSpc>
                  <a:spcPts val="2659"/>
                </a:lnSpc>
              </a:pPr>
              <a:r>
                <a:rPr lang="en-US" sz="1899" b="1">
                  <a:solidFill>
                    <a:srgbClr val="000000">
                      <a:alpha val="36863"/>
                    </a:srgbClr>
                  </a:solidFill>
                  <a:latin typeface="Canva Sans Bold"/>
                  <a:ea typeface="Canva Sans Bold"/>
                  <a:cs typeface="Canva Sans Bold"/>
                  <a:sym typeface="Canva Sans Bold"/>
                </a:rPr>
                <a:t> </a:t>
              </a:r>
            </a:p>
            <a:p>
              <a:pPr algn="ctr">
                <a:lnSpc>
                  <a:spcPts val="2659"/>
                </a:lnSpc>
              </a:pPr>
              <a:endParaRPr lang="en-US" sz="1899" b="1">
                <a:solidFill>
                  <a:srgbClr val="000000">
                    <a:alpha val="36863"/>
                  </a:srgbClr>
                </a:solidFill>
                <a:latin typeface="Canva Sans Bold"/>
                <a:ea typeface="Canva Sans Bold"/>
                <a:cs typeface="Canva Sans Bold"/>
                <a:sym typeface="Canva Sans Bold"/>
              </a:endParaRPr>
            </a:p>
          </p:txBody>
        </p:sp>
      </p:grpSp>
      <p:sp>
        <p:nvSpPr>
          <p:cNvPr id="5" name="Freeform 5"/>
          <p:cNvSpPr/>
          <p:nvPr/>
        </p:nvSpPr>
        <p:spPr>
          <a:xfrm rot="-8685411">
            <a:off x="13234342" y="-4138400"/>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709720" y="3316382"/>
            <a:ext cx="4657554" cy="5941918"/>
            <a:chOff x="0" y="0"/>
            <a:chExt cx="584705" cy="745943"/>
          </a:xfrm>
        </p:grpSpPr>
        <p:sp>
          <p:nvSpPr>
            <p:cNvPr id="7" name="Freeform 7"/>
            <p:cNvSpPr/>
            <p:nvPr/>
          </p:nvSpPr>
          <p:spPr>
            <a:xfrm>
              <a:off x="0" y="0"/>
              <a:ext cx="584705" cy="745943"/>
            </a:xfrm>
            <a:custGeom>
              <a:avLst/>
              <a:gdLst/>
              <a:ahLst/>
              <a:cxnLst/>
              <a:rect l="l" t="t" r="r" b="b"/>
              <a:pathLst>
                <a:path w="584705" h="745943">
                  <a:moveTo>
                    <a:pt x="29920" y="0"/>
                  </a:moveTo>
                  <a:lnTo>
                    <a:pt x="554785" y="0"/>
                  </a:lnTo>
                  <a:cubicBezTo>
                    <a:pt x="562721" y="0"/>
                    <a:pt x="570331" y="3152"/>
                    <a:pt x="575942" y="8763"/>
                  </a:cubicBezTo>
                  <a:cubicBezTo>
                    <a:pt x="581553" y="14375"/>
                    <a:pt x="584705" y="21985"/>
                    <a:pt x="584705" y="29920"/>
                  </a:cubicBezTo>
                  <a:lnTo>
                    <a:pt x="584705" y="716023"/>
                  </a:lnTo>
                  <a:cubicBezTo>
                    <a:pt x="584705" y="723958"/>
                    <a:pt x="581553" y="731569"/>
                    <a:pt x="575942" y="737180"/>
                  </a:cubicBezTo>
                  <a:cubicBezTo>
                    <a:pt x="570331" y="742791"/>
                    <a:pt x="562721" y="745943"/>
                    <a:pt x="554785" y="745943"/>
                  </a:cubicBezTo>
                  <a:lnTo>
                    <a:pt x="29920" y="745943"/>
                  </a:lnTo>
                  <a:cubicBezTo>
                    <a:pt x="13396" y="745943"/>
                    <a:pt x="0" y="732548"/>
                    <a:pt x="0" y="716023"/>
                  </a:cubicBezTo>
                  <a:lnTo>
                    <a:pt x="0" y="29920"/>
                  </a:lnTo>
                  <a:cubicBezTo>
                    <a:pt x="0" y="13396"/>
                    <a:pt x="13396" y="0"/>
                    <a:pt x="29920" y="0"/>
                  </a:cubicBezTo>
                  <a:close/>
                </a:path>
              </a:pathLst>
            </a:custGeom>
            <a:blipFill>
              <a:blip r:embed="rId4">
                <a:alphaModFix amt="74000"/>
              </a:blip>
              <a:stretch>
                <a:fillRect l="-60694" r="-60694"/>
              </a:stretch>
            </a:blipFill>
          </p:spPr>
        </p:sp>
      </p:grpSp>
      <p:sp>
        <p:nvSpPr>
          <p:cNvPr id="8" name="Freeform 8"/>
          <p:cNvSpPr/>
          <p:nvPr/>
        </p:nvSpPr>
        <p:spPr>
          <a:xfrm>
            <a:off x="12885601" y="4229941"/>
            <a:ext cx="4430471" cy="4114800"/>
          </a:xfrm>
          <a:custGeom>
            <a:avLst/>
            <a:gdLst/>
            <a:ahLst/>
            <a:cxnLst/>
            <a:rect l="l" t="t" r="r" b="b"/>
            <a:pathLst>
              <a:path w="4430471" h="4114800">
                <a:moveTo>
                  <a:pt x="0" y="0"/>
                </a:moveTo>
                <a:lnTo>
                  <a:pt x="4430471" y="0"/>
                </a:lnTo>
                <a:lnTo>
                  <a:pt x="443047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920726" y="1622528"/>
            <a:ext cx="11492009" cy="8251170"/>
          </a:xfrm>
          <a:prstGeom prst="rect">
            <a:avLst/>
          </a:prstGeom>
        </p:spPr>
        <p:txBody>
          <a:bodyPr wrap="square" lIns="0" tIns="0" rIns="0" bIns="0" rtlCol="0" anchor="t">
            <a:spAutoFit/>
          </a:bodyPr>
          <a:lstStyle/>
          <a:p>
            <a:pPr algn="l">
              <a:lnSpc>
                <a:spcPts val="3750"/>
              </a:lnSpc>
              <a:spcBef>
                <a:spcPct val="0"/>
              </a:spcBef>
            </a:pPr>
            <a:endParaRPr dirty="0"/>
          </a:p>
          <a:p>
            <a:pPr algn="l">
              <a:lnSpc>
                <a:spcPts val="3750"/>
              </a:lnSpc>
              <a:spcBef>
                <a:spcPct val="0"/>
              </a:spcBef>
            </a:pPr>
            <a:endParaRPr dirty="0"/>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We combine creative marketing strategies with digital media and technology to drive your brand’s scalable and sustainable growth.</a:t>
            </a: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With almost 10+ years of award-winning digital and creative marketing experience across start-ups, SMEs, and multi-national B2B and B2C brands, we love what we do!</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 Visit: </a:t>
            </a:r>
            <a:r>
              <a:rPr lang="en-US" sz="2679" strike="noStrike" spc="-34" dirty="0">
                <a:solidFill>
                  <a:srgbClr val="FFFFFF"/>
                </a:solidFill>
                <a:latin typeface="Canva Sans"/>
                <a:ea typeface="Canva Sans"/>
                <a:cs typeface="Canva Sans"/>
                <a:sym typeface="Canva Sans"/>
                <a:hlinkClick r:id="rId7" tooltip="https://growthwayadvertising.com"/>
              </a:rPr>
              <a:t>www.growthwayadvertising.com </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hlinkClick r:id="rId7" tooltip="https://growthwayadvertising.com"/>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Call Us At: 91+ 77092 80369</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Email: Bhavesh@growthwayadvertising.com</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Office No – 703, ANP Landmark, Sr. no. 89, </a:t>
            </a:r>
            <a:r>
              <a:rPr lang="en-US" sz="2679" u="none" strike="noStrike" spc="-34" dirty="0" err="1">
                <a:solidFill>
                  <a:srgbClr val="FFFFFF"/>
                </a:solidFill>
                <a:latin typeface="Canva Sans"/>
                <a:ea typeface="Canva Sans"/>
                <a:cs typeface="Canva Sans"/>
                <a:sym typeface="Canva Sans"/>
              </a:rPr>
              <a:t>Bhumkar</a:t>
            </a:r>
            <a:r>
              <a:rPr lang="en-US" sz="2679" u="none" strike="noStrike" spc="-34" dirty="0">
                <a:solidFill>
                  <a:srgbClr val="FFFFFF"/>
                </a:solidFill>
                <a:latin typeface="Canva Sans"/>
                <a:ea typeface="Canva Sans"/>
                <a:cs typeface="Canva Sans"/>
                <a:sym typeface="Canva Sans"/>
              </a:rPr>
              <a:t> </a:t>
            </a:r>
            <a:r>
              <a:rPr lang="en-US" sz="2679" u="none" strike="noStrike" spc="-34" dirty="0" err="1">
                <a:solidFill>
                  <a:srgbClr val="FFFFFF"/>
                </a:solidFill>
                <a:latin typeface="Canva Sans"/>
                <a:ea typeface="Canva Sans"/>
                <a:cs typeface="Canva Sans"/>
                <a:sym typeface="Canva Sans"/>
              </a:rPr>
              <a:t>Chowk,Hinjawadi</a:t>
            </a:r>
            <a:r>
              <a:rPr lang="en-US" sz="2679" u="none" strike="noStrike" spc="-34" dirty="0">
                <a:solidFill>
                  <a:srgbClr val="FFFFFF"/>
                </a:solidFill>
                <a:latin typeface="Canva Sans"/>
                <a:ea typeface="Canva Sans"/>
                <a:cs typeface="Canva Sans"/>
                <a:sym typeface="Canva Sans"/>
              </a:rPr>
              <a:t> – </a:t>
            </a:r>
            <a:r>
              <a:rPr lang="en-US" sz="2679" u="none" strike="noStrike" spc="-34" dirty="0" err="1">
                <a:solidFill>
                  <a:srgbClr val="FFFFFF"/>
                </a:solidFill>
                <a:latin typeface="Canva Sans"/>
                <a:ea typeface="Canva Sans"/>
                <a:cs typeface="Canva Sans"/>
                <a:sym typeface="Canva Sans"/>
              </a:rPr>
              <a:t>Wakad</a:t>
            </a:r>
            <a:r>
              <a:rPr lang="en-US" sz="2679" u="none" strike="noStrike" spc="-34" dirty="0">
                <a:solidFill>
                  <a:srgbClr val="FFFFFF"/>
                </a:solidFill>
                <a:latin typeface="Canva Sans"/>
                <a:ea typeface="Canva Sans"/>
                <a:cs typeface="Canva Sans"/>
                <a:sym typeface="Canva Sans"/>
              </a:rPr>
              <a:t> Rd, Pune, Maharashtra 411057</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p:txBody>
      </p:sp>
      <p:sp>
        <p:nvSpPr>
          <p:cNvPr id="10" name="TextBox 10"/>
          <p:cNvSpPr txBox="1"/>
          <p:nvPr/>
        </p:nvSpPr>
        <p:spPr>
          <a:xfrm>
            <a:off x="1028700" y="1275202"/>
            <a:ext cx="11492008" cy="875628"/>
          </a:xfrm>
          <a:prstGeom prst="rect">
            <a:avLst/>
          </a:prstGeom>
        </p:spPr>
        <p:txBody>
          <a:bodyPr lIns="0" tIns="0" rIns="0" bIns="0" rtlCol="0" anchor="t">
            <a:spAutoFit/>
          </a:bodyPr>
          <a:lstStyle/>
          <a:p>
            <a:pPr marL="0" lvl="0" indent="0" algn="l">
              <a:lnSpc>
                <a:spcPts val="6702"/>
              </a:lnSpc>
              <a:spcBef>
                <a:spcPct val="0"/>
              </a:spcBef>
            </a:pPr>
            <a:r>
              <a:rPr lang="en-US" sz="6205" b="1" spc="-179">
                <a:solidFill>
                  <a:srgbClr val="FFFFFF"/>
                </a:solidFill>
                <a:latin typeface="Montserrat Bold"/>
                <a:ea typeface="Montserrat Bold"/>
                <a:cs typeface="Montserrat Bold"/>
                <a:sym typeface="Montserrat Bold"/>
              </a:rPr>
              <a:t> Contact us</a:t>
            </a:r>
          </a:p>
        </p:txBody>
      </p:sp>
      <p:sp>
        <p:nvSpPr>
          <p:cNvPr id="11" name="Freeform 11"/>
          <p:cNvSpPr/>
          <p:nvPr/>
        </p:nvSpPr>
        <p:spPr>
          <a:xfrm>
            <a:off x="12111991"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8"/>
            <a:stretch>
              <a:fillRect t="-113592" b="-124579"/>
            </a:stretch>
          </a:blipFill>
        </p:spPr>
      </p:sp>
      <p:sp>
        <p:nvSpPr>
          <p:cNvPr id="12" name="Freeform 12"/>
          <p:cNvSpPr/>
          <p:nvPr/>
        </p:nvSpPr>
        <p:spPr>
          <a:xfrm rot="-8685411">
            <a:off x="-8242247" y="-344366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13" name="Freeform 13"/>
          <p:cNvSpPr/>
          <p:nvPr/>
        </p:nvSpPr>
        <p:spPr>
          <a:xfrm rot="3532694">
            <a:off x="-5504109" y="6688564"/>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837</Words>
  <Application>Microsoft Office PowerPoint</Application>
  <PresentationFormat>Custom</PresentationFormat>
  <Paragraphs>55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Canva Sans Bold</vt:lpstr>
      <vt:lpstr>Canva Sans</vt:lpstr>
      <vt:lpstr>Montserrat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Purple 3D Project Presentation</dc:title>
  <cp:lastModifiedBy>Abhijeet Walke</cp:lastModifiedBy>
  <cp:revision>4</cp:revision>
  <dcterms:created xsi:type="dcterms:W3CDTF">2006-08-16T00:00:00Z</dcterms:created>
  <dcterms:modified xsi:type="dcterms:W3CDTF">2025-05-02T13:06:04Z</dcterms:modified>
  <dc:identifier>DAGkNYEZyyY</dc:identifier>
</cp:coreProperties>
</file>