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Mina Bold" charset="1" panose="02000803000000000000"/>
      <p:regular r:id="rId13"/>
    </p:embeddedFont>
    <p:embeddedFont>
      <p:font typeface="Canva Sans" charset="1" panose="020B0503030501040103"/>
      <p:regular r:id="rId14"/>
    </p:embeddedFont>
    <p:embeddedFont>
      <p:font typeface="Canva Sans Bold" charset="1" panose="020B0803030501040103"/>
      <p:regular r:id="rId15"/>
    </p:embeddedFont>
    <p:embeddedFont>
      <p:font typeface="Garet Bold" charset="1" panose="00000000000000000000"/>
      <p:regular r:id="rId16"/>
    </p:embeddedFont>
    <p:embeddedFont>
      <p:font typeface="Montserrat Bold" charset="1" panose="00000800000000000000"/>
      <p:regular r:id="rId17"/>
    </p:embeddedFont>
    <p:embeddedFont>
      <p:font typeface="Poppins" charset="1" panose="000005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https://www.blockchainx.tech/cryptocurrency-exchange-scrip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https://www.blockchainx.tech/binance-clone-script/"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https://www.blockchainx.tech/coinbase-clone-script/"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https://www.blockchainx.tech"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svg" Type="http://schemas.openxmlformats.org/officeDocument/2006/relationships/image"/><Relationship Id="rId11" Target="../media/image14.png" Type="http://schemas.openxmlformats.org/officeDocument/2006/relationships/image"/><Relationship Id="rId2" Target="../media/image5.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 Id="rId9"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0123452" y="1044238"/>
            <a:ext cx="8730443" cy="8214062"/>
          </a:xfrm>
          <a:custGeom>
            <a:avLst/>
            <a:gdLst/>
            <a:ahLst/>
            <a:cxnLst/>
            <a:rect r="r" b="b" t="t" l="l"/>
            <a:pathLst>
              <a:path h="8214062" w="8730443">
                <a:moveTo>
                  <a:pt x="0" y="0"/>
                </a:moveTo>
                <a:lnTo>
                  <a:pt x="8730443" y="0"/>
                </a:lnTo>
                <a:lnTo>
                  <a:pt x="8730443" y="8214062"/>
                </a:lnTo>
                <a:lnTo>
                  <a:pt x="0" y="8214062"/>
                </a:lnTo>
                <a:lnTo>
                  <a:pt x="0" y="0"/>
                </a:lnTo>
                <a:close/>
              </a:path>
            </a:pathLst>
          </a:custGeom>
          <a:blipFill>
            <a:blip r:embed="rId2"/>
            <a:stretch>
              <a:fillRect l="0" t="0" r="0" b="0"/>
            </a:stretch>
          </a:blipFill>
        </p:spPr>
      </p:sp>
      <p:sp>
        <p:nvSpPr>
          <p:cNvPr name="Freeform 3" id="3"/>
          <p:cNvSpPr/>
          <p:nvPr/>
        </p:nvSpPr>
        <p:spPr>
          <a:xfrm flipH="false" flipV="false" rot="0">
            <a:off x="1028700" y="1028700"/>
            <a:ext cx="2704454" cy="851903"/>
          </a:xfrm>
          <a:custGeom>
            <a:avLst/>
            <a:gdLst/>
            <a:ahLst/>
            <a:cxnLst/>
            <a:rect r="r" b="b" t="t" l="l"/>
            <a:pathLst>
              <a:path h="851903" w="2704454">
                <a:moveTo>
                  <a:pt x="0" y="0"/>
                </a:moveTo>
                <a:lnTo>
                  <a:pt x="2704454" y="0"/>
                </a:lnTo>
                <a:lnTo>
                  <a:pt x="2704454" y="851903"/>
                </a:lnTo>
                <a:lnTo>
                  <a:pt x="0" y="851903"/>
                </a:lnTo>
                <a:lnTo>
                  <a:pt x="0" y="0"/>
                </a:lnTo>
                <a:close/>
              </a:path>
            </a:pathLst>
          </a:custGeom>
          <a:blipFill>
            <a:blip r:embed="rId3"/>
            <a:stretch>
              <a:fillRect l="0" t="0" r="0" b="0"/>
            </a:stretch>
          </a:blipFill>
        </p:spPr>
      </p:sp>
      <p:sp>
        <p:nvSpPr>
          <p:cNvPr name="TextBox 4" id="4"/>
          <p:cNvSpPr txBox="true"/>
          <p:nvPr/>
        </p:nvSpPr>
        <p:spPr>
          <a:xfrm rot="0">
            <a:off x="1028700" y="3367579"/>
            <a:ext cx="9280424" cy="4045233"/>
          </a:xfrm>
          <a:prstGeom prst="rect">
            <a:avLst/>
          </a:prstGeom>
        </p:spPr>
        <p:txBody>
          <a:bodyPr anchor="t" rtlCol="false" tIns="0" lIns="0" bIns="0" rIns="0">
            <a:spAutoFit/>
          </a:bodyPr>
          <a:lstStyle/>
          <a:p>
            <a:pPr algn="l">
              <a:lnSpc>
                <a:spcPts val="8034"/>
              </a:lnSpc>
            </a:pPr>
            <a:r>
              <a:rPr lang="en-US" sz="5738" b="true">
                <a:solidFill>
                  <a:srgbClr val="FFFFFF"/>
                </a:solidFill>
                <a:latin typeface="Mina Bold"/>
                <a:ea typeface="Mina Bold"/>
                <a:cs typeface="Mina Bold"/>
                <a:sym typeface="Mina Bold"/>
              </a:rPr>
              <a:t>What is a cryptocurrency exchange script, and how do Binance and Coinbase clone scripts differ?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1954844" y="-920232"/>
            <a:ext cx="11733829" cy="11712495"/>
          </a:xfrm>
          <a:custGeom>
            <a:avLst/>
            <a:gdLst/>
            <a:ahLst/>
            <a:cxnLst/>
            <a:rect r="r" b="b" t="t" l="l"/>
            <a:pathLst>
              <a:path h="11712495" w="11733829">
                <a:moveTo>
                  <a:pt x="0" y="0"/>
                </a:moveTo>
                <a:lnTo>
                  <a:pt x="11733829" y="0"/>
                </a:lnTo>
                <a:lnTo>
                  <a:pt x="11733829" y="11712495"/>
                </a:lnTo>
                <a:lnTo>
                  <a:pt x="0" y="11712495"/>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216397"/>
            <a:ext cx="8693381" cy="1851835"/>
          </a:xfrm>
          <a:prstGeom prst="rect">
            <a:avLst/>
          </a:prstGeom>
        </p:spPr>
        <p:txBody>
          <a:bodyPr anchor="t" rtlCol="false" tIns="0" lIns="0" bIns="0" rIns="0">
            <a:spAutoFit/>
          </a:bodyPr>
          <a:lstStyle/>
          <a:p>
            <a:pPr algn="l">
              <a:lnSpc>
                <a:spcPts val="7465"/>
              </a:lnSpc>
            </a:pPr>
            <a:r>
              <a:rPr lang="en-US" sz="5332" b="true">
                <a:solidFill>
                  <a:srgbClr val="FFFFFF"/>
                </a:solidFill>
                <a:latin typeface="Mina Bold"/>
                <a:ea typeface="Mina Bold"/>
                <a:cs typeface="Mina Bold"/>
                <a:sym typeface="Mina Bold"/>
              </a:rPr>
              <a:t>What is a cryptocurrency exchange script?</a:t>
            </a:r>
          </a:p>
        </p:txBody>
      </p:sp>
      <p:sp>
        <p:nvSpPr>
          <p:cNvPr name="TextBox 4" id="4"/>
          <p:cNvSpPr txBox="true"/>
          <p:nvPr/>
        </p:nvSpPr>
        <p:spPr>
          <a:xfrm rot="0">
            <a:off x="1028700" y="3568970"/>
            <a:ext cx="10024402" cy="5689330"/>
          </a:xfrm>
          <a:prstGeom prst="rect">
            <a:avLst/>
          </a:prstGeom>
        </p:spPr>
        <p:txBody>
          <a:bodyPr anchor="t" rtlCol="false" tIns="0" lIns="0" bIns="0" rIns="0">
            <a:spAutoFit/>
          </a:bodyPr>
          <a:lstStyle/>
          <a:p>
            <a:pPr algn="just">
              <a:lnSpc>
                <a:spcPts val="3514"/>
              </a:lnSpc>
            </a:pPr>
            <a:r>
              <a:rPr lang="en-US" sz="2510">
                <a:solidFill>
                  <a:srgbClr val="FFFFFF"/>
                </a:solidFill>
                <a:latin typeface="Canva Sans"/>
                <a:ea typeface="Canva Sans"/>
                <a:cs typeface="Canva Sans"/>
                <a:sym typeface="Canva Sans"/>
              </a:rPr>
              <a:t>Generally speaking, </a:t>
            </a:r>
            <a:r>
              <a:rPr lang="en-US" b="true" sz="2510" u="sng">
                <a:solidFill>
                  <a:srgbClr val="FFFFFF"/>
                </a:solidFill>
                <a:latin typeface="Canva Sans Bold"/>
                <a:ea typeface="Canva Sans Bold"/>
                <a:cs typeface="Canva Sans Bold"/>
                <a:sym typeface="Canva Sans Bold"/>
                <a:hlinkClick r:id="rId4" tooltip="https://www.blockchainx.tech/cryptocurrency-exchange-script/"/>
              </a:rPr>
              <a:t>cryptocurrency exchange scripts</a:t>
            </a:r>
            <a:r>
              <a:rPr lang="en-US" sz="2510">
                <a:solidFill>
                  <a:srgbClr val="FFFFFF"/>
                </a:solidFill>
                <a:latin typeface="Canva Sans"/>
                <a:ea typeface="Canva Sans"/>
                <a:cs typeface="Canva Sans"/>
                <a:sym typeface="Canva Sans"/>
              </a:rPr>
              <a:t> serve as readymade software that will enable entrepreneurs to quickly and economically set up their own digital currency trading platform. </a:t>
            </a:r>
          </a:p>
          <a:p>
            <a:pPr algn="just">
              <a:lnSpc>
                <a:spcPts val="3514"/>
              </a:lnSpc>
            </a:pPr>
          </a:p>
          <a:p>
            <a:pPr algn="just">
              <a:lnSpc>
                <a:spcPts val="3514"/>
              </a:lnSpc>
            </a:pPr>
            <a:r>
              <a:rPr lang="en-US" sz="2510">
                <a:solidFill>
                  <a:srgbClr val="FFFFFF"/>
                </a:solidFill>
                <a:latin typeface="Canva Sans"/>
                <a:ea typeface="Canva Sans"/>
                <a:cs typeface="Canva Sans"/>
                <a:sym typeface="Canva Sans"/>
              </a:rPr>
              <a:t>The scripts offer the fundamental functionalities and user experience an exchange should provide. hence a company can enter the crypto world without diving into the making of an exchange. </a:t>
            </a:r>
          </a:p>
          <a:p>
            <a:pPr algn="just">
              <a:lnSpc>
                <a:spcPts val="3514"/>
              </a:lnSpc>
            </a:pPr>
          </a:p>
          <a:p>
            <a:pPr algn="just">
              <a:lnSpc>
                <a:spcPts val="3514"/>
              </a:lnSpc>
            </a:pPr>
            <a:r>
              <a:rPr lang="en-US" sz="2510">
                <a:solidFill>
                  <a:srgbClr val="FFFFFF"/>
                </a:solidFill>
                <a:latin typeface="Canva Sans"/>
                <a:ea typeface="Canva Sans"/>
                <a:cs typeface="Canva Sans"/>
                <a:sym typeface="Canva Sans"/>
              </a:rPr>
              <a:t>Among the clone scripts available, Binance and Coinbase are the most in-demand and serve different markets and user requirements.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3854634" y="-859600"/>
            <a:ext cx="11733829" cy="11712495"/>
          </a:xfrm>
          <a:custGeom>
            <a:avLst/>
            <a:gdLst/>
            <a:ahLst/>
            <a:cxnLst/>
            <a:rect r="r" b="b" t="t" l="l"/>
            <a:pathLst>
              <a:path h="11712495" w="11733829">
                <a:moveTo>
                  <a:pt x="0" y="0"/>
                </a:moveTo>
                <a:lnTo>
                  <a:pt x="11733829" y="0"/>
                </a:lnTo>
                <a:lnTo>
                  <a:pt x="11733829" y="11712495"/>
                </a:lnTo>
                <a:lnTo>
                  <a:pt x="0" y="11712495"/>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095134"/>
            <a:ext cx="12371696" cy="1851835"/>
          </a:xfrm>
          <a:prstGeom prst="rect">
            <a:avLst/>
          </a:prstGeom>
        </p:spPr>
        <p:txBody>
          <a:bodyPr anchor="t" rtlCol="false" tIns="0" lIns="0" bIns="0" rIns="0">
            <a:spAutoFit/>
          </a:bodyPr>
          <a:lstStyle/>
          <a:p>
            <a:pPr algn="l">
              <a:lnSpc>
                <a:spcPts val="7465"/>
              </a:lnSpc>
            </a:pPr>
            <a:r>
              <a:rPr lang="en-US" sz="5332" b="true">
                <a:solidFill>
                  <a:srgbClr val="FFFFFF"/>
                </a:solidFill>
                <a:latin typeface="Mina Bold"/>
                <a:ea typeface="Mina Bold"/>
                <a:cs typeface="Mina Bold"/>
                <a:sym typeface="Mina Bold"/>
              </a:rPr>
              <a:t>Binance Clone Script: Advanced Trading Features for Professional Traders</a:t>
            </a:r>
          </a:p>
        </p:txBody>
      </p:sp>
      <p:sp>
        <p:nvSpPr>
          <p:cNvPr name="TextBox 4" id="4"/>
          <p:cNvSpPr txBox="true"/>
          <p:nvPr/>
        </p:nvSpPr>
        <p:spPr>
          <a:xfrm rot="0">
            <a:off x="1028700" y="3403113"/>
            <a:ext cx="12371696" cy="1335773"/>
          </a:xfrm>
          <a:prstGeom prst="rect">
            <a:avLst/>
          </a:prstGeom>
        </p:spPr>
        <p:txBody>
          <a:bodyPr anchor="t" rtlCol="false" tIns="0" lIns="0" bIns="0" rIns="0">
            <a:spAutoFit/>
          </a:bodyPr>
          <a:lstStyle/>
          <a:p>
            <a:pPr algn="just">
              <a:lnSpc>
                <a:spcPts val="3613"/>
              </a:lnSpc>
            </a:pPr>
            <a:r>
              <a:rPr lang="en-US" sz="2088">
                <a:solidFill>
                  <a:srgbClr val="FFFFFF"/>
                </a:solidFill>
                <a:latin typeface="Canva Sans"/>
                <a:ea typeface="Canva Sans"/>
                <a:cs typeface="Canva Sans"/>
                <a:sym typeface="Canva Sans"/>
              </a:rPr>
              <a:t>The </a:t>
            </a:r>
            <a:r>
              <a:rPr lang="en-US" b="true" sz="2088" u="sng">
                <a:solidFill>
                  <a:srgbClr val="FFFFFF"/>
                </a:solidFill>
                <a:latin typeface="Canva Sans Bold"/>
                <a:ea typeface="Canva Sans Bold"/>
                <a:cs typeface="Canva Sans Bold"/>
                <a:sym typeface="Canva Sans Bold"/>
                <a:hlinkClick r:id="rId4" tooltip="https://www.blockchainx.tech/binance-clone-script/"/>
              </a:rPr>
              <a:t>Binance clone script</a:t>
            </a:r>
            <a:r>
              <a:rPr lang="en-US" sz="2088">
                <a:solidFill>
                  <a:srgbClr val="FFFFFF"/>
                </a:solidFill>
                <a:latin typeface="Canva Sans"/>
                <a:ea typeface="Canva Sans"/>
                <a:cs typeface="Canva Sans"/>
                <a:sym typeface="Canva Sans"/>
              </a:rPr>
              <a:t> is deliberately made to replicate the operation of Binance, one of the world's top cryptocurrency exchanges. It comes with an entire suite of features for professional traders seeking advanced trading options. Especially features are:</a:t>
            </a:r>
          </a:p>
        </p:txBody>
      </p:sp>
      <p:sp>
        <p:nvSpPr>
          <p:cNvPr name="TextBox 5" id="5"/>
          <p:cNvSpPr txBox="true"/>
          <p:nvPr/>
        </p:nvSpPr>
        <p:spPr>
          <a:xfrm rot="0">
            <a:off x="1028700" y="5004530"/>
            <a:ext cx="5080447" cy="2910813"/>
          </a:xfrm>
          <a:prstGeom prst="rect">
            <a:avLst/>
          </a:prstGeom>
        </p:spPr>
        <p:txBody>
          <a:bodyPr anchor="t" rtlCol="false" tIns="0" lIns="0" bIns="0" rIns="0">
            <a:spAutoFit/>
          </a:bodyPr>
          <a:lstStyle/>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Advanced Trading Engine</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Multi-Currency Support</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Futures and Margin Trading</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Spot Trading</a:t>
            </a:r>
          </a:p>
        </p:txBody>
      </p:sp>
      <p:sp>
        <p:nvSpPr>
          <p:cNvPr name="TextBox 6" id="6"/>
          <p:cNvSpPr txBox="true"/>
          <p:nvPr/>
        </p:nvSpPr>
        <p:spPr>
          <a:xfrm rot="0">
            <a:off x="7956257" y="5004530"/>
            <a:ext cx="5080447" cy="2910813"/>
          </a:xfrm>
          <a:prstGeom prst="rect">
            <a:avLst/>
          </a:prstGeom>
        </p:spPr>
        <p:txBody>
          <a:bodyPr anchor="t" rtlCol="false" tIns="0" lIns="0" bIns="0" rIns="0">
            <a:spAutoFit/>
          </a:bodyPr>
          <a:lstStyle/>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Staking and Lending</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Referral and Reward Programs</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Security Features</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API Integration</a:t>
            </a:r>
          </a:p>
        </p:txBody>
      </p:sp>
      <p:sp>
        <p:nvSpPr>
          <p:cNvPr name="TextBox 7" id="7"/>
          <p:cNvSpPr txBox="true"/>
          <p:nvPr/>
        </p:nvSpPr>
        <p:spPr>
          <a:xfrm rot="0">
            <a:off x="1028700" y="8338015"/>
            <a:ext cx="12371696" cy="920285"/>
          </a:xfrm>
          <a:prstGeom prst="rect">
            <a:avLst/>
          </a:prstGeom>
        </p:spPr>
        <p:txBody>
          <a:bodyPr anchor="t" rtlCol="false" tIns="0" lIns="0" bIns="0" rIns="0">
            <a:spAutoFit/>
          </a:bodyPr>
          <a:lstStyle/>
          <a:p>
            <a:pPr algn="just">
              <a:lnSpc>
                <a:spcPts val="3885"/>
              </a:lnSpc>
            </a:pPr>
            <a:r>
              <a:rPr lang="en-US" sz="2088">
                <a:solidFill>
                  <a:srgbClr val="FFFFFF"/>
                </a:solidFill>
                <a:latin typeface="Canva Sans"/>
                <a:ea typeface="Canva Sans"/>
                <a:cs typeface="Canva Sans"/>
                <a:sym typeface="Canva Sans"/>
              </a:rPr>
              <a:t>All of these features make the Binance clone script a preferable choice for entrepreneurs looking to set up a fully-fledged exchange platform fulfilling the requirements of professional traders.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3854634" y="-859600"/>
            <a:ext cx="11733829" cy="11712495"/>
          </a:xfrm>
          <a:custGeom>
            <a:avLst/>
            <a:gdLst/>
            <a:ahLst/>
            <a:cxnLst/>
            <a:rect r="r" b="b" t="t" l="l"/>
            <a:pathLst>
              <a:path h="11712495" w="11733829">
                <a:moveTo>
                  <a:pt x="0" y="0"/>
                </a:moveTo>
                <a:lnTo>
                  <a:pt x="11733829" y="0"/>
                </a:lnTo>
                <a:lnTo>
                  <a:pt x="11733829" y="11712495"/>
                </a:lnTo>
                <a:lnTo>
                  <a:pt x="0" y="11712495"/>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095134"/>
            <a:ext cx="12371696" cy="1851835"/>
          </a:xfrm>
          <a:prstGeom prst="rect">
            <a:avLst/>
          </a:prstGeom>
        </p:spPr>
        <p:txBody>
          <a:bodyPr anchor="t" rtlCol="false" tIns="0" lIns="0" bIns="0" rIns="0">
            <a:spAutoFit/>
          </a:bodyPr>
          <a:lstStyle/>
          <a:p>
            <a:pPr algn="l">
              <a:lnSpc>
                <a:spcPts val="7465"/>
              </a:lnSpc>
            </a:pPr>
            <a:r>
              <a:rPr lang="en-US" sz="5332" b="true">
                <a:solidFill>
                  <a:srgbClr val="FFFFFF"/>
                </a:solidFill>
                <a:latin typeface="Mina Bold"/>
                <a:ea typeface="Mina Bold"/>
                <a:cs typeface="Mina Bold"/>
                <a:sym typeface="Mina Bold"/>
              </a:rPr>
              <a:t>Coinbase Clone Script: User-Friendly Interface for Beginners</a:t>
            </a:r>
          </a:p>
        </p:txBody>
      </p:sp>
      <p:sp>
        <p:nvSpPr>
          <p:cNvPr name="TextBox 4" id="4"/>
          <p:cNvSpPr txBox="true"/>
          <p:nvPr/>
        </p:nvSpPr>
        <p:spPr>
          <a:xfrm rot="0">
            <a:off x="1028700" y="3174513"/>
            <a:ext cx="12371696" cy="1792973"/>
          </a:xfrm>
          <a:prstGeom prst="rect">
            <a:avLst/>
          </a:prstGeom>
        </p:spPr>
        <p:txBody>
          <a:bodyPr anchor="t" rtlCol="false" tIns="0" lIns="0" bIns="0" rIns="0">
            <a:spAutoFit/>
          </a:bodyPr>
          <a:lstStyle/>
          <a:p>
            <a:pPr algn="just">
              <a:lnSpc>
                <a:spcPts val="3613"/>
              </a:lnSpc>
            </a:pPr>
            <a:r>
              <a:rPr lang="en-US" sz="2088">
                <a:solidFill>
                  <a:srgbClr val="FFFFFF"/>
                </a:solidFill>
                <a:latin typeface="Canva Sans"/>
                <a:ea typeface="Canva Sans"/>
                <a:cs typeface="Canva Sans"/>
                <a:sym typeface="Canva Sans"/>
              </a:rPr>
              <a:t>On the contrary, the </a:t>
            </a:r>
            <a:r>
              <a:rPr lang="en-US" b="true" sz="2088" u="sng">
                <a:solidFill>
                  <a:srgbClr val="FFFFFF"/>
                </a:solidFill>
                <a:latin typeface="Canva Sans Bold"/>
                <a:ea typeface="Canva Sans Bold"/>
                <a:cs typeface="Canva Sans Bold"/>
                <a:sym typeface="Canva Sans Bold"/>
                <a:hlinkClick r:id="rId4" tooltip="https://www.blockchainx.tech/coinbase-clone-script/"/>
              </a:rPr>
              <a:t>Coinbase clone script</a:t>
            </a:r>
            <a:r>
              <a:rPr lang="en-US" sz="2088">
                <a:solidFill>
                  <a:srgbClr val="FFFFFF"/>
                </a:solidFill>
                <a:latin typeface="Canva Sans"/>
                <a:ea typeface="Canva Sans"/>
                <a:cs typeface="Canva Sans"/>
                <a:sym typeface="Canva Sans"/>
              </a:rPr>
              <a:t> works very much in the spirit of Coinbase: known as the widely accessible platform given its customer-centric interface and strict compliance with regulations. It is suited for a new generation of cryptocurrency traders who seek easy access into trading without losing essential features. Other key features are:</a:t>
            </a:r>
          </a:p>
        </p:txBody>
      </p:sp>
      <p:sp>
        <p:nvSpPr>
          <p:cNvPr name="TextBox 5" id="5"/>
          <p:cNvSpPr txBox="true"/>
          <p:nvPr/>
        </p:nvSpPr>
        <p:spPr>
          <a:xfrm rot="0">
            <a:off x="1028700" y="5192461"/>
            <a:ext cx="5080447" cy="2910813"/>
          </a:xfrm>
          <a:prstGeom prst="rect">
            <a:avLst/>
          </a:prstGeom>
        </p:spPr>
        <p:txBody>
          <a:bodyPr anchor="t" rtlCol="false" tIns="0" lIns="0" bIns="0" rIns="0">
            <a:spAutoFit/>
          </a:bodyPr>
          <a:lstStyle/>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User-Friendly Interface</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Fiat Integration</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Instant Buy/Sell Options</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KYC/AML Compliance</a:t>
            </a:r>
          </a:p>
        </p:txBody>
      </p:sp>
      <p:sp>
        <p:nvSpPr>
          <p:cNvPr name="TextBox 6" id="6"/>
          <p:cNvSpPr txBox="true"/>
          <p:nvPr/>
        </p:nvSpPr>
        <p:spPr>
          <a:xfrm rot="0">
            <a:off x="7956257" y="5192461"/>
            <a:ext cx="5080447" cy="2910813"/>
          </a:xfrm>
          <a:prstGeom prst="rect">
            <a:avLst/>
          </a:prstGeom>
        </p:spPr>
        <p:txBody>
          <a:bodyPr anchor="t" rtlCol="false" tIns="0" lIns="0" bIns="0" rIns="0">
            <a:spAutoFit/>
          </a:bodyPr>
          <a:lstStyle/>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Multi-Language Support</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Security Features</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Educational Resources</a:t>
            </a:r>
          </a:p>
          <a:p>
            <a:pPr algn="just" marL="515704" indent="-257852" lvl="1">
              <a:lnSpc>
                <a:spcPts val="5971"/>
              </a:lnSpc>
              <a:buFont typeface="Arial"/>
              <a:buChar char="•"/>
            </a:pPr>
            <a:r>
              <a:rPr lang="en-US" b="true" sz="2388">
                <a:solidFill>
                  <a:srgbClr val="FFFFFF"/>
                </a:solidFill>
                <a:latin typeface="Canva Sans Bold"/>
                <a:ea typeface="Canva Sans Bold"/>
                <a:cs typeface="Canva Sans Bold"/>
                <a:sym typeface="Canva Sans Bold"/>
              </a:rPr>
              <a:t>Recurring Buys</a:t>
            </a:r>
          </a:p>
        </p:txBody>
      </p:sp>
      <p:sp>
        <p:nvSpPr>
          <p:cNvPr name="TextBox 7" id="7"/>
          <p:cNvSpPr txBox="true"/>
          <p:nvPr/>
        </p:nvSpPr>
        <p:spPr>
          <a:xfrm rot="0">
            <a:off x="1028700" y="8499699"/>
            <a:ext cx="12371696" cy="920285"/>
          </a:xfrm>
          <a:prstGeom prst="rect">
            <a:avLst/>
          </a:prstGeom>
        </p:spPr>
        <p:txBody>
          <a:bodyPr anchor="t" rtlCol="false" tIns="0" lIns="0" bIns="0" rIns="0">
            <a:spAutoFit/>
          </a:bodyPr>
          <a:lstStyle/>
          <a:p>
            <a:pPr algn="just">
              <a:lnSpc>
                <a:spcPts val="3885"/>
              </a:lnSpc>
            </a:pPr>
            <a:r>
              <a:rPr lang="en-US" sz="2088">
                <a:solidFill>
                  <a:srgbClr val="FFFFFF"/>
                </a:solidFill>
                <a:latin typeface="Canva Sans"/>
                <a:ea typeface="Canva Sans"/>
                <a:cs typeface="Canva Sans"/>
                <a:sym typeface="Canva Sans"/>
              </a:rPr>
              <a:t>This Coinbase Clone Script is best suited for an entrepreneur that wants to create an easy platform for beginners aimed at ease of use and legal compliance.</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483016" y="3220212"/>
          <a:ext cx="17039021" cy="6453893"/>
        </p:xfrm>
        <a:graphic>
          <a:graphicData uri="http://schemas.openxmlformats.org/drawingml/2006/table">
            <a:tbl>
              <a:tblPr/>
              <a:tblGrid>
                <a:gridCol w="5015439"/>
                <a:gridCol w="6052626"/>
                <a:gridCol w="5970957"/>
              </a:tblGrid>
              <a:tr h="1613473">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FF914D"/>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FF914D"/>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FF914D"/>
                    </a:solidFill>
                  </a:tcPr>
                </a:tc>
              </a:tr>
              <a:tr h="1613473">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B3A4FF"/>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0E0440"/>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B3A4FF"/>
                    </a:solidFill>
                  </a:tcPr>
                </a:tc>
              </a:tr>
              <a:tr h="1613473">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B3A4FF"/>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B3A4FF"/>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B3A4FF"/>
                    </a:solidFill>
                  </a:tcPr>
                </a:tc>
              </a:tr>
              <a:tr h="1613473">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0E0440"/>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B3A4FF"/>
                    </a:solidFill>
                  </a:tcPr>
                </a:tc>
                <a:tc>
                  <a:txBody>
                    <a:bodyPr anchor="t" rtlCol="false"/>
                    <a:lstStyle/>
                    <a:p>
                      <a:pPr algn="ctr">
                        <a:lnSpc>
                          <a:spcPts val="2939"/>
                        </a:lnSpc>
                        <a:defRPr/>
                      </a:pPr>
                      <a:endParaRPr lang="en-US" sz="1100"/>
                    </a:p>
                  </a:txBody>
                  <a:tcPr marL="190500" marR="190500" marT="190500" marB="190500" anchor="ctr">
                    <a:lnL cmpd="sng" algn="ctr" cap="flat" w="38100">
                      <a:solidFill>
                        <a:srgbClr val="0E0440"/>
                      </a:solidFill>
                      <a:prstDash val="solid"/>
                      <a:round/>
                      <a:headEnd type="none" w="med" len="med"/>
                      <a:tailEnd type="none" w="med" len="med"/>
                    </a:lnL>
                    <a:lnR cmpd="sng" algn="ctr" cap="flat" w="38100">
                      <a:solidFill>
                        <a:srgbClr val="0E0440"/>
                      </a:solidFill>
                      <a:prstDash val="solid"/>
                      <a:round/>
                      <a:headEnd type="none" w="med" len="med"/>
                      <a:tailEnd type="none" w="med" len="med"/>
                    </a:lnR>
                    <a:lnT cmpd="sng" algn="ctr" cap="flat" w="38100">
                      <a:solidFill>
                        <a:srgbClr val="0E0440"/>
                      </a:solidFill>
                      <a:prstDash val="solid"/>
                      <a:round/>
                      <a:headEnd type="none" w="med" len="med"/>
                      <a:tailEnd type="none" w="med" len="med"/>
                    </a:lnT>
                    <a:lnB cmpd="sng" algn="ctr" cap="flat" w="38100">
                      <a:solidFill>
                        <a:srgbClr val="0E0440"/>
                      </a:solidFill>
                      <a:prstDash val="solid"/>
                      <a:round/>
                      <a:headEnd type="none" w="med" len="med"/>
                      <a:tailEnd type="none" w="med" len="med"/>
                    </a:lnB>
                    <a:solidFill>
                      <a:srgbClr val="0E0440"/>
                    </a:solidFill>
                  </a:tcPr>
                </a:tc>
              </a:tr>
            </a:tbl>
          </a:graphicData>
        </a:graphic>
      </p:graphicFrame>
      <p:grpSp>
        <p:nvGrpSpPr>
          <p:cNvPr name="Group 3" id="3"/>
          <p:cNvGrpSpPr/>
          <p:nvPr/>
        </p:nvGrpSpPr>
        <p:grpSpPr>
          <a:xfrm rot="0">
            <a:off x="0" y="0"/>
            <a:ext cx="18288000" cy="2712484"/>
            <a:chOff x="0" y="0"/>
            <a:chExt cx="4816593" cy="714399"/>
          </a:xfrm>
        </p:grpSpPr>
        <p:sp>
          <p:nvSpPr>
            <p:cNvPr name="Freeform 4" id="4"/>
            <p:cNvSpPr/>
            <p:nvPr/>
          </p:nvSpPr>
          <p:spPr>
            <a:xfrm flipH="false" flipV="false" rot="0">
              <a:off x="0" y="0"/>
              <a:ext cx="4816592" cy="714399"/>
            </a:xfrm>
            <a:custGeom>
              <a:avLst/>
              <a:gdLst/>
              <a:ahLst/>
              <a:cxnLst/>
              <a:rect r="r" b="b" t="t" l="l"/>
              <a:pathLst>
                <a:path h="714399" w="4816592">
                  <a:moveTo>
                    <a:pt x="0" y="0"/>
                  </a:moveTo>
                  <a:lnTo>
                    <a:pt x="4816592" y="0"/>
                  </a:lnTo>
                  <a:lnTo>
                    <a:pt x="4816592" y="714399"/>
                  </a:lnTo>
                  <a:lnTo>
                    <a:pt x="0" y="714399"/>
                  </a:lnTo>
                  <a:close/>
                </a:path>
              </a:pathLst>
            </a:custGeom>
            <a:solidFill>
              <a:srgbClr val="0E0440"/>
            </a:solidFill>
          </p:spPr>
        </p:sp>
        <p:sp>
          <p:nvSpPr>
            <p:cNvPr name="TextBox 5" id="5"/>
            <p:cNvSpPr txBox="true"/>
            <p:nvPr/>
          </p:nvSpPr>
          <p:spPr>
            <a:xfrm>
              <a:off x="0" y="-38100"/>
              <a:ext cx="4816593" cy="752499"/>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1576195" y="3856912"/>
            <a:ext cx="2743103" cy="587376"/>
          </a:xfrm>
          <a:prstGeom prst="rect">
            <a:avLst/>
          </a:prstGeom>
        </p:spPr>
        <p:txBody>
          <a:bodyPr anchor="t" rtlCol="false" tIns="0" lIns="0" bIns="0" rIns="0">
            <a:spAutoFit/>
          </a:bodyPr>
          <a:lstStyle/>
          <a:p>
            <a:pPr algn="l">
              <a:lnSpc>
                <a:spcPts val="4899"/>
              </a:lnSpc>
            </a:pPr>
            <a:r>
              <a:rPr lang="en-US" sz="3499" b="true">
                <a:solidFill>
                  <a:srgbClr val="FFFFFF"/>
                </a:solidFill>
                <a:latin typeface="Garet Bold"/>
                <a:ea typeface="Garet Bold"/>
                <a:cs typeface="Garet Bold"/>
                <a:sym typeface="Garet Bold"/>
              </a:rPr>
              <a:t>FEATURES</a:t>
            </a:r>
          </a:p>
        </p:txBody>
      </p:sp>
      <p:sp>
        <p:nvSpPr>
          <p:cNvPr name="TextBox 7" id="7"/>
          <p:cNvSpPr txBox="true"/>
          <p:nvPr/>
        </p:nvSpPr>
        <p:spPr>
          <a:xfrm rot="0">
            <a:off x="1028700" y="390258"/>
            <a:ext cx="16230600" cy="1811020"/>
          </a:xfrm>
          <a:prstGeom prst="rect">
            <a:avLst/>
          </a:prstGeom>
        </p:spPr>
        <p:txBody>
          <a:bodyPr anchor="t" rtlCol="false" tIns="0" lIns="0" bIns="0" rIns="0">
            <a:spAutoFit/>
          </a:bodyPr>
          <a:lstStyle/>
          <a:p>
            <a:pPr algn="ctr">
              <a:lnSpc>
                <a:spcPts val="7279"/>
              </a:lnSpc>
            </a:pPr>
            <a:r>
              <a:rPr lang="en-US" sz="5199" b="true">
                <a:solidFill>
                  <a:srgbClr val="FFFFFF"/>
                </a:solidFill>
                <a:latin typeface="Canva Sans Bold"/>
                <a:ea typeface="Canva Sans Bold"/>
                <a:cs typeface="Canva Sans Bold"/>
                <a:sym typeface="Canva Sans Bold"/>
              </a:rPr>
              <a:t>Comparative Overview Biance clone and Coinbase Clone Script:</a:t>
            </a:r>
          </a:p>
        </p:txBody>
      </p:sp>
      <p:sp>
        <p:nvSpPr>
          <p:cNvPr name="TextBox 8" id="8"/>
          <p:cNvSpPr txBox="true"/>
          <p:nvPr/>
        </p:nvSpPr>
        <p:spPr>
          <a:xfrm rot="0">
            <a:off x="5993016" y="3856912"/>
            <a:ext cx="4946050" cy="587376"/>
          </a:xfrm>
          <a:prstGeom prst="rect">
            <a:avLst/>
          </a:prstGeom>
        </p:spPr>
        <p:txBody>
          <a:bodyPr anchor="t" rtlCol="false" tIns="0" lIns="0" bIns="0" rIns="0">
            <a:spAutoFit/>
          </a:bodyPr>
          <a:lstStyle/>
          <a:p>
            <a:pPr algn="l">
              <a:lnSpc>
                <a:spcPts val="4899"/>
              </a:lnSpc>
            </a:pPr>
            <a:r>
              <a:rPr lang="en-US" sz="3499" b="true">
                <a:solidFill>
                  <a:srgbClr val="FFFFFF"/>
                </a:solidFill>
                <a:latin typeface="Garet Bold"/>
                <a:ea typeface="Garet Bold"/>
                <a:cs typeface="Garet Bold"/>
                <a:sym typeface="Garet Bold"/>
              </a:rPr>
              <a:t>Binance Clone Script</a:t>
            </a:r>
          </a:p>
        </p:txBody>
      </p:sp>
      <p:sp>
        <p:nvSpPr>
          <p:cNvPr name="TextBox 9" id="9"/>
          <p:cNvSpPr txBox="true"/>
          <p:nvPr/>
        </p:nvSpPr>
        <p:spPr>
          <a:xfrm rot="0">
            <a:off x="11904517" y="3856912"/>
            <a:ext cx="5273941" cy="587376"/>
          </a:xfrm>
          <a:prstGeom prst="rect">
            <a:avLst/>
          </a:prstGeom>
        </p:spPr>
        <p:txBody>
          <a:bodyPr anchor="t" rtlCol="false" tIns="0" lIns="0" bIns="0" rIns="0">
            <a:spAutoFit/>
          </a:bodyPr>
          <a:lstStyle/>
          <a:p>
            <a:pPr algn="l">
              <a:lnSpc>
                <a:spcPts val="4899"/>
              </a:lnSpc>
            </a:pPr>
            <a:r>
              <a:rPr lang="en-US" sz="3499" b="true">
                <a:solidFill>
                  <a:srgbClr val="FFFFFF"/>
                </a:solidFill>
                <a:latin typeface="Garet Bold"/>
                <a:ea typeface="Garet Bold"/>
                <a:cs typeface="Garet Bold"/>
                <a:sym typeface="Garet Bold"/>
              </a:rPr>
              <a:t>Coinbase Clone Script</a:t>
            </a:r>
          </a:p>
        </p:txBody>
      </p:sp>
      <p:sp>
        <p:nvSpPr>
          <p:cNvPr name="TextBox 10" id="10"/>
          <p:cNvSpPr txBox="true"/>
          <p:nvPr/>
        </p:nvSpPr>
        <p:spPr>
          <a:xfrm rot="0">
            <a:off x="947858" y="5349162"/>
            <a:ext cx="4016956" cy="537845"/>
          </a:xfrm>
          <a:prstGeom prst="rect">
            <a:avLst/>
          </a:prstGeom>
        </p:spPr>
        <p:txBody>
          <a:bodyPr anchor="t" rtlCol="false" tIns="0" lIns="0" bIns="0" rIns="0">
            <a:spAutoFit/>
          </a:bodyPr>
          <a:lstStyle/>
          <a:p>
            <a:pPr algn="ctr">
              <a:lnSpc>
                <a:spcPts val="4480"/>
              </a:lnSpc>
            </a:pPr>
            <a:r>
              <a:rPr lang="en-US" sz="3200" b="true">
                <a:solidFill>
                  <a:srgbClr val="FFFFFF"/>
                </a:solidFill>
                <a:latin typeface="Canva Sans Bold"/>
                <a:ea typeface="Canva Sans Bold"/>
                <a:cs typeface="Canva Sans Bold"/>
                <a:sym typeface="Canva Sans Bold"/>
              </a:rPr>
              <a:t>Trading Option</a:t>
            </a:r>
          </a:p>
        </p:txBody>
      </p:sp>
      <p:sp>
        <p:nvSpPr>
          <p:cNvPr name="TextBox 11" id="11"/>
          <p:cNvSpPr txBox="true"/>
          <p:nvPr/>
        </p:nvSpPr>
        <p:spPr>
          <a:xfrm rot="0">
            <a:off x="6215331" y="5165330"/>
            <a:ext cx="4016956" cy="905510"/>
          </a:xfrm>
          <a:prstGeom prst="rect">
            <a:avLst/>
          </a:prstGeom>
        </p:spPr>
        <p:txBody>
          <a:bodyPr anchor="t" rtlCol="false" tIns="0" lIns="0" bIns="0" rIns="0">
            <a:spAutoFit/>
          </a:bodyPr>
          <a:lstStyle/>
          <a:p>
            <a:pPr algn="ctr">
              <a:lnSpc>
                <a:spcPts val="3640"/>
              </a:lnSpc>
            </a:pPr>
            <a:r>
              <a:rPr lang="en-US" sz="2600">
                <a:solidFill>
                  <a:srgbClr val="FFFFFF"/>
                </a:solidFill>
                <a:latin typeface="Canva Sans"/>
                <a:ea typeface="Canva Sans"/>
                <a:cs typeface="Canva Sans"/>
                <a:sym typeface="Canva Sans"/>
              </a:rPr>
              <a:t>Advanced ( future, Margin, Spot ) </a:t>
            </a:r>
          </a:p>
        </p:txBody>
      </p:sp>
      <p:sp>
        <p:nvSpPr>
          <p:cNvPr name="TextBox 12" id="12"/>
          <p:cNvSpPr txBox="true"/>
          <p:nvPr/>
        </p:nvSpPr>
        <p:spPr>
          <a:xfrm rot="0">
            <a:off x="12533009" y="5328876"/>
            <a:ext cx="4016956" cy="905510"/>
          </a:xfrm>
          <a:prstGeom prst="rect">
            <a:avLst/>
          </a:prstGeom>
        </p:spPr>
        <p:txBody>
          <a:bodyPr anchor="t" rtlCol="false" tIns="0" lIns="0" bIns="0" rIns="0">
            <a:spAutoFit/>
          </a:bodyPr>
          <a:lstStyle/>
          <a:p>
            <a:pPr algn="ctr">
              <a:lnSpc>
                <a:spcPts val="3640"/>
              </a:lnSpc>
            </a:pPr>
            <a:r>
              <a:rPr lang="en-US" sz="2600">
                <a:solidFill>
                  <a:srgbClr val="FFFFFF"/>
                </a:solidFill>
                <a:latin typeface="Canva Sans"/>
                <a:ea typeface="Canva Sans"/>
                <a:cs typeface="Canva Sans"/>
                <a:sym typeface="Canva Sans"/>
              </a:rPr>
              <a:t>Basic ( Spot , instant buy/sell )</a:t>
            </a:r>
          </a:p>
        </p:txBody>
      </p:sp>
      <p:sp>
        <p:nvSpPr>
          <p:cNvPr name="TextBox 13" id="13"/>
          <p:cNvSpPr txBox="true"/>
          <p:nvPr/>
        </p:nvSpPr>
        <p:spPr>
          <a:xfrm rot="0">
            <a:off x="947858" y="6951636"/>
            <a:ext cx="4016956" cy="537845"/>
          </a:xfrm>
          <a:prstGeom prst="rect">
            <a:avLst/>
          </a:prstGeom>
        </p:spPr>
        <p:txBody>
          <a:bodyPr anchor="t" rtlCol="false" tIns="0" lIns="0" bIns="0" rIns="0">
            <a:spAutoFit/>
          </a:bodyPr>
          <a:lstStyle/>
          <a:p>
            <a:pPr algn="ctr">
              <a:lnSpc>
                <a:spcPts val="4480"/>
              </a:lnSpc>
            </a:pPr>
            <a:r>
              <a:rPr lang="en-US" sz="3200" b="true">
                <a:solidFill>
                  <a:srgbClr val="FFFFFF"/>
                </a:solidFill>
                <a:latin typeface="Canva Sans Bold"/>
                <a:ea typeface="Canva Sans Bold"/>
                <a:cs typeface="Canva Sans Bold"/>
                <a:sym typeface="Canva Sans Bold"/>
              </a:rPr>
              <a:t>User interface</a:t>
            </a:r>
          </a:p>
        </p:txBody>
      </p:sp>
      <p:sp>
        <p:nvSpPr>
          <p:cNvPr name="TextBox 14" id="14"/>
          <p:cNvSpPr txBox="true"/>
          <p:nvPr/>
        </p:nvSpPr>
        <p:spPr>
          <a:xfrm rot="0">
            <a:off x="6457563" y="6996403"/>
            <a:ext cx="4016956" cy="448310"/>
          </a:xfrm>
          <a:prstGeom prst="rect">
            <a:avLst/>
          </a:prstGeom>
        </p:spPr>
        <p:txBody>
          <a:bodyPr anchor="t" rtlCol="false" tIns="0" lIns="0" bIns="0" rIns="0">
            <a:spAutoFit/>
          </a:bodyPr>
          <a:lstStyle/>
          <a:p>
            <a:pPr algn="ctr">
              <a:lnSpc>
                <a:spcPts val="3640"/>
              </a:lnSpc>
            </a:pPr>
            <a:r>
              <a:rPr lang="en-US" sz="2600">
                <a:solidFill>
                  <a:srgbClr val="FFFFFF"/>
                </a:solidFill>
                <a:latin typeface="Canva Sans"/>
                <a:ea typeface="Canva Sans"/>
                <a:cs typeface="Canva Sans"/>
                <a:sym typeface="Canva Sans"/>
              </a:rPr>
              <a:t>Complex, feature-rich</a:t>
            </a:r>
          </a:p>
        </p:txBody>
      </p:sp>
      <p:sp>
        <p:nvSpPr>
          <p:cNvPr name="TextBox 15" id="15"/>
          <p:cNvSpPr txBox="true"/>
          <p:nvPr/>
        </p:nvSpPr>
        <p:spPr>
          <a:xfrm rot="0">
            <a:off x="12533009" y="6767803"/>
            <a:ext cx="4016956" cy="448310"/>
          </a:xfrm>
          <a:prstGeom prst="rect">
            <a:avLst/>
          </a:prstGeom>
        </p:spPr>
        <p:txBody>
          <a:bodyPr anchor="t" rtlCol="false" tIns="0" lIns="0" bIns="0" rIns="0">
            <a:spAutoFit/>
          </a:bodyPr>
          <a:lstStyle/>
          <a:p>
            <a:pPr algn="ctr">
              <a:lnSpc>
                <a:spcPts val="3640"/>
              </a:lnSpc>
            </a:pPr>
            <a:r>
              <a:rPr lang="en-US" sz="2600">
                <a:solidFill>
                  <a:srgbClr val="FFFFFF"/>
                </a:solidFill>
                <a:latin typeface="Canva Sans"/>
                <a:ea typeface="Canva Sans"/>
                <a:cs typeface="Canva Sans"/>
                <a:sym typeface="Canva Sans"/>
              </a:rPr>
              <a:t>simple,intuitive</a:t>
            </a:r>
          </a:p>
        </p:txBody>
      </p:sp>
      <p:sp>
        <p:nvSpPr>
          <p:cNvPr name="TextBox 16" id="16"/>
          <p:cNvSpPr txBox="true"/>
          <p:nvPr/>
        </p:nvSpPr>
        <p:spPr>
          <a:xfrm rot="0">
            <a:off x="939268" y="8394356"/>
            <a:ext cx="4016956" cy="537845"/>
          </a:xfrm>
          <a:prstGeom prst="rect">
            <a:avLst/>
          </a:prstGeom>
        </p:spPr>
        <p:txBody>
          <a:bodyPr anchor="t" rtlCol="false" tIns="0" lIns="0" bIns="0" rIns="0">
            <a:spAutoFit/>
          </a:bodyPr>
          <a:lstStyle/>
          <a:p>
            <a:pPr algn="ctr">
              <a:lnSpc>
                <a:spcPts val="4480"/>
              </a:lnSpc>
            </a:pPr>
            <a:r>
              <a:rPr lang="en-US" sz="3200" b="true">
                <a:solidFill>
                  <a:srgbClr val="FFFFFF"/>
                </a:solidFill>
                <a:latin typeface="Canva Sans Bold"/>
                <a:ea typeface="Canva Sans Bold"/>
                <a:cs typeface="Canva Sans Bold"/>
                <a:sym typeface="Canva Sans Bold"/>
              </a:rPr>
              <a:t>Security Features</a:t>
            </a:r>
          </a:p>
        </p:txBody>
      </p:sp>
      <p:sp>
        <p:nvSpPr>
          <p:cNvPr name="TextBox 17" id="17"/>
          <p:cNvSpPr txBox="true"/>
          <p:nvPr/>
        </p:nvSpPr>
        <p:spPr>
          <a:xfrm rot="0">
            <a:off x="6457563" y="8483891"/>
            <a:ext cx="4016956" cy="905510"/>
          </a:xfrm>
          <a:prstGeom prst="rect">
            <a:avLst/>
          </a:prstGeom>
        </p:spPr>
        <p:txBody>
          <a:bodyPr anchor="t" rtlCol="false" tIns="0" lIns="0" bIns="0" rIns="0">
            <a:spAutoFit/>
          </a:bodyPr>
          <a:lstStyle/>
          <a:p>
            <a:pPr algn="ctr">
              <a:lnSpc>
                <a:spcPts val="3640"/>
              </a:lnSpc>
            </a:pPr>
            <a:r>
              <a:rPr lang="en-US" sz="2600">
                <a:solidFill>
                  <a:srgbClr val="FFFFFF"/>
                </a:solidFill>
                <a:latin typeface="Canva Sans"/>
                <a:ea typeface="Canva Sans"/>
                <a:cs typeface="Canva Sans"/>
                <a:sym typeface="Canva Sans"/>
              </a:rPr>
              <a:t>Advance (2FA, Cold storage, anti - DDos)</a:t>
            </a:r>
          </a:p>
        </p:txBody>
      </p:sp>
      <p:sp>
        <p:nvSpPr>
          <p:cNvPr name="TextBox 18" id="18"/>
          <p:cNvSpPr txBox="true"/>
          <p:nvPr/>
        </p:nvSpPr>
        <p:spPr>
          <a:xfrm rot="0">
            <a:off x="12713542" y="8483891"/>
            <a:ext cx="4016956" cy="905510"/>
          </a:xfrm>
          <a:prstGeom prst="rect">
            <a:avLst/>
          </a:prstGeom>
        </p:spPr>
        <p:txBody>
          <a:bodyPr anchor="t" rtlCol="false" tIns="0" lIns="0" bIns="0" rIns="0">
            <a:spAutoFit/>
          </a:bodyPr>
          <a:lstStyle/>
          <a:p>
            <a:pPr algn="ctr">
              <a:lnSpc>
                <a:spcPts val="3640"/>
              </a:lnSpc>
            </a:pPr>
            <a:r>
              <a:rPr lang="en-US" sz="2600">
                <a:solidFill>
                  <a:srgbClr val="FFFFFF"/>
                </a:solidFill>
                <a:latin typeface="Canva Sans"/>
                <a:ea typeface="Canva Sans"/>
                <a:cs typeface="Canva Sans"/>
                <a:sym typeface="Canva Sans"/>
              </a:rPr>
              <a:t>Standard (2FA, Secure Wallets)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E0440"/>
        </a:solidFill>
      </p:bgPr>
    </p:bg>
    <p:spTree>
      <p:nvGrpSpPr>
        <p:cNvPr id="1" name=""/>
        <p:cNvGrpSpPr/>
        <p:nvPr/>
      </p:nvGrpSpPr>
      <p:grpSpPr>
        <a:xfrm>
          <a:off x="0" y="0"/>
          <a:ext cx="0" cy="0"/>
          <a:chOff x="0" y="0"/>
          <a:chExt cx="0" cy="0"/>
        </a:xfrm>
      </p:grpSpPr>
      <p:sp>
        <p:nvSpPr>
          <p:cNvPr name="Freeform 2" id="2"/>
          <p:cNvSpPr/>
          <p:nvPr/>
        </p:nvSpPr>
        <p:spPr>
          <a:xfrm flipH="false" flipV="false" rot="0">
            <a:off x="15309792" y="-879811"/>
            <a:ext cx="11733829" cy="11712495"/>
          </a:xfrm>
          <a:custGeom>
            <a:avLst/>
            <a:gdLst/>
            <a:ahLst/>
            <a:cxnLst/>
            <a:rect r="r" b="b" t="t" l="l"/>
            <a:pathLst>
              <a:path h="11712495" w="11733829">
                <a:moveTo>
                  <a:pt x="0" y="0"/>
                </a:moveTo>
                <a:lnTo>
                  <a:pt x="11733829" y="0"/>
                </a:lnTo>
                <a:lnTo>
                  <a:pt x="11733829" y="11712495"/>
                </a:lnTo>
                <a:lnTo>
                  <a:pt x="0" y="11712495"/>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933450"/>
            <a:ext cx="14049170" cy="1851835"/>
          </a:xfrm>
          <a:prstGeom prst="rect">
            <a:avLst/>
          </a:prstGeom>
        </p:spPr>
        <p:txBody>
          <a:bodyPr anchor="t" rtlCol="false" tIns="0" lIns="0" bIns="0" rIns="0">
            <a:spAutoFit/>
          </a:bodyPr>
          <a:lstStyle/>
          <a:p>
            <a:pPr algn="l">
              <a:lnSpc>
                <a:spcPts val="7465"/>
              </a:lnSpc>
            </a:pPr>
            <a:r>
              <a:rPr lang="en-US" sz="5332" b="true">
                <a:solidFill>
                  <a:srgbClr val="FFFFFF"/>
                </a:solidFill>
                <a:latin typeface="Mina Bold"/>
                <a:ea typeface="Mina Bold"/>
                <a:cs typeface="Mina Bold"/>
                <a:sym typeface="Mina Bold"/>
              </a:rPr>
              <a:t>Why choose BlockchainX for Cryptocurrency Exchange Script Development</a:t>
            </a:r>
          </a:p>
        </p:txBody>
      </p:sp>
      <p:sp>
        <p:nvSpPr>
          <p:cNvPr name="TextBox 4" id="4"/>
          <p:cNvSpPr txBox="true"/>
          <p:nvPr/>
        </p:nvSpPr>
        <p:spPr>
          <a:xfrm rot="0">
            <a:off x="1028700" y="3172267"/>
            <a:ext cx="14049170" cy="6263810"/>
          </a:xfrm>
          <a:prstGeom prst="rect">
            <a:avLst/>
          </a:prstGeom>
        </p:spPr>
        <p:txBody>
          <a:bodyPr anchor="t" rtlCol="false" tIns="0" lIns="0" bIns="0" rIns="0">
            <a:spAutoFit/>
          </a:bodyPr>
          <a:lstStyle/>
          <a:p>
            <a:pPr algn="just">
              <a:lnSpc>
                <a:spcPts val="3885"/>
              </a:lnSpc>
            </a:pPr>
            <a:r>
              <a:rPr lang="en-US" sz="2088">
                <a:solidFill>
                  <a:srgbClr val="FFFFFF"/>
                </a:solidFill>
                <a:latin typeface="Canva Sans"/>
                <a:ea typeface="Canva Sans"/>
                <a:cs typeface="Canva Sans"/>
                <a:sym typeface="Canva Sans"/>
              </a:rPr>
              <a:t>Choosing </a:t>
            </a:r>
            <a:r>
              <a:rPr lang="en-US" b="true" sz="2088" u="sng">
                <a:solidFill>
                  <a:srgbClr val="FFFFFF"/>
                </a:solidFill>
                <a:latin typeface="Canva Sans Bold"/>
                <a:ea typeface="Canva Sans Bold"/>
                <a:cs typeface="Canva Sans Bold"/>
                <a:sym typeface="Canva Sans Bold"/>
                <a:hlinkClick r:id="rId4" tooltip="https://www.blockchainx.tech"/>
              </a:rPr>
              <a:t>BlockchainX</a:t>
            </a:r>
            <a:r>
              <a:rPr lang="en-US" sz="2088">
                <a:solidFill>
                  <a:srgbClr val="FFFFFF"/>
                </a:solidFill>
                <a:latin typeface="Canva Sans"/>
                <a:ea typeface="Canva Sans"/>
                <a:cs typeface="Canva Sans"/>
                <a:sym typeface="Canva Sans"/>
              </a:rPr>
              <a:t> for crypto exchange script creation ensures the implementation of a workable, secure, customized solution for the business. The company enjoys over ten years of development experience in blockchain technology and has delivered many crypto exchange projects replicating the functionality of top sites like Binance or Coinbase.</a:t>
            </a:r>
          </a:p>
          <a:p>
            <a:pPr algn="just">
              <a:lnSpc>
                <a:spcPts val="3885"/>
              </a:lnSpc>
            </a:pPr>
          </a:p>
          <a:p>
            <a:pPr algn="just">
              <a:lnSpc>
                <a:spcPts val="3885"/>
              </a:lnSpc>
            </a:pPr>
            <a:r>
              <a:rPr lang="en-US" sz="2088">
                <a:solidFill>
                  <a:srgbClr val="FFFFFF"/>
                </a:solidFill>
                <a:latin typeface="Canva Sans"/>
                <a:ea typeface="Canva Sans"/>
                <a:cs typeface="Canva Sans"/>
                <a:sym typeface="Canva Sans"/>
              </a:rPr>
              <a:t>Security is at the safeguarding forefront at BlockchainX. They employ advanced safeguards such as two factors to authenticate, cold wallet integration, and multi-layer encryption to prevent data pertaining to user and funds from cyber threats. This builds trust in the exchange and safeguards it.</a:t>
            </a:r>
          </a:p>
          <a:p>
            <a:pPr algn="just">
              <a:lnSpc>
                <a:spcPts val="3885"/>
              </a:lnSpc>
            </a:pPr>
          </a:p>
          <a:p>
            <a:pPr algn="just">
              <a:lnSpc>
                <a:spcPts val="3885"/>
              </a:lnSpc>
            </a:pPr>
            <a:r>
              <a:rPr lang="en-US" sz="2088">
                <a:solidFill>
                  <a:srgbClr val="FFFFFF"/>
                </a:solidFill>
                <a:latin typeface="Canva Sans"/>
                <a:ea typeface="Canva Sans"/>
                <a:cs typeface="Canva Sans"/>
                <a:sym typeface="Canva Sans"/>
              </a:rPr>
              <a:t>Customization is another area evidenced with BlockchainX. They provide a flexible script designed to be customized for different business models, depending on whether it is a centralized, decentralized, or P2P exchange. Clients can incorporate diverse features like staking, margin trading, fiat integration, and referral programs to make their platform stand out!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TextBox 2" id="2"/>
          <p:cNvSpPr txBox="true"/>
          <p:nvPr/>
        </p:nvSpPr>
        <p:spPr>
          <a:xfrm rot="0">
            <a:off x="2818366" y="2494851"/>
            <a:ext cx="8819592" cy="1765560"/>
          </a:xfrm>
          <a:prstGeom prst="rect">
            <a:avLst/>
          </a:prstGeom>
        </p:spPr>
        <p:txBody>
          <a:bodyPr anchor="t" rtlCol="false" tIns="0" lIns="0" bIns="0" rIns="0">
            <a:spAutoFit/>
          </a:bodyPr>
          <a:lstStyle/>
          <a:p>
            <a:pPr algn="l" marL="0" indent="0" lvl="0">
              <a:lnSpc>
                <a:spcPts val="14510"/>
              </a:lnSpc>
              <a:spcBef>
                <a:spcPct val="0"/>
              </a:spcBef>
            </a:pPr>
            <a:r>
              <a:rPr lang="en-US" b="true" sz="10364">
                <a:solidFill>
                  <a:srgbClr val="051D40"/>
                </a:solidFill>
                <a:latin typeface="Montserrat Bold"/>
                <a:ea typeface="Montserrat Bold"/>
                <a:cs typeface="Montserrat Bold"/>
                <a:sym typeface="Montserrat Bold"/>
              </a:rPr>
              <a:t>THANK YOU!</a:t>
            </a:r>
          </a:p>
        </p:txBody>
      </p:sp>
      <p:grpSp>
        <p:nvGrpSpPr>
          <p:cNvPr name="Group 3" id="3"/>
          <p:cNvGrpSpPr>
            <a:grpSpLocks noChangeAspect="true"/>
          </p:cNvGrpSpPr>
          <p:nvPr/>
        </p:nvGrpSpPr>
        <p:grpSpPr>
          <a:xfrm rot="0">
            <a:off x="2818366" y="4807681"/>
            <a:ext cx="2706695" cy="2696122"/>
            <a:chOff x="0" y="0"/>
            <a:chExt cx="6502400" cy="6477000"/>
          </a:xfrm>
        </p:grpSpPr>
        <p:sp>
          <p:nvSpPr>
            <p:cNvPr name="Freeform 4" id="4"/>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t="-250" r="223" b="-250"/>
              </a:stretch>
            </a:blipFill>
          </p:spPr>
        </p:sp>
        <p:sp>
          <p:nvSpPr>
            <p:cNvPr name="Freeform 5" id="5"/>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145DA0"/>
            </a:solidFill>
          </p:spPr>
        </p:sp>
      </p:grpSp>
      <p:sp>
        <p:nvSpPr>
          <p:cNvPr name="Freeform 6" id="6"/>
          <p:cNvSpPr/>
          <p:nvPr/>
        </p:nvSpPr>
        <p:spPr>
          <a:xfrm flipH="false" flipV="false" rot="0">
            <a:off x="5736916" y="5778432"/>
            <a:ext cx="399176" cy="399176"/>
          </a:xfrm>
          <a:custGeom>
            <a:avLst/>
            <a:gdLst/>
            <a:ahLst/>
            <a:cxnLst/>
            <a:rect r="r" b="b" t="t" l="l"/>
            <a:pathLst>
              <a:path h="399176" w="399176">
                <a:moveTo>
                  <a:pt x="0" y="0"/>
                </a:moveTo>
                <a:lnTo>
                  <a:pt x="399175" y="0"/>
                </a:lnTo>
                <a:lnTo>
                  <a:pt x="399175" y="399175"/>
                </a:lnTo>
                <a:lnTo>
                  <a:pt x="0" y="3991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5736916" y="6339014"/>
            <a:ext cx="399176" cy="399176"/>
          </a:xfrm>
          <a:custGeom>
            <a:avLst/>
            <a:gdLst/>
            <a:ahLst/>
            <a:cxnLst/>
            <a:rect r="r" b="b" t="t" l="l"/>
            <a:pathLst>
              <a:path h="399176" w="399176">
                <a:moveTo>
                  <a:pt x="0" y="0"/>
                </a:moveTo>
                <a:lnTo>
                  <a:pt x="399175" y="0"/>
                </a:lnTo>
                <a:lnTo>
                  <a:pt x="399175" y="399176"/>
                </a:lnTo>
                <a:lnTo>
                  <a:pt x="0" y="39917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8" id="8"/>
          <p:cNvSpPr/>
          <p:nvPr/>
        </p:nvSpPr>
        <p:spPr>
          <a:xfrm flipH="false" flipV="false" rot="0">
            <a:off x="5736916" y="6907158"/>
            <a:ext cx="399176" cy="399176"/>
          </a:xfrm>
          <a:custGeom>
            <a:avLst/>
            <a:gdLst/>
            <a:ahLst/>
            <a:cxnLst/>
            <a:rect r="r" b="b" t="t" l="l"/>
            <a:pathLst>
              <a:path h="399176" w="399176">
                <a:moveTo>
                  <a:pt x="0" y="0"/>
                </a:moveTo>
                <a:lnTo>
                  <a:pt x="399175" y="0"/>
                </a:lnTo>
                <a:lnTo>
                  <a:pt x="399175" y="399176"/>
                </a:lnTo>
                <a:lnTo>
                  <a:pt x="0" y="3991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grpSp>
        <p:nvGrpSpPr>
          <p:cNvPr name="Group 9" id="9"/>
          <p:cNvGrpSpPr/>
          <p:nvPr/>
        </p:nvGrpSpPr>
        <p:grpSpPr>
          <a:xfrm rot="0">
            <a:off x="12398912" y="0"/>
            <a:ext cx="5889088" cy="10821802"/>
            <a:chOff x="0" y="0"/>
            <a:chExt cx="1551036" cy="2850186"/>
          </a:xfrm>
        </p:grpSpPr>
        <p:sp>
          <p:nvSpPr>
            <p:cNvPr name="Freeform 10" id="10"/>
            <p:cNvSpPr/>
            <p:nvPr/>
          </p:nvSpPr>
          <p:spPr>
            <a:xfrm flipH="false" flipV="false" rot="0">
              <a:off x="0" y="0"/>
              <a:ext cx="1551036" cy="2850186"/>
            </a:xfrm>
            <a:custGeom>
              <a:avLst/>
              <a:gdLst/>
              <a:ahLst/>
              <a:cxnLst/>
              <a:rect r="r" b="b" t="t" l="l"/>
              <a:pathLst>
                <a:path h="2850186" w="1551036">
                  <a:moveTo>
                    <a:pt x="0" y="0"/>
                  </a:moveTo>
                  <a:lnTo>
                    <a:pt x="1551036" y="0"/>
                  </a:lnTo>
                  <a:lnTo>
                    <a:pt x="1551036" y="2850186"/>
                  </a:lnTo>
                  <a:lnTo>
                    <a:pt x="0" y="2850186"/>
                  </a:lnTo>
                  <a:close/>
                </a:path>
              </a:pathLst>
            </a:custGeom>
            <a:solidFill>
              <a:srgbClr val="0E0440"/>
            </a:solidFill>
            <a:ln cap="sq">
              <a:noFill/>
              <a:prstDash val="solid"/>
              <a:miter/>
            </a:ln>
          </p:spPr>
        </p:sp>
        <p:sp>
          <p:nvSpPr>
            <p:cNvPr name="TextBox 11" id="11"/>
            <p:cNvSpPr txBox="true"/>
            <p:nvPr/>
          </p:nvSpPr>
          <p:spPr>
            <a:xfrm>
              <a:off x="0" y="-38100"/>
              <a:ext cx="1551036" cy="2888286"/>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2398912" y="9530041"/>
            <a:ext cx="5889088" cy="756959"/>
            <a:chOff x="0" y="0"/>
            <a:chExt cx="1551036" cy="199364"/>
          </a:xfrm>
        </p:grpSpPr>
        <p:sp>
          <p:nvSpPr>
            <p:cNvPr name="Freeform 13" id="13"/>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0E0440"/>
            </a:solidFill>
            <a:ln cap="sq">
              <a:noFill/>
              <a:prstDash val="solid"/>
              <a:miter/>
            </a:ln>
          </p:spPr>
        </p:sp>
        <p:sp>
          <p:nvSpPr>
            <p:cNvPr name="TextBox 14" id="14"/>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4925441" y="3609788"/>
            <a:ext cx="9392643" cy="9529477"/>
          </a:xfrm>
          <a:custGeom>
            <a:avLst/>
            <a:gdLst/>
            <a:ahLst/>
            <a:cxnLst/>
            <a:rect r="r" b="b" t="t" l="l"/>
            <a:pathLst>
              <a:path h="9529477" w="9392643">
                <a:moveTo>
                  <a:pt x="0" y="0"/>
                </a:moveTo>
                <a:lnTo>
                  <a:pt x="9392643" y="0"/>
                </a:lnTo>
                <a:lnTo>
                  <a:pt x="9392643" y="9529476"/>
                </a:lnTo>
                <a:lnTo>
                  <a:pt x="0" y="952947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false" flipV="false" rot="0">
            <a:off x="1028700" y="1028700"/>
            <a:ext cx="2396210" cy="754806"/>
          </a:xfrm>
          <a:custGeom>
            <a:avLst/>
            <a:gdLst/>
            <a:ahLst/>
            <a:cxnLst/>
            <a:rect r="r" b="b" t="t" l="l"/>
            <a:pathLst>
              <a:path h="754806" w="2396210">
                <a:moveTo>
                  <a:pt x="0" y="0"/>
                </a:moveTo>
                <a:lnTo>
                  <a:pt x="2396210" y="0"/>
                </a:lnTo>
                <a:lnTo>
                  <a:pt x="2396210" y="754806"/>
                </a:lnTo>
                <a:lnTo>
                  <a:pt x="0" y="754806"/>
                </a:lnTo>
                <a:lnTo>
                  <a:pt x="0" y="0"/>
                </a:lnTo>
                <a:close/>
              </a:path>
            </a:pathLst>
          </a:custGeom>
          <a:blipFill>
            <a:blip r:embed="rId11"/>
            <a:stretch>
              <a:fillRect l="0" t="0" r="0" b="0"/>
            </a:stretch>
          </a:blipFill>
        </p:spPr>
      </p:sp>
      <p:sp>
        <p:nvSpPr>
          <p:cNvPr name="TextBox 17" id="17"/>
          <p:cNvSpPr txBox="true"/>
          <p:nvPr/>
        </p:nvSpPr>
        <p:spPr>
          <a:xfrm rot="0">
            <a:off x="6273438" y="6281864"/>
            <a:ext cx="3788059" cy="325492"/>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https://www.blockchainx.tech/</a:t>
            </a:r>
          </a:p>
        </p:txBody>
      </p:sp>
      <p:sp>
        <p:nvSpPr>
          <p:cNvPr name="TextBox 18" id="18"/>
          <p:cNvSpPr txBox="true"/>
          <p:nvPr/>
        </p:nvSpPr>
        <p:spPr>
          <a:xfrm rot="0">
            <a:off x="6273438" y="6905490"/>
            <a:ext cx="3788059" cy="639817"/>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Coimbatore, Tamil Nadu, PIN Code 641035</a:t>
            </a:r>
          </a:p>
        </p:txBody>
      </p:sp>
      <p:sp>
        <p:nvSpPr>
          <p:cNvPr name="TextBox 19" id="19"/>
          <p:cNvSpPr txBox="true"/>
          <p:nvPr/>
        </p:nvSpPr>
        <p:spPr>
          <a:xfrm rot="0">
            <a:off x="6273438" y="5761462"/>
            <a:ext cx="3559508" cy="325492"/>
          </a:xfrm>
          <a:prstGeom prst="rect">
            <a:avLst/>
          </a:prstGeom>
        </p:spPr>
        <p:txBody>
          <a:bodyPr anchor="t" rtlCol="false" tIns="0" lIns="0" bIns="0" rIns="0">
            <a:spAutoFit/>
          </a:bodyPr>
          <a:lstStyle/>
          <a:p>
            <a:pPr algn="l" marL="0" indent="0" lvl="1">
              <a:lnSpc>
                <a:spcPts val="2534"/>
              </a:lnSpc>
              <a:spcBef>
                <a:spcPct val="0"/>
              </a:spcBef>
            </a:pPr>
            <a:r>
              <a:rPr lang="en-US" sz="1810" spc="-36">
                <a:solidFill>
                  <a:srgbClr val="145DA0"/>
                </a:solidFill>
                <a:latin typeface="Poppins"/>
                <a:ea typeface="Poppins"/>
                <a:cs typeface="Poppins"/>
                <a:sym typeface="Poppins"/>
              </a:rPr>
              <a:t>contact@blockchainx.tech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DAGotmkBSrk</dc:identifier>
  <dcterms:modified xsi:type="dcterms:W3CDTF">2011-08-01T06:04:30Z</dcterms:modified>
  <cp:revision>1</cp:revision>
  <dc:title>What is a cryptocurrency exchange script, and how do Binance and Coinbase clone scripts differ?</dc:title>
</cp:coreProperties>
</file>