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Red Hat Display Bold" charset="1" panose="02010803040201060303"/>
      <p:regular r:id="rId18"/>
    </p:embeddedFont>
    <p:embeddedFont>
      <p:font typeface="Inter" charset="1" panose="020B0502030000000004"/>
      <p:regular r:id="rId19"/>
    </p:embeddedFont>
    <p:embeddedFont>
      <p:font typeface="Inter Medium" charset="1" panose="02000503000000020004"/>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https://www.blockchainx.tech/create-your-own-p2p-crypto-exchange-software/"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028099" y="1539161"/>
            <a:ext cx="7719139" cy="7719139"/>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nvGrpSpPr>
          <p:cNvPr name="Group 5" id="5"/>
          <p:cNvGrpSpPr/>
          <p:nvPr/>
        </p:nvGrpSpPr>
        <p:grpSpPr>
          <a:xfrm rot="0">
            <a:off x="15596960" y="1539161"/>
            <a:ext cx="7719139" cy="771913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sp>
        <p:nvSpPr>
          <p:cNvPr name="Freeform 8" id="8"/>
          <p:cNvSpPr/>
          <p:nvPr/>
        </p:nvSpPr>
        <p:spPr>
          <a:xfrm flipH="false" flipV="false" rot="0">
            <a:off x="736630" y="6009010"/>
            <a:ext cx="2469284" cy="4409435"/>
          </a:xfrm>
          <a:custGeom>
            <a:avLst/>
            <a:gdLst/>
            <a:ahLst/>
            <a:cxnLst/>
            <a:rect r="r" b="b" t="t" l="l"/>
            <a:pathLst>
              <a:path h="4409435" w="2469284">
                <a:moveTo>
                  <a:pt x="0" y="0"/>
                </a:moveTo>
                <a:lnTo>
                  <a:pt x="2469283" y="0"/>
                </a:lnTo>
                <a:lnTo>
                  <a:pt x="2469283" y="4409435"/>
                </a:lnTo>
                <a:lnTo>
                  <a:pt x="0" y="44094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true" flipV="false" rot="0">
            <a:off x="15082087" y="6009010"/>
            <a:ext cx="2469284" cy="4409435"/>
          </a:xfrm>
          <a:custGeom>
            <a:avLst/>
            <a:gdLst/>
            <a:ahLst/>
            <a:cxnLst/>
            <a:rect r="r" b="b" t="t" l="l"/>
            <a:pathLst>
              <a:path h="4409435" w="2469284">
                <a:moveTo>
                  <a:pt x="2469283" y="0"/>
                </a:moveTo>
                <a:lnTo>
                  <a:pt x="0" y="0"/>
                </a:lnTo>
                <a:lnTo>
                  <a:pt x="0" y="4409435"/>
                </a:lnTo>
                <a:lnTo>
                  <a:pt x="2469283" y="4409435"/>
                </a:lnTo>
                <a:lnTo>
                  <a:pt x="246928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p:nvPr/>
        </p:nvGrpSpPr>
        <p:grpSpPr>
          <a:xfrm rot="0">
            <a:off x="1030217" y="1013257"/>
            <a:ext cx="860074" cy="333578"/>
            <a:chOff x="0" y="0"/>
            <a:chExt cx="1146765" cy="444771"/>
          </a:xfrm>
        </p:grpSpPr>
        <p:grpSp>
          <p:nvGrpSpPr>
            <p:cNvPr name="Group 11" id="11"/>
            <p:cNvGrpSpPr/>
            <p:nvPr/>
          </p:nvGrpSpPr>
          <p:grpSpPr>
            <a:xfrm rot="0">
              <a:off x="0" y="0"/>
              <a:ext cx="444771" cy="444771"/>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nvGrpSpPr>
            <p:cNvPr name="Group 14" id="14"/>
            <p:cNvGrpSpPr/>
            <p:nvPr/>
          </p:nvGrpSpPr>
          <p:grpSpPr>
            <a:xfrm rot="0">
              <a:off x="701994" y="0"/>
              <a:ext cx="444771" cy="444771"/>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grpSp>
        <p:nvGrpSpPr>
          <p:cNvPr name="Group 17" id="17"/>
          <p:cNvGrpSpPr/>
          <p:nvPr/>
        </p:nvGrpSpPr>
        <p:grpSpPr>
          <a:xfrm rot="0">
            <a:off x="16397710" y="1028700"/>
            <a:ext cx="860074" cy="333578"/>
            <a:chOff x="0" y="0"/>
            <a:chExt cx="1146765" cy="444771"/>
          </a:xfrm>
        </p:grpSpPr>
        <p:grpSp>
          <p:nvGrpSpPr>
            <p:cNvPr name="Group 18" id="18"/>
            <p:cNvGrpSpPr/>
            <p:nvPr/>
          </p:nvGrpSpPr>
          <p:grpSpPr>
            <a:xfrm rot="0">
              <a:off x="0" y="0"/>
              <a:ext cx="444771" cy="444771"/>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20" id="20"/>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nvGrpSpPr>
            <p:cNvPr name="Group 21" id="21"/>
            <p:cNvGrpSpPr/>
            <p:nvPr/>
          </p:nvGrpSpPr>
          <p:grpSpPr>
            <a:xfrm rot="0">
              <a:off x="701994" y="0"/>
              <a:ext cx="444771" cy="444771"/>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23" id="23"/>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sp>
        <p:nvSpPr>
          <p:cNvPr name="TextBox 24" id="24"/>
          <p:cNvSpPr txBox="true"/>
          <p:nvPr/>
        </p:nvSpPr>
        <p:spPr>
          <a:xfrm rot="0">
            <a:off x="2663183" y="2360631"/>
            <a:ext cx="12961633" cy="3347085"/>
          </a:xfrm>
          <a:prstGeom prst="rect">
            <a:avLst/>
          </a:prstGeom>
        </p:spPr>
        <p:txBody>
          <a:bodyPr anchor="t" rtlCol="false" tIns="0" lIns="0" bIns="0" rIns="0">
            <a:spAutoFit/>
          </a:bodyPr>
          <a:lstStyle/>
          <a:p>
            <a:pPr algn="ctr">
              <a:lnSpc>
                <a:spcPts val="13439"/>
              </a:lnSpc>
              <a:spcBef>
                <a:spcPct val="0"/>
              </a:spcBef>
            </a:pPr>
            <a:r>
              <a:rPr lang="en-US" b="true" sz="9600">
                <a:solidFill>
                  <a:srgbClr val="3DB570"/>
                </a:solidFill>
                <a:latin typeface="Red Hat Display Bold"/>
                <a:ea typeface="Red Hat Display Bold"/>
                <a:cs typeface="Red Hat Display Bold"/>
                <a:sym typeface="Red Hat Display Bold"/>
              </a:rPr>
              <a:t>P</a:t>
            </a:r>
            <a:r>
              <a:rPr lang="en-US" b="true" sz="9600">
                <a:solidFill>
                  <a:srgbClr val="3DB570"/>
                </a:solidFill>
                <a:latin typeface="Red Hat Display Bold"/>
                <a:ea typeface="Red Hat Display Bold"/>
                <a:cs typeface="Red Hat Display Bold"/>
                <a:sym typeface="Red Hat Display Bold"/>
              </a:rPr>
              <a:t>EER TO PEER CRYPTO EXCHANGE</a:t>
            </a:r>
          </a:p>
        </p:txBody>
      </p:sp>
      <p:sp>
        <p:nvSpPr>
          <p:cNvPr name="TextBox 25" id="25"/>
          <p:cNvSpPr txBox="true"/>
          <p:nvPr/>
        </p:nvSpPr>
        <p:spPr>
          <a:xfrm rot="0">
            <a:off x="4958875" y="1276553"/>
            <a:ext cx="8370250" cy="773650"/>
          </a:xfrm>
          <a:prstGeom prst="rect">
            <a:avLst/>
          </a:prstGeom>
        </p:spPr>
        <p:txBody>
          <a:bodyPr anchor="t" rtlCol="false" tIns="0" lIns="0" bIns="0" rIns="0">
            <a:spAutoFit/>
          </a:bodyPr>
          <a:lstStyle/>
          <a:p>
            <a:pPr algn="ctr">
              <a:lnSpc>
                <a:spcPts val="6357"/>
              </a:lnSpc>
              <a:spcBef>
                <a:spcPct val="0"/>
              </a:spcBef>
            </a:pPr>
            <a:r>
              <a:rPr lang="en-US" b="true" sz="4540" spc="1362">
                <a:solidFill>
                  <a:srgbClr val="000000"/>
                </a:solidFill>
                <a:latin typeface="Red Hat Display Bold"/>
                <a:ea typeface="Red Hat Display Bold"/>
                <a:cs typeface="Red Hat Display Bold"/>
                <a:sym typeface="Red Hat Display Bold"/>
              </a:rPr>
              <a:t>BUILDING A</a:t>
            </a:r>
          </a:p>
        </p:txBody>
      </p:sp>
      <p:sp>
        <p:nvSpPr>
          <p:cNvPr name="TextBox 26" id="26"/>
          <p:cNvSpPr txBox="true"/>
          <p:nvPr/>
        </p:nvSpPr>
        <p:spPr>
          <a:xfrm rot="0">
            <a:off x="4223739" y="6117291"/>
            <a:ext cx="10355394" cy="773650"/>
          </a:xfrm>
          <a:prstGeom prst="rect">
            <a:avLst/>
          </a:prstGeom>
        </p:spPr>
        <p:txBody>
          <a:bodyPr anchor="t" rtlCol="false" tIns="0" lIns="0" bIns="0" rIns="0">
            <a:spAutoFit/>
          </a:bodyPr>
          <a:lstStyle/>
          <a:p>
            <a:pPr algn="ctr">
              <a:lnSpc>
                <a:spcPts val="6357"/>
              </a:lnSpc>
              <a:spcBef>
                <a:spcPct val="0"/>
              </a:spcBef>
            </a:pPr>
            <a:r>
              <a:rPr lang="en-US" b="true" sz="4540" spc="1362">
                <a:solidFill>
                  <a:srgbClr val="000000"/>
                </a:solidFill>
                <a:latin typeface="Red Hat Display Bold"/>
                <a:ea typeface="Red Hat Display Bold"/>
                <a:cs typeface="Red Hat Display Bold"/>
                <a:sym typeface="Red Hat Display Bold"/>
              </a:rPr>
              <a:t>FROM THE GROUND UP</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8924722"/>
            <a:ext cx="860074" cy="333578"/>
            <a:chOff x="0" y="0"/>
            <a:chExt cx="1146765" cy="444771"/>
          </a:xfrm>
        </p:grpSpPr>
        <p:grpSp>
          <p:nvGrpSpPr>
            <p:cNvPr name="Group 3" id="3"/>
            <p:cNvGrpSpPr/>
            <p:nvPr/>
          </p:nvGrpSpPr>
          <p:grpSpPr>
            <a:xfrm rot="0">
              <a:off x="0" y="0"/>
              <a:ext cx="444771" cy="44477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nvGrpSpPr>
            <p:cNvPr name="Group 6" id="6"/>
            <p:cNvGrpSpPr/>
            <p:nvPr/>
          </p:nvGrpSpPr>
          <p:grpSpPr>
            <a:xfrm rot="0">
              <a:off x="701994" y="0"/>
              <a:ext cx="444771" cy="444771"/>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grpSp>
        <p:nvGrpSpPr>
          <p:cNvPr name="Group 9" id="9"/>
          <p:cNvGrpSpPr/>
          <p:nvPr/>
        </p:nvGrpSpPr>
        <p:grpSpPr>
          <a:xfrm rot="0">
            <a:off x="9985893" y="1557938"/>
            <a:ext cx="7768390" cy="7171124"/>
            <a:chOff x="0" y="0"/>
            <a:chExt cx="937097" cy="865049"/>
          </a:xfrm>
        </p:grpSpPr>
        <p:sp>
          <p:nvSpPr>
            <p:cNvPr name="Freeform 10" id="10"/>
            <p:cNvSpPr/>
            <p:nvPr/>
          </p:nvSpPr>
          <p:spPr>
            <a:xfrm flipH="false" flipV="false" rot="0">
              <a:off x="0" y="0"/>
              <a:ext cx="937097" cy="865049"/>
            </a:xfrm>
            <a:custGeom>
              <a:avLst/>
              <a:gdLst/>
              <a:ahLst/>
              <a:cxnLst/>
              <a:rect r="r" b="b" t="t" l="l"/>
              <a:pathLst>
                <a:path h="865049" w="937097">
                  <a:moveTo>
                    <a:pt x="22922" y="0"/>
                  </a:moveTo>
                  <a:lnTo>
                    <a:pt x="914176" y="0"/>
                  </a:lnTo>
                  <a:cubicBezTo>
                    <a:pt x="926835" y="0"/>
                    <a:pt x="937097" y="10262"/>
                    <a:pt x="937097" y="22922"/>
                  </a:cubicBezTo>
                  <a:lnTo>
                    <a:pt x="937097" y="842128"/>
                  </a:lnTo>
                  <a:cubicBezTo>
                    <a:pt x="937097" y="854787"/>
                    <a:pt x="926835" y="865049"/>
                    <a:pt x="914176" y="865049"/>
                  </a:cubicBezTo>
                  <a:lnTo>
                    <a:pt x="22922" y="865049"/>
                  </a:lnTo>
                  <a:cubicBezTo>
                    <a:pt x="10262" y="865049"/>
                    <a:pt x="0" y="854787"/>
                    <a:pt x="0" y="842128"/>
                  </a:cubicBezTo>
                  <a:lnTo>
                    <a:pt x="0" y="22922"/>
                  </a:lnTo>
                  <a:cubicBezTo>
                    <a:pt x="0" y="10262"/>
                    <a:pt x="10262" y="0"/>
                    <a:pt x="22922" y="0"/>
                  </a:cubicBezTo>
                  <a:close/>
                </a:path>
              </a:pathLst>
            </a:custGeom>
            <a:blipFill>
              <a:blip r:embed="rId2"/>
              <a:stretch>
                <a:fillRect l="-19276" t="0" r="-19276" b="0"/>
              </a:stretch>
            </a:blipFill>
          </p:spPr>
        </p:sp>
      </p:grpSp>
      <p:sp>
        <p:nvSpPr>
          <p:cNvPr name="TextBox 11" id="11"/>
          <p:cNvSpPr txBox="true"/>
          <p:nvPr/>
        </p:nvSpPr>
        <p:spPr>
          <a:xfrm rot="0">
            <a:off x="1028700" y="933450"/>
            <a:ext cx="5952970" cy="943610"/>
          </a:xfrm>
          <a:prstGeom prst="rect">
            <a:avLst/>
          </a:prstGeom>
        </p:spPr>
        <p:txBody>
          <a:bodyPr anchor="t" rtlCol="false" tIns="0" lIns="0" bIns="0" rIns="0">
            <a:spAutoFit/>
          </a:bodyPr>
          <a:lstStyle/>
          <a:p>
            <a:pPr algn="l">
              <a:lnSpc>
                <a:spcPts val="7840"/>
              </a:lnSpc>
              <a:spcBef>
                <a:spcPct val="0"/>
              </a:spcBef>
            </a:pPr>
            <a:r>
              <a:rPr lang="en-US" b="true" sz="5600">
                <a:solidFill>
                  <a:srgbClr val="000000"/>
                </a:solidFill>
                <a:latin typeface="Red Hat Display Bold"/>
                <a:ea typeface="Red Hat Display Bold"/>
                <a:cs typeface="Red Hat Display Bold"/>
                <a:sym typeface="Red Hat Display Bold"/>
              </a:rPr>
              <a:t>INTRODUCTION</a:t>
            </a:r>
          </a:p>
        </p:txBody>
      </p:sp>
      <p:sp>
        <p:nvSpPr>
          <p:cNvPr name="TextBox 12" id="12"/>
          <p:cNvSpPr txBox="true"/>
          <p:nvPr/>
        </p:nvSpPr>
        <p:spPr>
          <a:xfrm rot="0">
            <a:off x="1028700" y="2447864"/>
            <a:ext cx="8785025" cy="6108700"/>
          </a:xfrm>
          <a:prstGeom prst="rect">
            <a:avLst/>
          </a:prstGeom>
        </p:spPr>
        <p:txBody>
          <a:bodyPr anchor="t" rtlCol="false" tIns="0" lIns="0" bIns="0" rIns="0">
            <a:spAutoFit/>
          </a:bodyPr>
          <a:lstStyle/>
          <a:p>
            <a:pPr algn="l">
              <a:lnSpc>
                <a:spcPts val="3499"/>
              </a:lnSpc>
              <a:spcBef>
                <a:spcPct val="0"/>
              </a:spcBef>
            </a:pPr>
            <a:r>
              <a:rPr lang="en-US" sz="2499">
                <a:solidFill>
                  <a:srgbClr val="000000"/>
                </a:solidFill>
                <a:latin typeface="Inter"/>
                <a:ea typeface="Inter"/>
                <a:cs typeface="Inter"/>
                <a:sym typeface="Inter"/>
              </a:rPr>
              <a:t>The decentralized finance era has seen P2P crypto exchanges become a strong option compared to traditional centralized platforms. These exchanges let users trade digital assets without needing a middleman to handle funds or make trades happen. This approach gives users more privacy, better control of their assets, and can help people in areas where regular financial systems don't work well. For that, </a:t>
            </a:r>
            <a:r>
              <a:rPr lang="en-US" sz="2499" u="sng">
                <a:solidFill>
                  <a:srgbClr val="000000"/>
                </a:solidFill>
                <a:latin typeface="Inter"/>
                <a:ea typeface="Inter"/>
                <a:cs typeface="Inter"/>
                <a:sym typeface="Inter"/>
                <a:hlinkClick r:id="rId3" tooltip="https://www.blockchainx.tech/create-your-own-p2p-crypto-exchange-software/"/>
              </a:rPr>
              <a:t>creating your own P2P crypto exchange</a:t>
            </a:r>
            <a:r>
              <a:rPr lang="en-US" sz="2499">
                <a:solidFill>
                  <a:srgbClr val="000000"/>
                </a:solidFill>
                <a:latin typeface="Inter"/>
                <a:ea typeface="Inter"/>
                <a:cs typeface="Inter"/>
                <a:sym typeface="Inter"/>
              </a:rPr>
              <a:t> from the beginning is a big process. It needs careful planning, technical know-how, attention to rules, and ongoing work to keep growing. In this post, we'll look at each step to build a P2P crypto exchange—from planning and choosing tech to launching and improving after it's live.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4531317"/>
            <a:ext cx="7768390" cy="4726983"/>
            <a:chOff x="0" y="0"/>
            <a:chExt cx="937097" cy="570214"/>
          </a:xfrm>
        </p:grpSpPr>
        <p:sp>
          <p:nvSpPr>
            <p:cNvPr name="Freeform 3" id="3"/>
            <p:cNvSpPr/>
            <p:nvPr/>
          </p:nvSpPr>
          <p:spPr>
            <a:xfrm flipH="false" flipV="false" rot="0">
              <a:off x="0" y="0"/>
              <a:ext cx="937097" cy="570214"/>
            </a:xfrm>
            <a:custGeom>
              <a:avLst/>
              <a:gdLst/>
              <a:ahLst/>
              <a:cxnLst/>
              <a:rect r="r" b="b" t="t" l="l"/>
              <a:pathLst>
                <a:path h="570214" w="937097">
                  <a:moveTo>
                    <a:pt x="22922" y="0"/>
                  </a:moveTo>
                  <a:lnTo>
                    <a:pt x="914176" y="0"/>
                  </a:lnTo>
                  <a:cubicBezTo>
                    <a:pt x="926835" y="0"/>
                    <a:pt x="937097" y="10262"/>
                    <a:pt x="937097" y="22922"/>
                  </a:cubicBezTo>
                  <a:lnTo>
                    <a:pt x="937097" y="547292"/>
                  </a:lnTo>
                  <a:cubicBezTo>
                    <a:pt x="937097" y="559951"/>
                    <a:pt x="926835" y="570214"/>
                    <a:pt x="914176" y="570214"/>
                  </a:cubicBezTo>
                  <a:lnTo>
                    <a:pt x="22922" y="570214"/>
                  </a:lnTo>
                  <a:cubicBezTo>
                    <a:pt x="10262" y="570214"/>
                    <a:pt x="0" y="559951"/>
                    <a:pt x="0" y="547292"/>
                  </a:cubicBezTo>
                  <a:lnTo>
                    <a:pt x="0" y="22922"/>
                  </a:lnTo>
                  <a:cubicBezTo>
                    <a:pt x="0" y="10262"/>
                    <a:pt x="10262" y="0"/>
                    <a:pt x="22922" y="0"/>
                  </a:cubicBezTo>
                  <a:close/>
                </a:path>
              </a:pathLst>
            </a:custGeom>
            <a:blipFill>
              <a:blip r:embed="rId2"/>
              <a:stretch>
                <a:fillRect l="0" t="-4746" r="0" b="-4746"/>
              </a:stretch>
            </a:blipFill>
          </p:spPr>
        </p:sp>
      </p:grpSp>
      <p:sp>
        <p:nvSpPr>
          <p:cNvPr name="TextBox 4" id="4"/>
          <p:cNvSpPr txBox="true"/>
          <p:nvPr/>
        </p:nvSpPr>
        <p:spPr>
          <a:xfrm rot="0">
            <a:off x="1028700" y="933450"/>
            <a:ext cx="8115300" cy="2924810"/>
          </a:xfrm>
          <a:prstGeom prst="rect">
            <a:avLst/>
          </a:prstGeom>
        </p:spPr>
        <p:txBody>
          <a:bodyPr anchor="t" rtlCol="false" tIns="0" lIns="0" bIns="0" rIns="0">
            <a:spAutoFit/>
          </a:bodyPr>
          <a:lstStyle/>
          <a:p>
            <a:pPr algn="l">
              <a:lnSpc>
                <a:spcPts val="7840"/>
              </a:lnSpc>
              <a:spcBef>
                <a:spcPct val="0"/>
              </a:spcBef>
            </a:pPr>
            <a:r>
              <a:rPr lang="en-US" b="true" sz="5600">
                <a:solidFill>
                  <a:srgbClr val="000000"/>
                </a:solidFill>
                <a:latin typeface="Red Hat Display Bold"/>
                <a:ea typeface="Red Hat Display Bold"/>
                <a:cs typeface="Red Hat Display Bold"/>
                <a:sym typeface="Red Hat Display Bold"/>
              </a:rPr>
              <a:t>UNDERSTANDING THE </a:t>
            </a:r>
            <a:r>
              <a:rPr lang="en-US" b="true" sz="5600">
                <a:solidFill>
                  <a:srgbClr val="5CE1E6"/>
                </a:solidFill>
                <a:latin typeface="Red Hat Display Bold"/>
                <a:ea typeface="Red Hat Display Bold"/>
                <a:cs typeface="Red Hat Display Bold"/>
                <a:sym typeface="Red Hat Display Bold"/>
              </a:rPr>
              <a:t>P2P CRYPTO EXCHANGE SCENE</a:t>
            </a:r>
          </a:p>
        </p:txBody>
      </p:sp>
      <p:sp>
        <p:nvSpPr>
          <p:cNvPr name="TextBox 5" id="5"/>
          <p:cNvSpPr txBox="true"/>
          <p:nvPr/>
        </p:nvSpPr>
        <p:spPr>
          <a:xfrm rot="0">
            <a:off x="9014874" y="2273300"/>
            <a:ext cx="8115300" cy="6985000"/>
          </a:xfrm>
          <a:prstGeom prst="rect">
            <a:avLst/>
          </a:prstGeom>
        </p:spPr>
        <p:txBody>
          <a:bodyPr anchor="t" rtlCol="false" tIns="0" lIns="0" bIns="0" rIns="0">
            <a:spAutoFit/>
          </a:bodyPr>
          <a:lstStyle/>
          <a:p>
            <a:pPr algn="just">
              <a:lnSpc>
                <a:spcPts val="3499"/>
              </a:lnSpc>
              <a:spcBef>
                <a:spcPct val="0"/>
              </a:spcBef>
            </a:pPr>
            <a:r>
              <a:rPr lang="en-US" sz="2499">
                <a:solidFill>
                  <a:srgbClr val="000000"/>
                </a:solidFill>
                <a:latin typeface="Inter"/>
                <a:ea typeface="Inter"/>
                <a:cs typeface="Inter"/>
                <a:sym typeface="Inter"/>
              </a:rPr>
              <a:t>P2P crypto exchanges work as decentralized trading spots where users connect straight away to buy and sell cryptocurrencies. Unlike centralized exchanges that handle liquidity and keep user funds in their own wallets, P2P exchanges help trades happen by matching buyers with sellers. They often use smart contracts or holding systems to keep transactions safe. Platforms like LocalBitcoins, Paxful, and Binance P2P have made this model popular by offering many payment choices, local services, and giving users more control. Still, this request also comes with challenges similar as trust issues between anonymous dealers, fraud forestallment, and nonsupervisory scrutiny. Understanding the competitive geography and current request gaps is critical before embarking on your own exchange trip.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921330" y="1510600"/>
            <a:ext cx="7768390" cy="4726983"/>
            <a:chOff x="0" y="0"/>
            <a:chExt cx="937097" cy="570214"/>
          </a:xfrm>
        </p:grpSpPr>
        <p:sp>
          <p:nvSpPr>
            <p:cNvPr name="Freeform 3" id="3"/>
            <p:cNvSpPr/>
            <p:nvPr/>
          </p:nvSpPr>
          <p:spPr>
            <a:xfrm flipH="false" flipV="false" rot="0">
              <a:off x="0" y="0"/>
              <a:ext cx="937097" cy="570214"/>
            </a:xfrm>
            <a:custGeom>
              <a:avLst/>
              <a:gdLst/>
              <a:ahLst/>
              <a:cxnLst/>
              <a:rect r="r" b="b" t="t" l="l"/>
              <a:pathLst>
                <a:path h="570214" w="937097">
                  <a:moveTo>
                    <a:pt x="22922" y="0"/>
                  </a:moveTo>
                  <a:lnTo>
                    <a:pt x="914176" y="0"/>
                  </a:lnTo>
                  <a:cubicBezTo>
                    <a:pt x="926835" y="0"/>
                    <a:pt x="937097" y="10262"/>
                    <a:pt x="937097" y="22922"/>
                  </a:cubicBezTo>
                  <a:lnTo>
                    <a:pt x="937097" y="547292"/>
                  </a:lnTo>
                  <a:cubicBezTo>
                    <a:pt x="937097" y="559951"/>
                    <a:pt x="926835" y="570214"/>
                    <a:pt x="914176" y="570214"/>
                  </a:cubicBezTo>
                  <a:lnTo>
                    <a:pt x="22922" y="570214"/>
                  </a:lnTo>
                  <a:cubicBezTo>
                    <a:pt x="10262" y="570214"/>
                    <a:pt x="0" y="559951"/>
                    <a:pt x="0" y="547292"/>
                  </a:cubicBezTo>
                  <a:lnTo>
                    <a:pt x="0" y="22922"/>
                  </a:lnTo>
                  <a:cubicBezTo>
                    <a:pt x="0" y="10262"/>
                    <a:pt x="10262" y="0"/>
                    <a:pt x="22922" y="0"/>
                  </a:cubicBezTo>
                  <a:close/>
                </a:path>
              </a:pathLst>
            </a:custGeom>
            <a:blipFill>
              <a:blip r:embed="rId2"/>
              <a:stretch>
                <a:fillRect l="-707" t="0" r="-707" b="0"/>
              </a:stretch>
            </a:blipFill>
          </p:spPr>
        </p:sp>
      </p:grpSp>
      <p:sp>
        <p:nvSpPr>
          <p:cNvPr name="TextBox 4" id="4"/>
          <p:cNvSpPr txBox="true"/>
          <p:nvPr/>
        </p:nvSpPr>
        <p:spPr>
          <a:xfrm rot="0">
            <a:off x="1028700" y="949282"/>
            <a:ext cx="8734070" cy="2924810"/>
          </a:xfrm>
          <a:prstGeom prst="rect">
            <a:avLst/>
          </a:prstGeom>
        </p:spPr>
        <p:txBody>
          <a:bodyPr anchor="t" rtlCol="false" tIns="0" lIns="0" bIns="0" rIns="0">
            <a:spAutoFit/>
          </a:bodyPr>
          <a:lstStyle/>
          <a:p>
            <a:pPr algn="l">
              <a:lnSpc>
                <a:spcPts val="7840"/>
              </a:lnSpc>
              <a:spcBef>
                <a:spcPct val="0"/>
              </a:spcBef>
            </a:pPr>
            <a:r>
              <a:rPr lang="en-US" b="true" sz="5600">
                <a:solidFill>
                  <a:srgbClr val="000000"/>
                </a:solidFill>
                <a:latin typeface="Red Hat Display Bold"/>
                <a:ea typeface="Red Hat Display Bold"/>
                <a:cs typeface="Red Hat Display Bold"/>
                <a:sym typeface="Red Hat Display Bold"/>
              </a:rPr>
              <a:t>LAYING THE FOUNDATION: </a:t>
            </a:r>
            <a:r>
              <a:rPr lang="en-US" b="true" sz="5600">
                <a:solidFill>
                  <a:srgbClr val="5CE1E6"/>
                </a:solidFill>
                <a:latin typeface="Red Hat Display Bold"/>
                <a:ea typeface="Red Hat Display Bold"/>
                <a:cs typeface="Red Hat Display Bold"/>
                <a:sym typeface="Red Hat Display Bold"/>
              </a:rPr>
              <a:t>PLANNING AND DESIGN</a:t>
            </a:r>
          </a:p>
        </p:txBody>
      </p:sp>
      <p:sp>
        <p:nvSpPr>
          <p:cNvPr name="TextBox 5" id="5"/>
          <p:cNvSpPr txBox="true"/>
          <p:nvPr/>
        </p:nvSpPr>
        <p:spPr>
          <a:xfrm rot="0">
            <a:off x="1260110" y="4025900"/>
            <a:ext cx="8271251" cy="5232400"/>
          </a:xfrm>
          <a:prstGeom prst="rect">
            <a:avLst/>
          </a:prstGeom>
        </p:spPr>
        <p:txBody>
          <a:bodyPr anchor="t" rtlCol="false" tIns="0" lIns="0" bIns="0" rIns="0">
            <a:spAutoFit/>
          </a:bodyPr>
          <a:lstStyle/>
          <a:p>
            <a:pPr algn="just">
              <a:lnSpc>
                <a:spcPts val="3499"/>
              </a:lnSpc>
              <a:spcBef>
                <a:spcPct val="0"/>
              </a:spcBef>
            </a:pPr>
            <a:r>
              <a:rPr lang="en-US" sz="2499">
                <a:solidFill>
                  <a:srgbClr val="000000"/>
                </a:solidFill>
                <a:latin typeface="Inter"/>
                <a:ea typeface="Inter"/>
                <a:cs typeface="Inter"/>
                <a:sym typeface="Inter"/>
              </a:rPr>
              <a:t>Every successful platform begins with a solid foundation, and that starts with planning and design. First, easily define your business model. Are you targeting underserved requests? Will your platform support fiat to crypto deals or remain crypto only? Decide on your monetization strategy commission freights, decoration rosters, advertisements, or value- added services like portmanteau operation. Identify your core stoner personas and collude out their trip across your platform. Sketch out a minimal feasible product( MVP) that delivers essential features while leaving room for unborn upgrades.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8924722"/>
            <a:ext cx="860074" cy="333578"/>
            <a:chOff x="0" y="0"/>
            <a:chExt cx="1146765" cy="444771"/>
          </a:xfrm>
        </p:grpSpPr>
        <p:grpSp>
          <p:nvGrpSpPr>
            <p:cNvPr name="Group 3" id="3"/>
            <p:cNvGrpSpPr/>
            <p:nvPr/>
          </p:nvGrpSpPr>
          <p:grpSpPr>
            <a:xfrm rot="0">
              <a:off x="0" y="0"/>
              <a:ext cx="444771" cy="44477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nvGrpSpPr>
            <p:cNvPr name="Group 6" id="6"/>
            <p:cNvGrpSpPr/>
            <p:nvPr/>
          </p:nvGrpSpPr>
          <p:grpSpPr>
            <a:xfrm rot="0">
              <a:off x="701994" y="0"/>
              <a:ext cx="444771" cy="444771"/>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grpSp>
        <p:nvGrpSpPr>
          <p:cNvPr name="Group 9" id="9"/>
          <p:cNvGrpSpPr/>
          <p:nvPr/>
        </p:nvGrpSpPr>
        <p:grpSpPr>
          <a:xfrm rot="0">
            <a:off x="12843155" y="416517"/>
            <a:ext cx="5169380" cy="4726983"/>
            <a:chOff x="0" y="0"/>
            <a:chExt cx="623580" cy="570214"/>
          </a:xfrm>
        </p:grpSpPr>
        <p:sp>
          <p:nvSpPr>
            <p:cNvPr name="Freeform 10" id="10"/>
            <p:cNvSpPr/>
            <p:nvPr/>
          </p:nvSpPr>
          <p:spPr>
            <a:xfrm flipH="false" flipV="false" rot="0">
              <a:off x="0" y="0"/>
              <a:ext cx="623580" cy="570214"/>
            </a:xfrm>
            <a:custGeom>
              <a:avLst/>
              <a:gdLst/>
              <a:ahLst/>
              <a:cxnLst/>
              <a:rect r="r" b="b" t="t" l="l"/>
              <a:pathLst>
                <a:path h="570214" w="623580">
                  <a:moveTo>
                    <a:pt x="34446" y="0"/>
                  </a:moveTo>
                  <a:lnTo>
                    <a:pt x="589134" y="0"/>
                  </a:lnTo>
                  <a:cubicBezTo>
                    <a:pt x="608158" y="0"/>
                    <a:pt x="623580" y="15422"/>
                    <a:pt x="623580" y="34446"/>
                  </a:cubicBezTo>
                  <a:lnTo>
                    <a:pt x="623580" y="535768"/>
                  </a:lnTo>
                  <a:cubicBezTo>
                    <a:pt x="623580" y="554792"/>
                    <a:pt x="608158" y="570214"/>
                    <a:pt x="589134" y="570214"/>
                  </a:cubicBezTo>
                  <a:lnTo>
                    <a:pt x="34446" y="570214"/>
                  </a:lnTo>
                  <a:cubicBezTo>
                    <a:pt x="15422" y="570214"/>
                    <a:pt x="0" y="554792"/>
                    <a:pt x="0" y="535768"/>
                  </a:cubicBezTo>
                  <a:lnTo>
                    <a:pt x="0" y="34446"/>
                  </a:lnTo>
                  <a:cubicBezTo>
                    <a:pt x="0" y="15422"/>
                    <a:pt x="15422" y="0"/>
                    <a:pt x="34446" y="0"/>
                  </a:cubicBezTo>
                  <a:close/>
                </a:path>
              </a:pathLst>
            </a:custGeom>
            <a:blipFill>
              <a:blip r:embed="rId2"/>
              <a:stretch>
                <a:fillRect l="0" t="-32019" r="0" b="-32019"/>
              </a:stretch>
            </a:blipFill>
          </p:spPr>
        </p:sp>
      </p:grpSp>
      <p:sp>
        <p:nvSpPr>
          <p:cNvPr name="TextBox 11" id="11"/>
          <p:cNvSpPr txBox="true"/>
          <p:nvPr/>
        </p:nvSpPr>
        <p:spPr>
          <a:xfrm rot="0">
            <a:off x="1028700" y="933450"/>
            <a:ext cx="7666626" cy="1934210"/>
          </a:xfrm>
          <a:prstGeom prst="rect">
            <a:avLst/>
          </a:prstGeom>
        </p:spPr>
        <p:txBody>
          <a:bodyPr anchor="t" rtlCol="false" tIns="0" lIns="0" bIns="0" rIns="0">
            <a:spAutoFit/>
          </a:bodyPr>
          <a:lstStyle/>
          <a:p>
            <a:pPr algn="l">
              <a:lnSpc>
                <a:spcPts val="7840"/>
              </a:lnSpc>
              <a:spcBef>
                <a:spcPct val="0"/>
              </a:spcBef>
            </a:pPr>
            <a:r>
              <a:rPr lang="en-US" b="true" sz="5600">
                <a:solidFill>
                  <a:srgbClr val="000000"/>
                </a:solidFill>
                <a:latin typeface="Red Hat Display Bold"/>
                <a:ea typeface="Red Hat Display Bold"/>
                <a:cs typeface="Red Hat Display Bold"/>
                <a:sym typeface="Red Hat Display Bold"/>
              </a:rPr>
              <a:t>CHOOSING THE </a:t>
            </a:r>
            <a:r>
              <a:rPr lang="en-US" b="true" sz="5600">
                <a:solidFill>
                  <a:srgbClr val="5CE1E6"/>
                </a:solidFill>
                <a:latin typeface="Red Hat Display Bold"/>
                <a:ea typeface="Red Hat Display Bold"/>
                <a:cs typeface="Red Hat Display Bold"/>
                <a:sym typeface="Red Hat Display Bold"/>
              </a:rPr>
              <a:t>RIGHT TECH STACK</a:t>
            </a:r>
          </a:p>
        </p:txBody>
      </p:sp>
      <p:sp>
        <p:nvSpPr>
          <p:cNvPr name="TextBox 12" id="12"/>
          <p:cNvSpPr txBox="true"/>
          <p:nvPr/>
        </p:nvSpPr>
        <p:spPr>
          <a:xfrm rot="0">
            <a:off x="1458737" y="3480016"/>
            <a:ext cx="11176584" cy="4794250"/>
          </a:xfrm>
          <a:prstGeom prst="rect">
            <a:avLst/>
          </a:prstGeom>
        </p:spPr>
        <p:txBody>
          <a:bodyPr anchor="t" rtlCol="false" tIns="0" lIns="0" bIns="0" rIns="0">
            <a:spAutoFit/>
          </a:bodyPr>
          <a:lstStyle/>
          <a:p>
            <a:pPr algn="just">
              <a:lnSpc>
                <a:spcPts val="3499"/>
              </a:lnSpc>
              <a:spcBef>
                <a:spcPct val="0"/>
              </a:spcBef>
            </a:pPr>
            <a:r>
              <a:rPr lang="en-US" sz="2499">
                <a:solidFill>
                  <a:srgbClr val="000000"/>
                </a:solidFill>
                <a:latin typeface="Inter"/>
                <a:ea typeface="Inter"/>
                <a:cs typeface="Inter"/>
                <a:sym typeface="Inter"/>
              </a:rPr>
              <a:t>By selecting the right tech stack enable the more additional features for your platform and faster compared to others. On the frontend, React.js and Vue.js are top choices for creating a dynamic, responsive UI. For backend development, Node.js offers scalability and performance, while Python (Django) is well suited for its readability and inventor community. Golang is also an excellent option for performance ferocious modules similar as trade matching machines. PostgreSQL or MySQL databases are ideal for structured data storehouse, while Redis can be used for hiding and real- time data running. For blockchain integration, use Web3.js or Ethers.js for Ethereum- grounded operations, or original libraries for other blockchains.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933450"/>
            <a:ext cx="6590576" cy="3915410"/>
          </a:xfrm>
          <a:prstGeom prst="rect">
            <a:avLst/>
          </a:prstGeom>
        </p:spPr>
        <p:txBody>
          <a:bodyPr anchor="t" rtlCol="false" tIns="0" lIns="0" bIns="0" rIns="0">
            <a:spAutoFit/>
          </a:bodyPr>
          <a:lstStyle/>
          <a:p>
            <a:pPr algn="l">
              <a:lnSpc>
                <a:spcPts val="7840"/>
              </a:lnSpc>
              <a:spcBef>
                <a:spcPct val="0"/>
              </a:spcBef>
            </a:pPr>
            <a:r>
              <a:rPr lang="en-US" b="true" sz="5600">
                <a:solidFill>
                  <a:srgbClr val="000000"/>
                </a:solidFill>
                <a:latin typeface="Red Hat Display Bold"/>
                <a:ea typeface="Red Hat Display Bold"/>
                <a:cs typeface="Red Hat Display Bold"/>
                <a:sym typeface="Red Hat Display Bold"/>
              </a:rPr>
              <a:t>CORE FEATURES EVERY</a:t>
            </a:r>
            <a:r>
              <a:rPr lang="en-US" b="true" sz="5600">
                <a:solidFill>
                  <a:srgbClr val="5CE1E6"/>
                </a:solidFill>
                <a:latin typeface="Red Hat Display Bold"/>
                <a:ea typeface="Red Hat Display Bold"/>
                <a:cs typeface="Red Hat Display Bold"/>
                <a:sym typeface="Red Hat Display Bold"/>
              </a:rPr>
              <a:t> P2P EXCHANGE MUST HAVE</a:t>
            </a:r>
          </a:p>
        </p:txBody>
      </p:sp>
      <p:sp>
        <p:nvSpPr>
          <p:cNvPr name="TextBox 3" id="3"/>
          <p:cNvSpPr txBox="true"/>
          <p:nvPr/>
        </p:nvSpPr>
        <p:spPr>
          <a:xfrm rot="0">
            <a:off x="8491947" y="2260338"/>
            <a:ext cx="8767353" cy="6108700"/>
          </a:xfrm>
          <a:prstGeom prst="rect">
            <a:avLst/>
          </a:prstGeom>
        </p:spPr>
        <p:txBody>
          <a:bodyPr anchor="t" rtlCol="false" tIns="0" lIns="0" bIns="0" rIns="0">
            <a:spAutoFit/>
          </a:bodyPr>
          <a:lstStyle/>
          <a:p>
            <a:pPr algn="just">
              <a:lnSpc>
                <a:spcPts val="3499"/>
              </a:lnSpc>
              <a:spcBef>
                <a:spcPct val="0"/>
              </a:spcBef>
            </a:pPr>
            <a:r>
              <a:rPr lang="en-US" sz="2499">
                <a:solidFill>
                  <a:srgbClr val="000000"/>
                </a:solidFill>
                <a:latin typeface="Inter"/>
                <a:ea typeface="Inter"/>
                <a:cs typeface="Inter"/>
                <a:sym typeface="Inter"/>
              </a:rPr>
              <a:t>To gain stoner trust and traction, your platform must include a core set of features. These start with stoner onboarding, including enrollment , identity verification( KYC), and two- factor authentication( 2FA). Next, your platform must support portmanteau functionality for depositing, storing, and withdrawing cryptocurrencies. P2P specific features similar as trade table, hunt pollutants, and a matching machine are essential. A secure escrow system ensures finances are held safely during trade accommodations until both parties confirm the sale. An internal messaging system or converse function allows buyers and merchants to communicate directly. A transparent standing and feedback system encourages good behaviour and discourages fraud.</a:t>
            </a:r>
          </a:p>
        </p:txBody>
      </p:sp>
      <p:grpSp>
        <p:nvGrpSpPr>
          <p:cNvPr name="Group 4" id="4"/>
          <p:cNvGrpSpPr/>
          <p:nvPr/>
        </p:nvGrpSpPr>
        <p:grpSpPr>
          <a:xfrm rot="0">
            <a:off x="1028700" y="5143500"/>
            <a:ext cx="7153210" cy="4726983"/>
            <a:chOff x="0" y="0"/>
            <a:chExt cx="862888" cy="570214"/>
          </a:xfrm>
        </p:grpSpPr>
        <p:sp>
          <p:nvSpPr>
            <p:cNvPr name="Freeform 5" id="5"/>
            <p:cNvSpPr/>
            <p:nvPr/>
          </p:nvSpPr>
          <p:spPr>
            <a:xfrm flipH="false" flipV="false" rot="0">
              <a:off x="0" y="0"/>
              <a:ext cx="862888" cy="570214"/>
            </a:xfrm>
            <a:custGeom>
              <a:avLst/>
              <a:gdLst/>
              <a:ahLst/>
              <a:cxnLst/>
              <a:rect r="r" b="b" t="t" l="l"/>
              <a:pathLst>
                <a:path h="570214" w="862888">
                  <a:moveTo>
                    <a:pt x="24893" y="0"/>
                  </a:moveTo>
                  <a:lnTo>
                    <a:pt x="837996" y="0"/>
                  </a:lnTo>
                  <a:cubicBezTo>
                    <a:pt x="844597" y="0"/>
                    <a:pt x="850929" y="2623"/>
                    <a:pt x="855597" y="7291"/>
                  </a:cubicBezTo>
                  <a:cubicBezTo>
                    <a:pt x="860266" y="11959"/>
                    <a:pt x="862888" y="18291"/>
                    <a:pt x="862888" y="24893"/>
                  </a:cubicBezTo>
                  <a:lnTo>
                    <a:pt x="862888" y="545321"/>
                  </a:lnTo>
                  <a:cubicBezTo>
                    <a:pt x="862888" y="559069"/>
                    <a:pt x="851743" y="570214"/>
                    <a:pt x="837996" y="570214"/>
                  </a:cubicBezTo>
                  <a:lnTo>
                    <a:pt x="24893" y="570214"/>
                  </a:lnTo>
                  <a:cubicBezTo>
                    <a:pt x="18291" y="570214"/>
                    <a:pt x="11959" y="567591"/>
                    <a:pt x="7291" y="562923"/>
                  </a:cubicBezTo>
                  <a:cubicBezTo>
                    <a:pt x="2623" y="558254"/>
                    <a:pt x="0" y="551923"/>
                    <a:pt x="0" y="545321"/>
                  </a:cubicBezTo>
                  <a:lnTo>
                    <a:pt x="0" y="24893"/>
                  </a:lnTo>
                  <a:cubicBezTo>
                    <a:pt x="0" y="11145"/>
                    <a:pt x="11145" y="0"/>
                    <a:pt x="24893" y="0"/>
                  </a:cubicBezTo>
                  <a:close/>
                </a:path>
              </a:pathLst>
            </a:custGeom>
            <a:blipFill>
              <a:blip r:embed="rId2"/>
              <a:stretch>
                <a:fillRect l="0" t="-442" r="0" b="-442"/>
              </a:stretch>
            </a:blipFill>
          </p:spPr>
        </p:sp>
      </p:gr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933450"/>
            <a:ext cx="8807238" cy="2924810"/>
          </a:xfrm>
          <a:prstGeom prst="rect">
            <a:avLst/>
          </a:prstGeom>
        </p:spPr>
        <p:txBody>
          <a:bodyPr anchor="t" rtlCol="false" tIns="0" lIns="0" bIns="0" rIns="0">
            <a:spAutoFit/>
          </a:bodyPr>
          <a:lstStyle/>
          <a:p>
            <a:pPr algn="l">
              <a:lnSpc>
                <a:spcPts val="7840"/>
              </a:lnSpc>
              <a:spcBef>
                <a:spcPct val="0"/>
              </a:spcBef>
            </a:pPr>
            <a:r>
              <a:rPr lang="en-US" b="true" sz="5600">
                <a:solidFill>
                  <a:srgbClr val="000000"/>
                </a:solidFill>
                <a:latin typeface="Red Hat Display Bold"/>
                <a:ea typeface="Red Hat Display Bold"/>
                <a:cs typeface="Red Hat Display Bold"/>
                <a:sym typeface="Red Hat Display Bold"/>
              </a:rPr>
              <a:t>ESSENTIAL FEATURES AND </a:t>
            </a:r>
            <a:r>
              <a:rPr lang="en-US" b="true" sz="5600">
                <a:solidFill>
                  <a:srgbClr val="5CE1E6"/>
                </a:solidFill>
                <a:latin typeface="Red Hat Display Bold"/>
                <a:ea typeface="Red Hat Display Bold"/>
                <a:cs typeface="Red Hat Display Bold"/>
                <a:sym typeface="Red Hat Display Bold"/>
              </a:rPr>
              <a:t>ADVANCED FUNCTIONALITY</a:t>
            </a:r>
          </a:p>
        </p:txBody>
      </p:sp>
      <p:sp>
        <p:nvSpPr>
          <p:cNvPr name="TextBox 3" id="3"/>
          <p:cNvSpPr txBox="true"/>
          <p:nvPr/>
        </p:nvSpPr>
        <p:spPr>
          <a:xfrm rot="0">
            <a:off x="1289333" y="4277030"/>
            <a:ext cx="7854667" cy="4177665"/>
          </a:xfrm>
          <a:prstGeom prst="rect">
            <a:avLst/>
          </a:prstGeom>
        </p:spPr>
        <p:txBody>
          <a:bodyPr anchor="t" rtlCol="false" tIns="0" lIns="0" bIns="0" rIns="0">
            <a:spAutoFit/>
          </a:bodyPr>
          <a:lstStyle/>
          <a:p>
            <a:pPr algn="just">
              <a:lnSpc>
                <a:spcPts val="3359"/>
              </a:lnSpc>
              <a:spcBef>
                <a:spcPct val="0"/>
              </a:spcBef>
            </a:pPr>
            <a:r>
              <a:rPr lang="en-US" sz="2399">
                <a:solidFill>
                  <a:srgbClr val="000000"/>
                </a:solidFill>
                <a:latin typeface="Inter"/>
                <a:ea typeface="Inter"/>
                <a:cs typeface="Inter"/>
                <a:sym typeface="Inter"/>
              </a:rPr>
              <a:t>Other thaCore algorithm exchanges, modern P2P exchanges have a set of features that increase the user experience and promote growth. Multilingual options and regional payment options open up a global set of users to your platform. Payment gateways or local bank APIs may provide an interface for fiat transactions. Mobile access has to be integrated for users in mobile internet regions. Advanced search and sort options improve navigation and reduce the time-to-trade. </a:t>
            </a:r>
          </a:p>
        </p:txBody>
      </p:sp>
      <p:grpSp>
        <p:nvGrpSpPr>
          <p:cNvPr name="Group 4" id="4"/>
          <p:cNvGrpSpPr/>
          <p:nvPr/>
        </p:nvGrpSpPr>
        <p:grpSpPr>
          <a:xfrm rot="0">
            <a:off x="10262319" y="1400245"/>
            <a:ext cx="845303" cy="7310359"/>
            <a:chOff x="0" y="0"/>
            <a:chExt cx="1127071" cy="9747145"/>
          </a:xfrm>
        </p:grpSpPr>
        <p:grpSp>
          <p:nvGrpSpPr>
            <p:cNvPr name="Group 5" id="5"/>
            <p:cNvGrpSpPr/>
            <p:nvPr/>
          </p:nvGrpSpPr>
          <p:grpSpPr>
            <a:xfrm rot="0">
              <a:off x="0" y="0"/>
              <a:ext cx="1127071" cy="112707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7" id="7"/>
              <p:cNvSpPr txBox="true"/>
              <p:nvPr/>
            </p:nvSpPr>
            <p:spPr>
              <a:xfrm>
                <a:off x="76200" y="47625"/>
                <a:ext cx="660400" cy="688975"/>
              </a:xfrm>
              <a:prstGeom prst="rect">
                <a:avLst/>
              </a:prstGeom>
            </p:spPr>
            <p:txBody>
              <a:bodyPr anchor="ctr" rtlCol="false" tIns="50800" lIns="50800" bIns="50800" rIns="50800"/>
              <a:lstStyle/>
              <a:p>
                <a:pPr algn="ctr">
                  <a:lnSpc>
                    <a:spcPts val="2380"/>
                  </a:lnSpc>
                </a:pPr>
              </a:p>
            </p:txBody>
          </p:sp>
        </p:grpSp>
        <p:sp>
          <p:nvSpPr>
            <p:cNvPr name="TextBox 8" id="8"/>
            <p:cNvSpPr txBox="true"/>
            <p:nvPr/>
          </p:nvSpPr>
          <p:spPr>
            <a:xfrm rot="0">
              <a:off x="57529" y="366897"/>
              <a:ext cx="1012013" cy="364701"/>
            </a:xfrm>
            <a:prstGeom prst="rect">
              <a:avLst/>
            </a:prstGeom>
          </p:spPr>
          <p:txBody>
            <a:bodyPr anchor="t" rtlCol="false" tIns="0" lIns="0" bIns="0" rIns="0">
              <a:spAutoFit/>
            </a:bodyPr>
            <a:lstStyle/>
            <a:p>
              <a:pPr algn="ctr">
                <a:lnSpc>
                  <a:spcPts val="2380"/>
                </a:lnSpc>
                <a:spcBef>
                  <a:spcPct val="0"/>
                </a:spcBef>
              </a:pPr>
              <a:r>
                <a:rPr lang="en-US" b="true" sz="1700">
                  <a:solidFill>
                    <a:srgbClr val="FFFFFF"/>
                  </a:solidFill>
                  <a:latin typeface="Inter Medium"/>
                  <a:ea typeface="Inter Medium"/>
                  <a:cs typeface="Inter Medium"/>
                  <a:sym typeface="Inter Medium"/>
                </a:rPr>
                <a:t>01</a:t>
              </a:r>
            </a:p>
          </p:txBody>
        </p:sp>
        <p:grpSp>
          <p:nvGrpSpPr>
            <p:cNvPr name="Group 9" id="9"/>
            <p:cNvGrpSpPr/>
            <p:nvPr/>
          </p:nvGrpSpPr>
          <p:grpSpPr>
            <a:xfrm rot="0">
              <a:off x="0" y="1723971"/>
              <a:ext cx="1127071" cy="1127071"/>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380"/>
                  </a:lnSpc>
                </a:pPr>
              </a:p>
            </p:txBody>
          </p:sp>
        </p:grpSp>
        <p:sp>
          <p:nvSpPr>
            <p:cNvPr name="TextBox 12" id="12"/>
            <p:cNvSpPr txBox="true"/>
            <p:nvPr/>
          </p:nvSpPr>
          <p:spPr>
            <a:xfrm rot="0">
              <a:off x="57529" y="2090868"/>
              <a:ext cx="1012013" cy="364701"/>
            </a:xfrm>
            <a:prstGeom prst="rect">
              <a:avLst/>
            </a:prstGeom>
          </p:spPr>
          <p:txBody>
            <a:bodyPr anchor="t" rtlCol="false" tIns="0" lIns="0" bIns="0" rIns="0">
              <a:spAutoFit/>
            </a:bodyPr>
            <a:lstStyle/>
            <a:p>
              <a:pPr algn="ctr">
                <a:lnSpc>
                  <a:spcPts val="2380"/>
                </a:lnSpc>
                <a:spcBef>
                  <a:spcPct val="0"/>
                </a:spcBef>
              </a:pPr>
              <a:r>
                <a:rPr lang="en-US" b="true" sz="1700">
                  <a:solidFill>
                    <a:srgbClr val="FFFFFF"/>
                  </a:solidFill>
                  <a:latin typeface="Inter Medium"/>
                  <a:ea typeface="Inter Medium"/>
                  <a:cs typeface="Inter Medium"/>
                  <a:sym typeface="Inter Medium"/>
                </a:rPr>
                <a:t>02</a:t>
              </a:r>
            </a:p>
          </p:txBody>
        </p:sp>
        <p:grpSp>
          <p:nvGrpSpPr>
            <p:cNvPr name="Group 13" id="13"/>
            <p:cNvGrpSpPr/>
            <p:nvPr/>
          </p:nvGrpSpPr>
          <p:grpSpPr>
            <a:xfrm rot="0">
              <a:off x="0" y="3447941"/>
              <a:ext cx="1127071" cy="1127071"/>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5" id="15"/>
              <p:cNvSpPr txBox="true"/>
              <p:nvPr/>
            </p:nvSpPr>
            <p:spPr>
              <a:xfrm>
                <a:off x="76200" y="47625"/>
                <a:ext cx="660400" cy="688975"/>
              </a:xfrm>
              <a:prstGeom prst="rect">
                <a:avLst/>
              </a:prstGeom>
            </p:spPr>
            <p:txBody>
              <a:bodyPr anchor="ctr" rtlCol="false" tIns="50800" lIns="50800" bIns="50800" rIns="50800"/>
              <a:lstStyle/>
              <a:p>
                <a:pPr algn="ctr">
                  <a:lnSpc>
                    <a:spcPts val="2380"/>
                  </a:lnSpc>
                </a:pPr>
              </a:p>
            </p:txBody>
          </p:sp>
        </p:grpSp>
        <p:sp>
          <p:nvSpPr>
            <p:cNvPr name="TextBox 16" id="16"/>
            <p:cNvSpPr txBox="true"/>
            <p:nvPr/>
          </p:nvSpPr>
          <p:spPr>
            <a:xfrm rot="0">
              <a:off x="57529" y="3814838"/>
              <a:ext cx="1012013" cy="364701"/>
            </a:xfrm>
            <a:prstGeom prst="rect">
              <a:avLst/>
            </a:prstGeom>
          </p:spPr>
          <p:txBody>
            <a:bodyPr anchor="t" rtlCol="false" tIns="0" lIns="0" bIns="0" rIns="0">
              <a:spAutoFit/>
            </a:bodyPr>
            <a:lstStyle/>
            <a:p>
              <a:pPr algn="ctr">
                <a:lnSpc>
                  <a:spcPts val="2380"/>
                </a:lnSpc>
                <a:spcBef>
                  <a:spcPct val="0"/>
                </a:spcBef>
              </a:pPr>
              <a:r>
                <a:rPr lang="en-US" b="true" sz="1700">
                  <a:solidFill>
                    <a:srgbClr val="FFFFFF"/>
                  </a:solidFill>
                  <a:latin typeface="Inter Medium"/>
                  <a:ea typeface="Inter Medium"/>
                  <a:cs typeface="Inter Medium"/>
                  <a:sym typeface="Inter Medium"/>
                </a:rPr>
                <a:t>03</a:t>
              </a:r>
            </a:p>
          </p:txBody>
        </p:sp>
        <p:grpSp>
          <p:nvGrpSpPr>
            <p:cNvPr name="Group 17" id="17"/>
            <p:cNvGrpSpPr/>
            <p:nvPr/>
          </p:nvGrpSpPr>
          <p:grpSpPr>
            <a:xfrm rot="0">
              <a:off x="0" y="5171912"/>
              <a:ext cx="1127071" cy="1127071"/>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9" id="19"/>
              <p:cNvSpPr txBox="true"/>
              <p:nvPr/>
            </p:nvSpPr>
            <p:spPr>
              <a:xfrm>
                <a:off x="76200" y="47625"/>
                <a:ext cx="660400" cy="688975"/>
              </a:xfrm>
              <a:prstGeom prst="rect">
                <a:avLst/>
              </a:prstGeom>
            </p:spPr>
            <p:txBody>
              <a:bodyPr anchor="ctr" rtlCol="false" tIns="50800" lIns="50800" bIns="50800" rIns="50800"/>
              <a:lstStyle/>
              <a:p>
                <a:pPr algn="ctr">
                  <a:lnSpc>
                    <a:spcPts val="2380"/>
                  </a:lnSpc>
                </a:pPr>
              </a:p>
            </p:txBody>
          </p:sp>
        </p:grpSp>
        <p:sp>
          <p:nvSpPr>
            <p:cNvPr name="TextBox 20" id="20"/>
            <p:cNvSpPr txBox="true"/>
            <p:nvPr/>
          </p:nvSpPr>
          <p:spPr>
            <a:xfrm rot="0">
              <a:off x="57529" y="5538809"/>
              <a:ext cx="1012013" cy="364701"/>
            </a:xfrm>
            <a:prstGeom prst="rect">
              <a:avLst/>
            </a:prstGeom>
          </p:spPr>
          <p:txBody>
            <a:bodyPr anchor="t" rtlCol="false" tIns="0" lIns="0" bIns="0" rIns="0">
              <a:spAutoFit/>
            </a:bodyPr>
            <a:lstStyle/>
            <a:p>
              <a:pPr algn="ctr">
                <a:lnSpc>
                  <a:spcPts val="2380"/>
                </a:lnSpc>
                <a:spcBef>
                  <a:spcPct val="0"/>
                </a:spcBef>
              </a:pPr>
              <a:r>
                <a:rPr lang="en-US" b="true" sz="1700">
                  <a:solidFill>
                    <a:srgbClr val="FFFFFF"/>
                  </a:solidFill>
                  <a:latin typeface="Inter Medium"/>
                  <a:ea typeface="Inter Medium"/>
                  <a:cs typeface="Inter Medium"/>
                  <a:sym typeface="Inter Medium"/>
                </a:rPr>
                <a:t>04</a:t>
              </a:r>
            </a:p>
          </p:txBody>
        </p:sp>
        <p:grpSp>
          <p:nvGrpSpPr>
            <p:cNvPr name="Group 21" id="21"/>
            <p:cNvGrpSpPr/>
            <p:nvPr/>
          </p:nvGrpSpPr>
          <p:grpSpPr>
            <a:xfrm rot="0">
              <a:off x="0" y="8620074"/>
              <a:ext cx="1127071" cy="1127071"/>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23" id="23"/>
              <p:cNvSpPr txBox="true"/>
              <p:nvPr/>
            </p:nvSpPr>
            <p:spPr>
              <a:xfrm>
                <a:off x="76200" y="47625"/>
                <a:ext cx="660400" cy="688975"/>
              </a:xfrm>
              <a:prstGeom prst="rect">
                <a:avLst/>
              </a:prstGeom>
            </p:spPr>
            <p:txBody>
              <a:bodyPr anchor="ctr" rtlCol="false" tIns="50800" lIns="50800" bIns="50800" rIns="50800"/>
              <a:lstStyle/>
              <a:p>
                <a:pPr algn="ctr">
                  <a:lnSpc>
                    <a:spcPts val="2380"/>
                  </a:lnSpc>
                </a:pPr>
              </a:p>
            </p:txBody>
          </p:sp>
        </p:grpSp>
        <p:sp>
          <p:nvSpPr>
            <p:cNvPr name="TextBox 24" id="24"/>
            <p:cNvSpPr txBox="true"/>
            <p:nvPr/>
          </p:nvSpPr>
          <p:spPr>
            <a:xfrm rot="0">
              <a:off x="57529" y="8986971"/>
              <a:ext cx="1012013" cy="364701"/>
            </a:xfrm>
            <a:prstGeom prst="rect">
              <a:avLst/>
            </a:prstGeom>
          </p:spPr>
          <p:txBody>
            <a:bodyPr anchor="t" rtlCol="false" tIns="0" lIns="0" bIns="0" rIns="0">
              <a:spAutoFit/>
            </a:bodyPr>
            <a:lstStyle/>
            <a:p>
              <a:pPr algn="ctr">
                <a:lnSpc>
                  <a:spcPts val="2380"/>
                </a:lnSpc>
                <a:spcBef>
                  <a:spcPct val="0"/>
                </a:spcBef>
              </a:pPr>
              <a:r>
                <a:rPr lang="en-US" b="true" sz="1700">
                  <a:solidFill>
                    <a:srgbClr val="FFFFFF"/>
                  </a:solidFill>
                  <a:latin typeface="Inter Medium"/>
                  <a:ea typeface="Inter Medium"/>
                  <a:cs typeface="Inter Medium"/>
                  <a:sym typeface="Inter Medium"/>
                </a:rPr>
                <a:t>06</a:t>
              </a:r>
            </a:p>
          </p:txBody>
        </p:sp>
        <p:grpSp>
          <p:nvGrpSpPr>
            <p:cNvPr name="Group 25" id="25"/>
            <p:cNvGrpSpPr/>
            <p:nvPr/>
          </p:nvGrpSpPr>
          <p:grpSpPr>
            <a:xfrm rot="0">
              <a:off x="0" y="6896104"/>
              <a:ext cx="1127071" cy="1127071"/>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27" id="27"/>
              <p:cNvSpPr txBox="true"/>
              <p:nvPr/>
            </p:nvSpPr>
            <p:spPr>
              <a:xfrm>
                <a:off x="76200" y="47625"/>
                <a:ext cx="660400" cy="688975"/>
              </a:xfrm>
              <a:prstGeom prst="rect">
                <a:avLst/>
              </a:prstGeom>
            </p:spPr>
            <p:txBody>
              <a:bodyPr anchor="ctr" rtlCol="false" tIns="50800" lIns="50800" bIns="50800" rIns="50800"/>
              <a:lstStyle/>
              <a:p>
                <a:pPr algn="ctr">
                  <a:lnSpc>
                    <a:spcPts val="2380"/>
                  </a:lnSpc>
                </a:pPr>
              </a:p>
            </p:txBody>
          </p:sp>
        </p:grpSp>
        <p:sp>
          <p:nvSpPr>
            <p:cNvPr name="TextBox 28" id="28"/>
            <p:cNvSpPr txBox="true"/>
            <p:nvPr/>
          </p:nvSpPr>
          <p:spPr>
            <a:xfrm rot="0">
              <a:off x="57529" y="7263001"/>
              <a:ext cx="1012013" cy="364701"/>
            </a:xfrm>
            <a:prstGeom prst="rect">
              <a:avLst/>
            </a:prstGeom>
          </p:spPr>
          <p:txBody>
            <a:bodyPr anchor="t" rtlCol="false" tIns="0" lIns="0" bIns="0" rIns="0">
              <a:spAutoFit/>
            </a:bodyPr>
            <a:lstStyle/>
            <a:p>
              <a:pPr algn="ctr">
                <a:lnSpc>
                  <a:spcPts val="2380"/>
                </a:lnSpc>
                <a:spcBef>
                  <a:spcPct val="0"/>
                </a:spcBef>
              </a:pPr>
              <a:r>
                <a:rPr lang="en-US" b="true" sz="1700">
                  <a:solidFill>
                    <a:srgbClr val="FFFFFF"/>
                  </a:solidFill>
                  <a:latin typeface="Inter Medium"/>
                  <a:ea typeface="Inter Medium"/>
                  <a:cs typeface="Inter Medium"/>
                  <a:sym typeface="Inter Medium"/>
                </a:rPr>
                <a:t>05</a:t>
              </a:r>
            </a:p>
          </p:txBody>
        </p:sp>
      </p:grpSp>
      <p:sp>
        <p:nvSpPr>
          <p:cNvPr name="TextBox 29" id="29"/>
          <p:cNvSpPr txBox="true"/>
          <p:nvPr/>
        </p:nvSpPr>
        <p:spPr>
          <a:xfrm rot="0">
            <a:off x="11397947" y="1571572"/>
            <a:ext cx="5007054" cy="356235"/>
          </a:xfrm>
          <a:prstGeom prst="rect">
            <a:avLst/>
          </a:prstGeom>
        </p:spPr>
        <p:txBody>
          <a:bodyPr anchor="t" rtlCol="false" tIns="0" lIns="0" bIns="0" rIns="0">
            <a:spAutoFit/>
          </a:bodyPr>
          <a:lstStyle/>
          <a:p>
            <a:pPr algn="ctr">
              <a:lnSpc>
                <a:spcPts val="2940"/>
              </a:lnSpc>
              <a:spcBef>
                <a:spcPct val="0"/>
              </a:spcBef>
            </a:pPr>
            <a:r>
              <a:rPr lang="en-US" b="true" sz="2100">
                <a:solidFill>
                  <a:srgbClr val="000000"/>
                </a:solidFill>
                <a:latin typeface="Red Hat Display Bold"/>
                <a:ea typeface="Red Hat Display Bold"/>
                <a:cs typeface="Red Hat Display Bold"/>
                <a:sym typeface="Red Hat Display Bold"/>
              </a:rPr>
              <a:t>Multilingual and Multi Currency Support</a:t>
            </a:r>
          </a:p>
        </p:txBody>
      </p:sp>
      <p:sp>
        <p:nvSpPr>
          <p:cNvPr name="TextBox 30" id="30"/>
          <p:cNvSpPr txBox="true"/>
          <p:nvPr/>
        </p:nvSpPr>
        <p:spPr>
          <a:xfrm rot="0">
            <a:off x="11397947" y="4127487"/>
            <a:ext cx="3907512" cy="356235"/>
          </a:xfrm>
          <a:prstGeom prst="rect">
            <a:avLst/>
          </a:prstGeom>
        </p:spPr>
        <p:txBody>
          <a:bodyPr anchor="t" rtlCol="false" tIns="0" lIns="0" bIns="0" rIns="0">
            <a:spAutoFit/>
          </a:bodyPr>
          <a:lstStyle/>
          <a:p>
            <a:pPr algn="ctr">
              <a:lnSpc>
                <a:spcPts val="2940"/>
              </a:lnSpc>
              <a:spcBef>
                <a:spcPct val="0"/>
              </a:spcBef>
            </a:pPr>
            <a:r>
              <a:rPr lang="en-US" b="true" sz="2100">
                <a:solidFill>
                  <a:srgbClr val="000000"/>
                </a:solidFill>
                <a:latin typeface="Red Hat Display Bold"/>
                <a:ea typeface="Red Hat Display Bold"/>
                <a:cs typeface="Red Hat Display Bold"/>
                <a:sym typeface="Red Hat Display Bold"/>
              </a:rPr>
              <a:t>Aff</a:t>
            </a:r>
            <a:r>
              <a:rPr lang="en-US" b="true" sz="2100">
                <a:solidFill>
                  <a:srgbClr val="000000"/>
                </a:solidFill>
                <a:latin typeface="Red Hat Display Bold"/>
                <a:ea typeface="Red Hat Display Bold"/>
                <a:cs typeface="Red Hat Display Bold"/>
                <a:sym typeface="Red Hat Display Bold"/>
              </a:rPr>
              <a:t>iliate and Referral Programs</a:t>
            </a:r>
          </a:p>
        </p:txBody>
      </p:sp>
      <p:sp>
        <p:nvSpPr>
          <p:cNvPr name="TextBox 31" id="31"/>
          <p:cNvSpPr txBox="true"/>
          <p:nvPr/>
        </p:nvSpPr>
        <p:spPr>
          <a:xfrm rot="0">
            <a:off x="11397947" y="5474748"/>
            <a:ext cx="2778800" cy="356235"/>
          </a:xfrm>
          <a:prstGeom prst="rect">
            <a:avLst/>
          </a:prstGeom>
        </p:spPr>
        <p:txBody>
          <a:bodyPr anchor="t" rtlCol="false" tIns="0" lIns="0" bIns="0" rIns="0">
            <a:spAutoFit/>
          </a:bodyPr>
          <a:lstStyle/>
          <a:p>
            <a:pPr algn="ctr">
              <a:lnSpc>
                <a:spcPts val="2940"/>
              </a:lnSpc>
              <a:spcBef>
                <a:spcPct val="0"/>
              </a:spcBef>
            </a:pPr>
            <a:r>
              <a:rPr lang="en-US" b="true" sz="2100">
                <a:solidFill>
                  <a:srgbClr val="000000"/>
                </a:solidFill>
                <a:latin typeface="Red Hat Display Bold"/>
                <a:ea typeface="Red Hat Display Bold"/>
                <a:cs typeface="Red Hat Display Bold"/>
                <a:sym typeface="Red Hat Display Bold"/>
              </a:rPr>
              <a:t>Trad</a:t>
            </a:r>
            <a:r>
              <a:rPr lang="en-US" b="true" sz="2100">
                <a:solidFill>
                  <a:srgbClr val="000000"/>
                </a:solidFill>
                <a:latin typeface="Red Hat Display Bold"/>
                <a:ea typeface="Red Hat Display Bold"/>
                <a:cs typeface="Red Hat Display Bold"/>
                <a:sym typeface="Red Hat Display Bold"/>
              </a:rPr>
              <a:t>ing Bots and APIs</a:t>
            </a:r>
          </a:p>
        </p:txBody>
      </p:sp>
      <p:sp>
        <p:nvSpPr>
          <p:cNvPr name="TextBox 32" id="32"/>
          <p:cNvSpPr txBox="true"/>
          <p:nvPr/>
        </p:nvSpPr>
        <p:spPr>
          <a:xfrm rot="0">
            <a:off x="11397947" y="6822009"/>
            <a:ext cx="1950958" cy="356235"/>
          </a:xfrm>
          <a:prstGeom prst="rect">
            <a:avLst/>
          </a:prstGeom>
        </p:spPr>
        <p:txBody>
          <a:bodyPr anchor="t" rtlCol="false" tIns="0" lIns="0" bIns="0" rIns="0">
            <a:spAutoFit/>
          </a:bodyPr>
          <a:lstStyle/>
          <a:p>
            <a:pPr algn="ctr">
              <a:lnSpc>
                <a:spcPts val="2940"/>
              </a:lnSpc>
              <a:spcBef>
                <a:spcPct val="0"/>
              </a:spcBef>
            </a:pPr>
            <a:r>
              <a:rPr lang="en-US" b="true" sz="2100">
                <a:solidFill>
                  <a:srgbClr val="000000"/>
                </a:solidFill>
                <a:latin typeface="Red Hat Display Bold"/>
                <a:ea typeface="Red Hat Display Bold"/>
                <a:cs typeface="Red Hat Display Bold"/>
                <a:sym typeface="Red Hat Display Bold"/>
              </a:rPr>
              <a:t>Re</a:t>
            </a:r>
            <a:r>
              <a:rPr lang="en-US" b="true" sz="2100">
                <a:solidFill>
                  <a:srgbClr val="000000"/>
                </a:solidFill>
                <a:latin typeface="Red Hat Display Bold"/>
                <a:ea typeface="Red Hat Display Bold"/>
                <a:cs typeface="Red Hat Display Bold"/>
                <a:sym typeface="Red Hat Display Bold"/>
              </a:rPr>
              <a:t>al-Time Chat</a:t>
            </a:r>
          </a:p>
        </p:txBody>
      </p:sp>
      <p:sp>
        <p:nvSpPr>
          <p:cNvPr name="TextBox 33" id="33"/>
          <p:cNvSpPr txBox="true"/>
          <p:nvPr/>
        </p:nvSpPr>
        <p:spPr>
          <a:xfrm rot="0">
            <a:off x="11397947" y="8073390"/>
            <a:ext cx="2209086" cy="356235"/>
          </a:xfrm>
          <a:prstGeom prst="rect">
            <a:avLst/>
          </a:prstGeom>
        </p:spPr>
        <p:txBody>
          <a:bodyPr anchor="t" rtlCol="false" tIns="0" lIns="0" bIns="0" rIns="0">
            <a:spAutoFit/>
          </a:bodyPr>
          <a:lstStyle/>
          <a:p>
            <a:pPr algn="ctr">
              <a:lnSpc>
                <a:spcPts val="2940"/>
              </a:lnSpc>
              <a:spcBef>
                <a:spcPct val="0"/>
              </a:spcBef>
            </a:pPr>
            <a:r>
              <a:rPr lang="en-US" b="true" sz="2100">
                <a:solidFill>
                  <a:srgbClr val="000000"/>
                </a:solidFill>
                <a:latin typeface="Red Hat Display Bold"/>
                <a:ea typeface="Red Hat Display Bold"/>
                <a:cs typeface="Red Hat Display Bold"/>
                <a:sym typeface="Red Hat Display Bold"/>
              </a:rPr>
              <a:t>Comp</a:t>
            </a:r>
            <a:r>
              <a:rPr lang="en-US" b="true" sz="2100">
                <a:solidFill>
                  <a:srgbClr val="000000"/>
                </a:solidFill>
                <a:latin typeface="Red Hat Display Bold"/>
                <a:ea typeface="Red Hat Display Bold"/>
                <a:cs typeface="Red Hat Display Bold"/>
                <a:sym typeface="Red Hat Display Bold"/>
              </a:rPr>
              <a:t>liance Tools</a:t>
            </a:r>
          </a:p>
        </p:txBody>
      </p:sp>
      <p:sp>
        <p:nvSpPr>
          <p:cNvPr name="TextBox 34" id="34"/>
          <p:cNvSpPr txBox="true"/>
          <p:nvPr/>
        </p:nvSpPr>
        <p:spPr>
          <a:xfrm rot="0">
            <a:off x="11397947" y="2875902"/>
            <a:ext cx="2486739" cy="356235"/>
          </a:xfrm>
          <a:prstGeom prst="rect">
            <a:avLst/>
          </a:prstGeom>
        </p:spPr>
        <p:txBody>
          <a:bodyPr anchor="t" rtlCol="false" tIns="0" lIns="0" bIns="0" rIns="0">
            <a:spAutoFit/>
          </a:bodyPr>
          <a:lstStyle/>
          <a:p>
            <a:pPr algn="ctr">
              <a:lnSpc>
                <a:spcPts val="2940"/>
              </a:lnSpc>
              <a:spcBef>
                <a:spcPct val="0"/>
              </a:spcBef>
            </a:pPr>
            <a:r>
              <a:rPr lang="en-US" b="true" sz="2100">
                <a:solidFill>
                  <a:srgbClr val="000000"/>
                </a:solidFill>
                <a:latin typeface="Red Hat Display Bold"/>
                <a:ea typeface="Red Hat Display Bold"/>
                <a:cs typeface="Red Hat Display Bold"/>
                <a:sym typeface="Red Hat Display Bold"/>
              </a:rPr>
              <a:t>Mobile Applications</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933450"/>
            <a:ext cx="8115300" cy="2924810"/>
          </a:xfrm>
          <a:prstGeom prst="rect">
            <a:avLst/>
          </a:prstGeom>
        </p:spPr>
        <p:txBody>
          <a:bodyPr anchor="t" rtlCol="false" tIns="0" lIns="0" bIns="0" rIns="0">
            <a:spAutoFit/>
          </a:bodyPr>
          <a:lstStyle/>
          <a:p>
            <a:pPr algn="l">
              <a:lnSpc>
                <a:spcPts val="7840"/>
              </a:lnSpc>
              <a:spcBef>
                <a:spcPct val="0"/>
              </a:spcBef>
            </a:pPr>
            <a:r>
              <a:rPr lang="en-US" b="true" sz="5600">
                <a:solidFill>
                  <a:srgbClr val="000000"/>
                </a:solidFill>
                <a:latin typeface="Red Hat Display Bold"/>
                <a:ea typeface="Red Hat Display Bold"/>
                <a:cs typeface="Red Hat Display Bold"/>
                <a:sym typeface="Red Hat Display Bold"/>
              </a:rPr>
              <a:t>DESIGNING A SECURE AND </a:t>
            </a:r>
            <a:r>
              <a:rPr lang="en-US" b="true" sz="5600">
                <a:solidFill>
                  <a:srgbClr val="5CE1E6"/>
                </a:solidFill>
                <a:latin typeface="Red Hat Display Bold"/>
                <a:ea typeface="Red Hat Display Bold"/>
                <a:cs typeface="Red Hat Display Bold"/>
                <a:sym typeface="Red Hat Display Bold"/>
              </a:rPr>
              <a:t>SCALABLE ARCHITECTURE</a:t>
            </a:r>
          </a:p>
        </p:txBody>
      </p:sp>
      <p:sp>
        <p:nvSpPr>
          <p:cNvPr name="TextBox 3" id="3"/>
          <p:cNvSpPr txBox="true"/>
          <p:nvPr/>
        </p:nvSpPr>
        <p:spPr>
          <a:xfrm rot="0">
            <a:off x="1028700" y="4025900"/>
            <a:ext cx="13151398" cy="5232400"/>
          </a:xfrm>
          <a:prstGeom prst="rect">
            <a:avLst/>
          </a:prstGeom>
        </p:spPr>
        <p:txBody>
          <a:bodyPr anchor="t" rtlCol="false" tIns="0" lIns="0" bIns="0" rIns="0">
            <a:spAutoFit/>
          </a:bodyPr>
          <a:lstStyle/>
          <a:p>
            <a:pPr algn="just">
              <a:lnSpc>
                <a:spcPts val="3499"/>
              </a:lnSpc>
              <a:spcBef>
                <a:spcPct val="0"/>
              </a:spcBef>
            </a:pPr>
            <a:r>
              <a:rPr lang="en-US" sz="2499">
                <a:solidFill>
                  <a:srgbClr val="000000"/>
                </a:solidFill>
                <a:latin typeface="Inter"/>
                <a:ea typeface="Inter"/>
                <a:cs typeface="Inter"/>
                <a:sym typeface="Inter"/>
              </a:rPr>
              <a:t>Every exchange platform is to be built on the principle of defense in depth. It starts with secure coding practices and periodic audits of the code. While being transmitted, data must be encrypted with HTTPS. Some sensitive information on platforms may require encryption as well-apart from transmission-so AES-256 would suffice. 2FA and biometric logins should be implemented wherever possible. Escrow wallets should employ smart contracts when operating on blockchains that support them or, alternatively, should roll out a centralized escrow method requiring multi-signature wallets. Scalability also needs to be built into the architecture from inception. Use containerization (for example, Docker) together with orchestration tools (Kubernetes) for efficient deployment and scaling. Spread workload across microservices so that faults can be contained and updates can be quickly pushed without platform-wide downtime.</a:t>
            </a:r>
          </a:p>
        </p:txBody>
      </p:sp>
      <p:grpSp>
        <p:nvGrpSpPr>
          <p:cNvPr name="Group 4" id="4"/>
          <p:cNvGrpSpPr/>
          <p:nvPr/>
        </p:nvGrpSpPr>
        <p:grpSpPr>
          <a:xfrm rot="0">
            <a:off x="16399226" y="8924722"/>
            <a:ext cx="860074" cy="333578"/>
            <a:chOff x="0" y="0"/>
            <a:chExt cx="1146765" cy="444771"/>
          </a:xfrm>
        </p:grpSpPr>
        <p:grpSp>
          <p:nvGrpSpPr>
            <p:cNvPr name="Group 5" id="5"/>
            <p:cNvGrpSpPr/>
            <p:nvPr/>
          </p:nvGrpSpPr>
          <p:grpSpPr>
            <a:xfrm rot="0">
              <a:off x="0" y="0"/>
              <a:ext cx="444771" cy="44477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nvGrpSpPr>
            <p:cNvPr name="Group 8" id="8"/>
            <p:cNvGrpSpPr/>
            <p:nvPr/>
          </p:nvGrpSpPr>
          <p:grpSpPr>
            <a:xfrm rot="0">
              <a:off x="701994" y="0"/>
              <a:ext cx="444771" cy="444771"/>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675077" y="6496544"/>
            <a:ext cx="9879740" cy="1594920"/>
            <a:chOff x="0" y="0"/>
            <a:chExt cx="13172987" cy="2126561"/>
          </a:xfrm>
        </p:grpSpPr>
        <p:grpSp>
          <p:nvGrpSpPr>
            <p:cNvPr name="Group 3" id="3"/>
            <p:cNvGrpSpPr/>
            <p:nvPr/>
          </p:nvGrpSpPr>
          <p:grpSpPr>
            <a:xfrm rot="-5400000">
              <a:off x="0" y="0"/>
              <a:ext cx="1127071" cy="112707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5" id="5"/>
              <p:cNvSpPr txBox="true"/>
              <p:nvPr/>
            </p:nvSpPr>
            <p:spPr>
              <a:xfrm>
                <a:off x="76200" y="47625"/>
                <a:ext cx="660400" cy="688975"/>
              </a:xfrm>
              <a:prstGeom prst="rect">
                <a:avLst/>
              </a:prstGeom>
            </p:spPr>
            <p:txBody>
              <a:bodyPr anchor="ctr" rtlCol="false" tIns="50800" lIns="50800" bIns="50800" rIns="50800"/>
              <a:lstStyle/>
              <a:p>
                <a:pPr algn="ctr">
                  <a:lnSpc>
                    <a:spcPts val="2380"/>
                  </a:lnSpc>
                </a:pPr>
              </a:p>
            </p:txBody>
          </p:sp>
        </p:grpSp>
        <p:sp>
          <p:nvSpPr>
            <p:cNvPr name="TextBox 6" id="6"/>
            <p:cNvSpPr txBox="true"/>
            <p:nvPr/>
          </p:nvSpPr>
          <p:spPr>
            <a:xfrm rot="0">
              <a:off x="480747" y="144011"/>
              <a:ext cx="165576" cy="622724"/>
            </a:xfrm>
            <a:prstGeom prst="rect">
              <a:avLst/>
            </a:prstGeom>
          </p:spPr>
          <p:txBody>
            <a:bodyPr anchor="t" rtlCol="false" tIns="0" lIns="0" bIns="0" rIns="0">
              <a:spAutoFit/>
            </a:bodyPr>
            <a:lstStyle/>
            <a:p>
              <a:pPr algn="ctr">
                <a:lnSpc>
                  <a:spcPts val="3919"/>
                </a:lnSpc>
                <a:spcBef>
                  <a:spcPct val="0"/>
                </a:spcBef>
              </a:pPr>
              <a:r>
                <a:rPr lang="en-US" b="true" sz="2799">
                  <a:solidFill>
                    <a:srgbClr val="FFFFFF"/>
                  </a:solidFill>
                  <a:latin typeface="Red Hat Display Bold"/>
                  <a:ea typeface="Red Hat Display Bold"/>
                  <a:cs typeface="Red Hat Display Bold"/>
                  <a:sym typeface="Red Hat Display Bold"/>
                </a:rPr>
                <a:t>1</a:t>
              </a:r>
            </a:p>
          </p:txBody>
        </p:sp>
        <p:grpSp>
          <p:nvGrpSpPr>
            <p:cNvPr name="Group 7" id="7"/>
            <p:cNvGrpSpPr/>
            <p:nvPr/>
          </p:nvGrpSpPr>
          <p:grpSpPr>
            <a:xfrm rot="-5400000">
              <a:off x="10544012" y="0"/>
              <a:ext cx="1127071" cy="1127071"/>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9" id="9"/>
              <p:cNvSpPr txBox="true"/>
              <p:nvPr/>
            </p:nvSpPr>
            <p:spPr>
              <a:xfrm>
                <a:off x="76200" y="47625"/>
                <a:ext cx="660400" cy="688975"/>
              </a:xfrm>
              <a:prstGeom prst="rect">
                <a:avLst/>
              </a:prstGeom>
            </p:spPr>
            <p:txBody>
              <a:bodyPr anchor="ctr" rtlCol="false" tIns="50800" lIns="50800" bIns="50800" rIns="50800"/>
              <a:lstStyle/>
              <a:p>
                <a:pPr algn="ctr">
                  <a:lnSpc>
                    <a:spcPts val="2380"/>
                  </a:lnSpc>
                </a:pPr>
              </a:p>
            </p:txBody>
          </p:sp>
        </p:grpSp>
        <p:sp>
          <p:nvSpPr>
            <p:cNvPr name="TextBox 10" id="10"/>
            <p:cNvSpPr txBox="true"/>
            <p:nvPr/>
          </p:nvSpPr>
          <p:spPr>
            <a:xfrm rot="0">
              <a:off x="10963112" y="144011"/>
              <a:ext cx="165576" cy="622724"/>
            </a:xfrm>
            <a:prstGeom prst="rect">
              <a:avLst/>
            </a:prstGeom>
          </p:spPr>
          <p:txBody>
            <a:bodyPr anchor="t" rtlCol="false" tIns="0" lIns="0" bIns="0" rIns="0">
              <a:spAutoFit/>
            </a:bodyPr>
            <a:lstStyle/>
            <a:p>
              <a:pPr algn="ctr">
                <a:lnSpc>
                  <a:spcPts val="3919"/>
                </a:lnSpc>
                <a:spcBef>
                  <a:spcPct val="0"/>
                </a:spcBef>
              </a:pPr>
              <a:r>
                <a:rPr lang="en-US" b="true" sz="2799">
                  <a:solidFill>
                    <a:srgbClr val="FFFFFF"/>
                  </a:solidFill>
                  <a:latin typeface="Red Hat Display Bold"/>
                  <a:ea typeface="Red Hat Display Bold"/>
                  <a:cs typeface="Red Hat Display Bold"/>
                  <a:sym typeface="Red Hat Display Bold"/>
                </a:rPr>
                <a:t>4</a:t>
              </a:r>
            </a:p>
          </p:txBody>
        </p:sp>
        <p:grpSp>
          <p:nvGrpSpPr>
            <p:cNvPr name="Group 11" id="11"/>
            <p:cNvGrpSpPr/>
            <p:nvPr/>
          </p:nvGrpSpPr>
          <p:grpSpPr>
            <a:xfrm rot="-5400000">
              <a:off x="7029341" y="0"/>
              <a:ext cx="1127071" cy="1127071"/>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3" id="13"/>
              <p:cNvSpPr txBox="true"/>
              <p:nvPr/>
            </p:nvSpPr>
            <p:spPr>
              <a:xfrm>
                <a:off x="76200" y="47625"/>
                <a:ext cx="660400" cy="688975"/>
              </a:xfrm>
              <a:prstGeom prst="rect">
                <a:avLst/>
              </a:prstGeom>
            </p:spPr>
            <p:txBody>
              <a:bodyPr anchor="ctr" rtlCol="false" tIns="50800" lIns="50800" bIns="50800" rIns="50800"/>
              <a:lstStyle/>
              <a:p>
                <a:pPr algn="ctr">
                  <a:lnSpc>
                    <a:spcPts val="2380"/>
                  </a:lnSpc>
                </a:pPr>
              </a:p>
            </p:txBody>
          </p:sp>
        </p:grpSp>
        <p:sp>
          <p:nvSpPr>
            <p:cNvPr name="TextBox 14" id="14"/>
            <p:cNvSpPr txBox="true"/>
            <p:nvPr/>
          </p:nvSpPr>
          <p:spPr>
            <a:xfrm rot="0">
              <a:off x="7446826" y="144011"/>
              <a:ext cx="292100" cy="622724"/>
            </a:xfrm>
            <a:prstGeom prst="rect">
              <a:avLst/>
            </a:prstGeom>
          </p:spPr>
          <p:txBody>
            <a:bodyPr anchor="t" rtlCol="false" tIns="0" lIns="0" bIns="0" rIns="0">
              <a:spAutoFit/>
            </a:bodyPr>
            <a:lstStyle/>
            <a:p>
              <a:pPr algn="ctr">
                <a:lnSpc>
                  <a:spcPts val="3919"/>
                </a:lnSpc>
                <a:spcBef>
                  <a:spcPct val="0"/>
                </a:spcBef>
              </a:pPr>
              <a:r>
                <a:rPr lang="en-US" b="true" sz="2799">
                  <a:solidFill>
                    <a:srgbClr val="FFFFFF"/>
                  </a:solidFill>
                  <a:latin typeface="Red Hat Display Bold"/>
                  <a:ea typeface="Red Hat Display Bold"/>
                  <a:cs typeface="Red Hat Display Bold"/>
                  <a:sym typeface="Red Hat Display Bold"/>
                </a:rPr>
                <a:t>3</a:t>
              </a:r>
            </a:p>
          </p:txBody>
        </p:sp>
        <p:grpSp>
          <p:nvGrpSpPr>
            <p:cNvPr name="Group 15" id="15"/>
            <p:cNvGrpSpPr/>
            <p:nvPr/>
          </p:nvGrpSpPr>
          <p:grpSpPr>
            <a:xfrm rot="-5400000">
              <a:off x="3514671" y="0"/>
              <a:ext cx="1127071" cy="1127071"/>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7" id="17"/>
              <p:cNvSpPr txBox="true"/>
              <p:nvPr/>
            </p:nvSpPr>
            <p:spPr>
              <a:xfrm>
                <a:off x="76200" y="47625"/>
                <a:ext cx="660400" cy="688975"/>
              </a:xfrm>
              <a:prstGeom prst="rect">
                <a:avLst/>
              </a:prstGeom>
            </p:spPr>
            <p:txBody>
              <a:bodyPr anchor="ctr" rtlCol="false" tIns="50800" lIns="50800" bIns="50800" rIns="50800"/>
              <a:lstStyle/>
              <a:p>
                <a:pPr algn="ctr">
                  <a:lnSpc>
                    <a:spcPts val="2380"/>
                  </a:lnSpc>
                </a:pPr>
              </a:p>
            </p:txBody>
          </p:sp>
        </p:grpSp>
        <p:sp>
          <p:nvSpPr>
            <p:cNvPr name="TextBox 18" id="18"/>
            <p:cNvSpPr txBox="true"/>
            <p:nvPr/>
          </p:nvSpPr>
          <p:spPr>
            <a:xfrm rot="0">
              <a:off x="3955465" y="144011"/>
              <a:ext cx="165576" cy="622724"/>
            </a:xfrm>
            <a:prstGeom prst="rect">
              <a:avLst/>
            </a:prstGeom>
          </p:spPr>
          <p:txBody>
            <a:bodyPr anchor="t" rtlCol="false" tIns="0" lIns="0" bIns="0" rIns="0">
              <a:spAutoFit/>
            </a:bodyPr>
            <a:lstStyle/>
            <a:p>
              <a:pPr algn="ctr">
                <a:lnSpc>
                  <a:spcPts val="3919"/>
                </a:lnSpc>
                <a:spcBef>
                  <a:spcPct val="0"/>
                </a:spcBef>
              </a:pPr>
              <a:r>
                <a:rPr lang="en-US" b="true" sz="2799">
                  <a:solidFill>
                    <a:srgbClr val="FFFFFF"/>
                  </a:solidFill>
                  <a:latin typeface="Red Hat Display Bold"/>
                  <a:ea typeface="Red Hat Display Bold"/>
                  <a:cs typeface="Red Hat Display Bold"/>
                  <a:sym typeface="Red Hat Display Bold"/>
                </a:rPr>
                <a:t>2</a:t>
              </a:r>
            </a:p>
          </p:txBody>
        </p:sp>
        <p:sp>
          <p:nvSpPr>
            <p:cNvPr name="TextBox 19" id="19"/>
            <p:cNvSpPr txBox="true"/>
            <p:nvPr/>
          </p:nvSpPr>
          <p:spPr>
            <a:xfrm rot="0">
              <a:off x="199237" y="1664281"/>
              <a:ext cx="949484" cy="462280"/>
            </a:xfrm>
            <a:prstGeom prst="rect">
              <a:avLst/>
            </a:prstGeom>
          </p:spPr>
          <p:txBody>
            <a:bodyPr anchor="t" rtlCol="false" tIns="0" lIns="0" bIns="0" rIns="0">
              <a:spAutoFit/>
            </a:bodyPr>
            <a:lstStyle/>
            <a:p>
              <a:pPr algn="ctr">
                <a:lnSpc>
                  <a:spcPts val="2940"/>
                </a:lnSpc>
                <a:spcBef>
                  <a:spcPct val="0"/>
                </a:spcBef>
              </a:pPr>
              <a:r>
                <a:rPr lang="en-US" b="true" sz="2100">
                  <a:solidFill>
                    <a:srgbClr val="000000"/>
                  </a:solidFill>
                  <a:latin typeface="Inter Medium"/>
                  <a:ea typeface="Inter Medium"/>
                  <a:cs typeface="Inter Medium"/>
                  <a:sym typeface="Inter Medium"/>
                </a:rPr>
                <a:t>UNIT </a:t>
              </a:r>
            </a:p>
          </p:txBody>
        </p:sp>
        <p:sp>
          <p:nvSpPr>
            <p:cNvPr name="TextBox 20" id="20"/>
            <p:cNvSpPr txBox="true"/>
            <p:nvPr/>
          </p:nvSpPr>
          <p:spPr>
            <a:xfrm rot="0">
              <a:off x="3157727" y="1664281"/>
              <a:ext cx="2481421" cy="462280"/>
            </a:xfrm>
            <a:prstGeom prst="rect">
              <a:avLst/>
            </a:prstGeom>
          </p:spPr>
          <p:txBody>
            <a:bodyPr anchor="t" rtlCol="false" tIns="0" lIns="0" bIns="0" rIns="0">
              <a:spAutoFit/>
            </a:bodyPr>
            <a:lstStyle/>
            <a:p>
              <a:pPr algn="ctr">
                <a:lnSpc>
                  <a:spcPts val="2940"/>
                </a:lnSpc>
                <a:spcBef>
                  <a:spcPct val="0"/>
                </a:spcBef>
              </a:pPr>
              <a:r>
                <a:rPr lang="en-US" b="true" sz="2100">
                  <a:solidFill>
                    <a:srgbClr val="000000"/>
                  </a:solidFill>
                  <a:latin typeface="Inter Medium"/>
                  <a:ea typeface="Inter Medium"/>
                  <a:cs typeface="Inter Medium"/>
                  <a:sym typeface="Inter Medium"/>
                </a:rPr>
                <a:t>INTEGRATION </a:t>
              </a:r>
            </a:p>
          </p:txBody>
        </p:sp>
        <p:sp>
          <p:nvSpPr>
            <p:cNvPr name="TextBox 21" id="21"/>
            <p:cNvSpPr txBox="true"/>
            <p:nvPr/>
          </p:nvSpPr>
          <p:spPr>
            <a:xfrm rot="0">
              <a:off x="5835541" y="1664281"/>
              <a:ext cx="4015264" cy="462280"/>
            </a:xfrm>
            <a:prstGeom prst="rect">
              <a:avLst/>
            </a:prstGeom>
          </p:spPr>
          <p:txBody>
            <a:bodyPr anchor="t" rtlCol="false" tIns="0" lIns="0" bIns="0" rIns="0">
              <a:spAutoFit/>
            </a:bodyPr>
            <a:lstStyle/>
            <a:p>
              <a:pPr algn="ctr">
                <a:lnSpc>
                  <a:spcPts val="2940"/>
                </a:lnSpc>
                <a:spcBef>
                  <a:spcPct val="0"/>
                </a:spcBef>
              </a:pPr>
              <a:r>
                <a:rPr lang="en-US" b="true" sz="2100">
                  <a:solidFill>
                    <a:srgbClr val="000000"/>
                  </a:solidFill>
                  <a:latin typeface="Inter Medium"/>
                  <a:ea typeface="Inter Medium"/>
                  <a:cs typeface="Inter Medium"/>
                  <a:sym typeface="Inter Medium"/>
                </a:rPr>
                <a:t>SECURITY</a:t>
              </a:r>
            </a:p>
          </p:txBody>
        </p:sp>
        <p:sp>
          <p:nvSpPr>
            <p:cNvPr name="TextBox 22" id="22"/>
            <p:cNvSpPr txBox="true"/>
            <p:nvPr/>
          </p:nvSpPr>
          <p:spPr>
            <a:xfrm rot="0">
              <a:off x="9157723" y="1664281"/>
              <a:ext cx="4015264" cy="462280"/>
            </a:xfrm>
            <a:prstGeom prst="rect">
              <a:avLst/>
            </a:prstGeom>
          </p:spPr>
          <p:txBody>
            <a:bodyPr anchor="t" rtlCol="false" tIns="0" lIns="0" bIns="0" rIns="0">
              <a:spAutoFit/>
            </a:bodyPr>
            <a:lstStyle/>
            <a:p>
              <a:pPr algn="ctr">
                <a:lnSpc>
                  <a:spcPts val="2940"/>
                </a:lnSpc>
                <a:spcBef>
                  <a:spcPct val="0"/>
                </a:spcBef>
              </a:pPr>
              <a:r>
                <a:rPr lang="en-US" b="true" sz="2100">
                  <a:solidFill>
                    <a:srgbClr val="000000"/>
                  </a:solidFill>
                  <a:latin typeface="Inter Medium"/>
                  <a:ea typeface="Inter Medium"/>
                  <a:cs typeface="Inter Medium"/>
                  <a:sym typeface="Inter Medium"/>
                </a:rPr>
                <a:t>LOAD</a:t>
              </a:r>
            </a:p>
          </p:txBody>
        </p:sp>
      </p:grpSp>
      <p:sp>
        <p:nvSpPr>
          <p:cNvPr name="Freeform 23" id="23"/>
          <p:cNvSpPr/>
          <p:nvPr/>
        </p:nvSpPr>
        <p:spPr>
          <a:xfrm flipH="false" flipV="false" rot="0">
            <a:off x="12205023" y="3519103"/>
            <a:ext cx="6267057" cy="4183261"/>
          </a:xfrm>
          <a:custGeom>
            <a:avLst/>
            <a:gdLst/>
            <a:ahLst/>
            <a:cxnLst/>
            <a:rect r="r" b="b" t="t" l="l"/>
            <a:pathLst>
              <a:path h="4183261" w="6267057">
                <a:moveTo>
                  <a:pt x="0" y="0"/>
                </a:moveTo>
                <a:lnTo>
                  <a:pt x="6267057" y="0"/>
                </a:lnTo>
                <a:lnTo>
                  <a:pt x="6267057" y="4183260"/>
                </a:lnTo>
                <a:lnTo>
                  <a:pt x="0" y="4183260"/>
                </a:lnTo>
                <a:lnTo>
                  <a:pt x="0" y="0"/>
                </a:lnTo>
                <a:close/>
              </a:path>
            </a:pathLst>
          </a:custGeom>
          <a:blipFill>
            <a:blip r:embed="rId2"/>
            <a:stretch>
              <a:fillRect l="0" t="0" r="0" b="0"/>
            </a:stretch>
          </a:blipFill>
        </p:spPr>
      </p:sp>
      <p:sp>
        <p:nvSpPr>
          <p:cNvPr name="TextBox 24" id="24"/>
          <p:cNvSpPr txBox="true"/>
          <p:nvPr/>
        </p:nvSpPr>
        <p:spPr>
          <a:xfrm rot="0">
            <a:off x="1028700" y="933450"/>
            <a:ext cx="13778718" cy="943610"/>
          </a:xfrm>
          <a:prstGeom prst="rect">
            <a:avLst/>
          </a:prstGeom>
        </p:spPr>
        <p:txBody>
          <a:bodyPr anchor="t" rtlCol="false" tIns="0" lIns="0" bIns="0" rIns="0">
            <a:spAutoFit/>
          </a:bodyPr>
          <a:lstStyle/>
          <a:p>
            <a:pPr algn="ctr">
              <a:lnSpc>
                <a:spcPts val="7840"/>
              </a:lnSpc>
              <a:spcBef>
                <a:spcPct val="0"/>
              </a:spcBef>
            </a:pPr>
            <a:r>
              <a:rPr lang="en-US" b="true" sz="5600">
                <a:solidFill>
                  <a:srgbClr val="000000"/>
                </a:solidFill>
                <a:latin typeface="Red Hat Display Bold"/>
                <a:ea typeface="Red Hat Display Bold"/>
                <a:cs typeface="Red Hat Display Bold"/>
                <a:sym typeface="Red Hat Display Bold"/>
              </a:rPr>
              <a:t>TESTING, DEPLOYMENT, </a:t>
            </a:r>
            <a:r>
              <a:rPr lang="en-US" b="true" sz="5600">
                <a:solidFill>
                  <a:srgbClr val="5CE1E6"/>
                </a:solidFill>
                <a:latin typeface="Red Hat Display Bold"/>
                <a:ea typeface="Red Hat Display Bold"/>
                <a:cs typeface="Red Hat Display Bold"/>
                <a:sym typeface="Red Hat Display Bold"/>
              </a:rPr>
              <a:t>AND LAUNCH</a:t>
            </a:r>
          </a:p>
        </p:txBody>
      </p:sp>
      <p:sp>
        <p:nvSpPr>
          <p:cNvPr name="TextBox 25" id="25"/>
          <p:cNvSpPr txBox="true"/>
          <p:nvPr/>
        </p:nvSpPr>
        <p:spPr>
          <a:xfrm rot="0">
            <a:off x="1268630" y="2427852"/>
            <a:ext cx="10613578" cy="3479800"/>
          </a:xfrm>
          <a:prstGeom prst="rect">
            <a:avLst/>
          </a:prstGeom>
        </p:spPr>
        <p:txBody>
          <a:bodyPr anchor="t" rtlCol="false" tIns="0" lIns="0" bIns="0" rIns="0">
            <a:spAutoFit/>
          </a:bodyPr>
          <a:lstStyle/>
          <a:p>
            <a:pPr algn="just">
              <a:lnSpc>
                <a:spcPts val="3499"/>
              </a:lnSpc>
              <a:spcBef>
                <a:spcPct val="0"/>
              </a:spcBef>
            </a:pPr>
            <a:r>
              <a:rPr lang="en-US" sz="2499">
                <a:solidFill>
                  <a:srgbClr val="000000"/>
                </a:solidFill>
                <a:latin typeface="Inter"/>
                <a:ea typeface="Inter"/>
                <a:cs typeface="Inter"/>
                <a:sym typeface="Inter"/>
              </a:rPr>
              <a:t>After creating a product, teams need thorough testing to find and fix bugs or weak spots. Developers should run unit testing to check each part, integration testing to see if parts work together, and system testing to measure performance under normal user activity. Security tasks like penetration testing and audits can reveal how attackers might exploit the system. Starting with a minimum viable product (MVP) and adding features reduces risks and helps adjust user expectations. Types of testing:</a:t>
            </a: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933450"/>
            <a:ext cx="6676660" cy="2924810"/>
          </a:xfrm>
          <a:prstGeom prst="rect">
            <a:avLst/>
          </a:prstGeom>
        </p:spPr>
        <p:txBody>
          <a:bodyPr anchor="t" rtlCol="false" tIns="0" lIns="0" bIns="0" rIns="0">
            <a:spAutoFit/>
          </a:bodyPr>
          <a:lstStyle/>
          <a:p>
            <a:pPr algn="l">
              <a:lnSpc>
                <a:spcPts val="7840"/>
              </a:lnSpc>
              <a:spcBef>
                <a:spcPct val="0"/>
              </a:spcBef>
            </a:pPr>
            <a:r>
              <a:rPr lang="en-US" b="true" sz="5600">
                <a:solidFill>
                  <a:srgbClr val="000000"/>
                </a:solidFill>
                <a:latin typeface="Red Hat Display Bold"/>
                <a:ea typeface="Red Hat Display Bold"/>
                <a:cs typeface="Red Hat Display Bold"/>
                <a:sym typeface="Red Hat Display Bold"/>
              </a:rPr>
              <a:t>POST-LAUNCH: </a:t>
            </a:r>
            <a:r>
              <a:rPr lang="en-US" b="true" sz="5600">
                <a:solidFill>
                  <a:srgbClr val="5CE1E6"/>
                </a:solidFill>
                <a:latin typeface="Red Hat Display Bold"/>
                <a:ea typeface="Red Hat Display Bold"/>
                <a:cs typeface="Red Hat Display Bold"/>
                <a:sym typeface="Red Hat Display Bold"/>
              </a:rPr>
              <a:t>GROWTH AND MAINTENANCE</a:t>
            </a:r>
          </a:p>
        </p:txBody>
      </p:sp>
      <p:sp>
        <p:nvSpPr>
          <p:cNvPr name="TextBox 3" id="3"/>
          <p:cNvSpPr txBox="true"/>
          <p:nvPr/>
        </p:nvSpPr>
        <p:spPr>
          <a:xfrm rot="0">
            <a:off x="2267715" y="4025900"/>
            <a:ext cx="11176584" cy="5232400"/>
          </a:xfrm>
          <a:prstGeom prst="rect">
            <a:avLst/>
          </a:prstGeom>
        </p:spPr>
        <p:txBody>
          <a:bodyPr anchor="t" rtlCol="false" tIns="0" lIns="0" bIns="0" rIns="0">
            <a:spAutoFit/>
          </a:bodyPr>
          <a:lstStyle/>
          <a:p>
            <a:pPr algn="just">
              <a:lnSpc>
                <a:spcPts val="3499"/>
              </a:lnSpc>
              <a:spcBef>
                <a:spcPct val="0"/>
              </a:spcBef>
            </a:pPr>
            <a:r>
              <a:rPr lang="en-US" sz="2499">
                <a:solidFill>
                  <a:srgbClr val="000000"/>
                </a:solidFill>
                <a:latin typeface="Inter"/>
                <a:ea typeface="Inter"/>
                <a:cs typeface="Inter"/>
                <a:sym typeface="Inter"/>
              </a:rPr>
              <a:t>Launching your exchange is just in the morning. Post launch conditioning will determine whether your platform succeeds or stagnates. Examiner platform health with real- time analytics, tracking criteria like active druggies, trade volume, disagreement rate, and conversion tubes. Use this data to guide updates and advancements. Offer 24/7 client support, including multilingual backing and an expansive help center. Engage druggies through community platforms like Telegram, Discord, or Reddit to foster fidelity and gather perceptivity. Figure hookups with original payment providers, permanent services, and blockchain networks to expand your surroundings. Marketing should be ongoing, using SEO, influencer outreach, and educational content to attract new druggies and retain being bones</a:t>
            </a:r>
          </a:p>
        </p:txBody>
      </p:sp>
      <p:grpSp>
        <p:nvGrpSpPr>
          <p:cNvPr name="Group 4" id="4"/>
          <p:cNvGrpSpPr/>
          <p:nvPr/>
        </p:nvGrpSpPr>
        <p:grpSpPr>
          <a:xfrm rot="0">
            <a:off x="1028700" y="8924722"/>
            <a:ext cx="860074" cy="333578"/>
            <a:chOff x="0" y="0"/>
            <a:chExt cx="1146765" cy="444771"/>
          </a:xfrm>
        </p:grpSpPr>
        <p:grpSp>
          <p:nvGrpSpPr>
            <p:cNvPr name="Group 5" id="5"/>
            <p:cNvGrpSpPr/>
            <p:nvPr/>
          </p:nvGrpSpPr>
          <p:grpSpPr>
            <a:xfrm rot="0">
              <a:off x="0" y="0"/>
              <a:ext cx="444771" cy="44477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nvGrpSpPr>
            <p:cNvPr name="Group 8" id="8"/>
            <p:cNvGrpSpPr/>
            <p:nvPr/>
          </p:nvGrpSpPr>
          <p:grpSpPr>
            <a:xfrm rot="0">
              <a:off x="701994" y="0"/>
              <a:ext cx="444771" cy="444771"/>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8924722"/>
            <a:ext cx="860074" cy="333578"/>
            <a:chOff x="0" y="0"/>
            <a:chExt cx="1146765" cy="444771"/>
          </a:xfrm>
        </p:grpSpPr>
        <p:grpSp>
          <p:nvGrpSpPr>
            <p:cNvPr name="Group 3" id="3"/>
            <p:cNvGrpSpPr/>
            <p:nvPr/>
          </p:nvGrpSpPr>
          <p:grpSpPr>
            <a:xfrm rot="0">
              <a:off x="0" y="0"/>
              <a:ext cx="444771" cy="44477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nvGrpSpPr>
            <p:cNvPr name="Group 6" id="6"/>
            <p:cNvGrpSpPr/>
            <p:nvPr/>
          </p:nvGrpSpPr>
          <p:grpSpPr>
            <a:xfrm rot="0">
              <a:off x="701994" y="0"/>
              <a:ext cx="444771" cy="444771"/>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grpSp>
        <p:nvGrpSpPr>
          <p:cNvPr name="Group 9" id="9"/>
          <p:cNvGrpSpPr/>
          <p:nvPr/>
        </p:nvGrpSpPr>
        <p:grpSpPr>
          <a:xfrm rot="0">
            <a:off x="9985893" y="1557938"/>
            <a:ext cx="7768390" cy="7171124"/>
            <a:chOff x="0" y="0"/>
            <a:chExt cx="937097" cy="865049"/>
          </a:xfrm>
        </p:grpSpPr>
        <p:sp>
          <p:nvSpPr>
            <p:cNvPr name="Freeform 10" id="10"/>
            <p:cNvSpPr/>
            <p:nvPr/>
          </p:nvSpPr>
          <p:spPr>
            <a:xfrm flipH="false" flipV="false" rot="0">
              <a:off x="0" y="0"/>
              <a:ext cx="937097" cy="865049"/>
            </a:xfrm>
            <a:custGeom>
              <a:avLst/>
              <a:gdLst/>
              <a:ahLst/>
              <a:cxnLst/>
              <a:rect r="r" b="b" t="t" l="l"/>
              <a:pathLst>
                <a:path h="865049" w="937097">
                  <a:moveTo>
                    <a:pt x="22922" y="0"/>
                  </a:moveTo>
                  <a:lnTo>
                    <a:pt x="914176" y="0"/>
                  </a:lnTo>
                  <a:cubicBezTo>
                    <a:pt x="926835" y="0"/>
                    <a:pt x="937097" y="10262"/>
                    <a:pt x="937097" y="22922"/>
                  </a:cubicBezTo>
                  <a:lnTo>
                    <a:pt x="937097" y="842128"/>
                  </a:lnTo>
                  <a:cubicBezTo>
                    <a:pt x="937097" y="854787"/>
                    <a:pt x="926835" y="865049"/>
                    <a:pt x="914176" y="865049"/>
                  </a:cubicBezTo>
                  <a:lnTo>
                    <a:pt x="22922" y="865049"/>
                  </a:lnTo>
                  <a:cubicBezTo>
                    <a:pt x="10262" y="865049"/>
                    <a:pt x="0" y="854787"/>
                    <a:pt x="0" y="842128"/>
                  </a:cubicBezTo>
                  <a:lnTo>
                    <a:pt x="0" y="22922"/>
                  </a:lnTo>
                  <a:cubicBezTo>
                    <a:pt x="0" y="10262"/>
                    <a:pt x="10262" y="0"/>
                    <a:pt x="22922" y="0"/>
                  </a:cubicBezTo>
                  <a:close/>
                </a:path>
              </a:pathLst>
            </a:custGeom>
            <a:blipFill>
              <a:blip r:embed="rId2"/>
              <a:stretch>
                <a:fillRect l="-19233" t="0" r="-19233" b="0"/>
              </a:stretch>
            </a:blipFill>
          </p:spPr>
        </p:sp>
      </p:grpSp>
      <p:sp>
        <p:nvSpPr>
          <p:cNvPr name="TextBox 11" id="11"/>
          <p:cNvSpPr txBox="true"/>
          <p:nvPr/>
        </p:nvSpPr>
        <p:spPr>
          <a:xfrm rot="0">
            <a:off x="1028700" y="933450"/>
            <a:ext cx="5952970" cy="943610"/>
          </a:xfrm>
          <a:prstGeom prst="rect">
            <a:avLst/>
          </a:prstGeom>
        </p:spPr>
        <p:txBody>
          <a:bodyPr anchor="t" rtlCol="false" tIns="0" lIns="0" bIns="0" rIns="0">
            <a:spAutoFit/>
          </a:bodyPr>
          <a:lstStyle/>
          <a:p>
            <a:pPr algn="l">
              <a:lnSpc>
                <a:spcPts val="7840"/>
              </a:lnSpc>
              <a:spcBef>
                <a:spcPct val="0"/>
              </a:spcBef>
            </a:pPr>
            <a:r>
              <a:rPr lang="en-US" b="true" sz="5600">
                <a:solidFill>
                  <a:srgbClr val="000000"/>
                </a:solidFill>
                <a:latin typeface="Red Hat Display Bold"/>
                <a:ea typeface="Red Hat Display Bold"/>
                <a:cs typeface="Red Hat Display Bold"/>
                <a:sym typeface="Red Hat Display Bold"/>
              </a:rPr>
              <a:t>CONCLUSION</a:t>
            </a:r>
          </a:p>
        </p:txBody>
      </p:sp>
      <p:sp>
        <p:nvSpPr>
          <p:cNvPr name="TextBox 12" id="12"/>
          <p:cNvSpPr txBox="true"/>
          <p:nvPr/>
        </p:nvSpPr>
        <p:spPr>
          <a:xfrm rot="0">
            <a:off x="1028700" y="2182211"/>
            <a:ext cx="8785025" cy="6546850"/>
          </a:xfrm>
          <a:prstGeom prst="rect">
            <a:avLst/>
          </a:prstGeom>
        </p:spPr>
        <p:txBody>
          <a:bodyPr anchor="t" rtlCol="false" tIns="0" lIns="0" bIns="0" rIns="0">
            <a:spAutoFit/>
          </a:bodyPr>
          <a:lstStyle/>
          <a:p>
            <a:pPr algn="l">
              <a:lnSpc>
                <a:spcPts val="3499"/>
              </a:lnSpc>
              <a:spcBef>
                <a:spcPct val="0"/>
              </a:spcBef>
            </a:pPr>
            <a:r>
              <a:rPr lang="en-US" sz="2499">
                <a:solidFill>
                  <a:srgbClr val="000000"/>
                </a:solidFill>
                <a:latin typeface="Inter"/>
                <a:ea typeface="Inter"/>
                <a:cs typeface="Inter"/>
                <a:sym typeface="Inter"/>
              </a:rPr>
              <a:t>Building a Peer to Peer cryptocurrency exchange from the ground up is a complex but satisfying truth. It requires a strong understanding of the decentralized trading model, thoughtful planning, and robust specialized prosecution. From choosing the right tech mound to designing for security and scalability, each decision plays a vital part in the long- term viability of</a:t>
            </a:r>
            <a:r>
              <a:rPr lang="en-US" sz="2499" u="none">
                <a:solidFill>
                  <a:srgbClr val="000000"/>
                </a:solidFill>
                <a:latin typeface="Inter"/>
                <a:ea typeface="Inter"/>
                <a:cs typeface="Inter"/>
                <a:sym typeface="Inter"/>
              </a:rPr>
              <a:t> your p</a:t>
            </a:r>
            <a:r>
              <a:rPr lang="en-US" sz="2499">
                <a:solidFill>
                  <a:srgbClr val="000000"/>
                </a:solidFill>
                <a:latin typeface="Inter"/>
                <a:ea typeface="Inter"/>
                <a:cs typeface="Inter"/>
                <a:sym typeface="Inter"/>
              </a:rPr>
              <a:t>la</a:t>
            </a:r>
            <a:r>
              <a:rPr lang="en-US" sz="2499" u="none">
                <a:solidFill>
                  <a:srgbClr val="000000"/>
                </a:solidFill>
                <a:latin typeface="Inter"/>
                <a:ea typeface="Inter"/>
                <a:cs typeface="Inter"/>
                <a:sym typeface="Inter"/>
              </a:rPr>
              <a:t>t</a:t>
            </a:r>
            <a:r>
              <a:rPr lang="en-US" sz="2499">
                <a:solidFill>
                  <a:srgbClr val="000000"/>
                </a:solidFill>
                <a:latin typeface="Inter"/>
                <a:ea typeface="Inter"/>
                <a:cs typeface="Inter"/>
                <a:sym typeface="Inter"/>
              </a:rPr>
              <a:t>f</a:t>
            </a:r>
            <a:r>
              <a:rPr lang="en-US" sz="2499" u="none">
                <a:solidFill>
                  <a:srgbClr val="000000"/>
                </a:solidFill>
                <a:latin typeface="Inter"/>
                <a:ea typeface="Inter"/>
                <a:cs typeface="Inter"/>
                <a:sym typeface="Inter"/>
              </a:rPr>
              <a:t>o</a:t>
            </a:r>
            <a:r>
              <a:rPr lang="en-US" sz="2499">
                <a:solidFill>
                  <a:srgbClr val="000000"/>
                </a:solidFill>
                <a:latin typeface="Inter"/>
                <a:ea typeface="Inter"/>
                <a:cs typeface="Inter"/>
                <a:sym typeface="Inter"/>
              </a:rPr>
              <a:t>rm.</a:t>
            </a:r>
            <a:r>
              <a:rPr lang="en-US" sz="2499" u="none">
                <a:solidFill>
                  <a:srgbClr val="000000"/>
                </a:solidFill>
                <a:latin typeface="Inter"/>
                <a:ea typeface="Inter"/>
                <a:cs typeface="Inter"/>
                <a:sym typeface="Inter"/>
              </a:rPr>
              <a:t> </a:t>
            </a:r>
            <a:r>
              <a:rPr lang="en-US" sz="2499">
                <a:solidFill>
                  <a:srgbClr val="000000"/>
                </a:solidFill>
                <a:latin typeface="Inter"/>
                <a:ea typeface="Inter"/>
                <a:cs typeface="Inter"/>
                <a:sym typeface="Inter"/>
              </a:rPr>
              <a:t>Whil</a:t>
            </a:r>
            <a:r>
              <a:rPr lang="en-US" sz="2499" u="none">
                <a:solidFill>
                  <a:srgbClr val="000000"/>
                </a:solidFill>
                <a:latin typeface="Inter"/>
                <a:ea typeface="Inter"/>
                <a:cs typeface="Inter"/>
                <a:sym typeface="Inter"/>
              </a:rPr>
              <a:t>e</a:t>
            </a:r>
            <a:r>
              <a:rPr lang="en-US" sz="2499">
                <a:solidFill>
                  <a:srgbClr val="000000"/>
                </a:solidFill>
                <a:latin typeface="Inter"/>
                <a:ea typeface="Inter"/>
                <a:cs typeface="Inter"/>
                <a:sym typeface="Inter"/>
              </a:rPr>
              <a:t> t</a:t>
            </a:r>
            <a:r>
              <a:rPr lang="en-US" sz="2499" u="none">
                <a:solidFill>
                  <a:srgbClr val="000000"/>
                </a:solidFill>
                <a:latin typeface="Inter"/>
                <a:ea typeface="Inter"/>
                <a:cs typeface="Inter"/>
                <a:sym typeface="Inter"/>
              </a:rPr>
              <a:t>he</a:t>
            </a:r>
            <a:r>
              <a:rPr lang="en-US" sz="2499">
                <a:solidFill>
                  <a:srgbClr val="000000"/>
                </a:solidFill>
                <a:latin typeface="Inter"/>
                <a:ea typeface="Inter"/>
                <a:cs typeface="Inter"/>
                <a:sym typeface="Inter"/>
              </a:rPr>
              <a:t> development phase is grueling , it's the post-launch period — marked by community structure, constant replication, and nonsupervisory adaptation — that eventually defines your success. In a fleetly evolving crypto geography, a well- executed P2P exchange has the ability to empower druggies worldwide, break down fiscal walls, and play a crucial part in the wide world drive towards economic welfare.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028099" y="1539161"/>
            <a:ext cx="7719139" cy="7719139"/>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nvGrpSpPr>
          <p:cNvPr name="Group 5" id="5"/>
          <p:cNvGrpSpPr/>
          <p:nvPr/>
        </p:nvGrpSpPr>
        <p:grpSpPr>
          <a:xfrm rot="0">
            <a:off x="15596960" y="1539161"/>
            <a:ext cx="7719139" cy="771913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sp>
        <p:nvSpPr>
          <p:cNvPr name="Freeform 8" id="8"/>
          <p:cNvSpPr/>
          <p:nvPr/>
        </p:nvSpPr>
        <p:spPr>
          <a:xfrm flipH="false" flipV="false" rot="0">
            <a:off x="736630" y="6009010"/>
            <a:ext cx="2469284" cy="4409435"/>
          </a:xfrm>
          <a:custGeom>
            <a:avLst/>
            <a:gdLst/>
            <a:ahLst/>
            <a:cxnLst/>
            <a:rect r="r" b="b" t="t" l="l"/>
            <a:pathLst>
              <a:path h="4409435" w="2469284">
                <a:moveTo>
                  <a:pt x="0" y="0"/>
                </a:moveTo>
                <a:lnTo>
                  <a:pt x="2469283" y="0"/>
                </a:lnTo>
                <a:lnTo>
                  <a:pt x="2469283" y="4409435"/>
                </a:lnTo>
                <a:lnTo>
                  <a:pt x="0" y="44094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true" flipV="false" rot="0">
            <a:off x="15082087" y="6009010"/>
            <a:ext cx="2469284" cy="4409435"/>
          </a:xfrm>
          <a:custGeom>
            <a:avLst/>
            <a:gdLst/>
            <a:ahLst/>
            <a:cxnLst/>
            <a:rect r="r" b="b" t="t" l="l"/>
            <a:pathLst>
              <a:path h="4409435" w="2469284">
                <a:moveTo>
                  <a:pt x="2469283" y="0"/>
                </a:moveTo>
                <a:lnTo>
                  <a:pt x="0" y="0"/>
                </a:lnTo>
                <a:lnTo>
                  <a:pt x="0" y="4409435"/>
                </a:lnTo>
                <a:lnTo>
                  <a:pt x="2469283" y="4409435"/>
                </a:lnTo>
                <a:lnTo>
                  <a:pt x="246928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p:nvPr/>
        </p:nvGrpSpPr>
        <p:grpSpPr>
          <a:xfrm rot="0">
            <a:off x="1030217" y="1013257"/>
            <a:ext cx="860074" cy="333578"/>
            <a:chOff x="0" y="0"/>
            <a:chExt cx="1146765" cy="444771"/>
          </a:xfrm>
        </p:grpSpPr>
        <p:grpSp>
          <p:nvGrpSpPr>
            <p:cNvPr name="Group 11" id="11"/>
            <p:cNvGrpSpPr/>
            <p:nvPr/>
          </p:nvGrpSpPr>
          <p:grpSpPr>
            <a:xfrm rot="0">
              <a:off x="0" y="0"/>
              <a:ext cx="444771" cy="444771"/>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nvGrpSpPr>
            <p:cNvPr name="Group 14" id="14"/>
            <p:cNvGrpSpPr/>
            <p:nvPr/>
          </p:nvGrpSpPr>
          <p:grpSpPr>
            <a:xfrm rot="0">
              <a:off x="701994" y="0"/>
              <a:ext cx="444771" cy="444771"/>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grpSp>
        <p:nvGrpSpPr>
          <p:cNvPr name="Group 17" id="17"/>
          <p:cNvGrpSpPr/>
          <p:nvPr/>
        </p:nvGrpSpPr>
        <p:grpSpPr>
          <a:xfrm rot="0">
            <a:off x="16397710" y="1028700"/>
            <a:ext cx="860074" cy="333578"/>
            <a:chOff x="0" y="0"/>
            <a:chExt cx="1146765" cy="444771"/>
          </a:xfrm>
        </p:grpSpPr>
        <p:grpSp>
          <p:nvGrpSpPr>
            <p:cNvPr name="Group 18" id="18"/>
            <p:cNvGrpSpPr/>
            <p:nvPr/>
          </p:nvGrpSpPr>
          <p:grpSpPr>
            <a:xfrm rot="0">
              <a:off x="0" y="0"/>
              <a:ext cx="444771" cy="444771"/>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20" id="20"/>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nvGrpSpPr>
            <p:cNvPr name="Group 21" id="21"/>
            <p:cNvGrpSpPr/>
            <p:nvPr/>
          </p:nvGrpSpPr>
          <p:grpSpPr>
            <a:xfrm rot="0">
              <a:off x="701994" y="0"/>
              <a:ext cx="444771" cy="444771"/>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23" id="23"/>
              <p:cNvSpPr txBox="true"/>
              <p:nvPr/>
            </p:nvSpPr>
            <p:spPr>
              <a:xfrm>
                <a:off x="76200" y="38100"/>
                <a:ext cx="660400" cy="698500"/>
              </a:xfrm>
              <a:prstGeom prst="rect">
                <a:avLst/>
              </a:prstGeom>
            </p:spPr>
            <p:txBody>
              <a:bodyPr anchor="ctr" rtlCol="false" tIns="50800" lIns="50800" bIns="50800" rIns="50800"/>
              <a:lstStyle/>
              <a:p>
                <a:pPr algn="ctr">
                  <a:lnSpc>
                    <a:spcPts val="2940"/>
                  </a:lnSpc>
                </a:pPr>
              </a:p>
            </p:txBody>
          </p:sp>
        </p:grpSp>
      </p:grpSp>
      <p:sp>
        <p:nvSpPr>
          <p:cNvPr name="Freeform 24" id="24"/>
          <p:cNvSpPr/>
          <p:nvPr/>
        </p:nvSpPr>
        <p:spPr>
          <a:xfrm flipH="false" flipV="false" rot="0">
            <a:off x="3562100" y="1705370"/>
            <a:ext cx="7003599" cy="6876261"/>
          </a:xfrm>
          <a:custGeom>
            <a:avLst/>
            <a:gdLst/>
            <a:ahLst/>
            <a:cxnLst/>
            <a:rect r="r" b="b" t="t" l="l"/>
            <a:pathLst>
              <a:path h="6876261" w="7003599">
                <a:moveTo>
                  <a:pt x="0" y="0"/>
                </a:moveTo>
                <a:lnTo>
                  <a:pt x="7003598" y="0"/>
                </a:lnTo>
                <a:lnTo>
                  <a:pt x="7003598" y="6876260"/>
                </a:lnTo>
                <a:lnTo>
                  <a:pt x="0" y="68762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5" id="25"/>
          <p:cNvSpPr/>
          <p:nvPr/>
        </p:nvSpPr>
        <p:spPr>
          <a:xfrm flipH="false" flipV="false" rot="0">
            <a:off x="-7524311" y="-4533851"/>
            <a:ext cx="11664530" cy="11094216"/>
          </a:xfrm>
          <a:custGeom>
            <a:avLst/>
            <a:gdLst/>
            <a:ahLst/>
            <a:cxnLst/>
            <a:rect r="r" b="b" t="t" l="l"/>
            <a:pathLst>
              <a:path h="11094216" w="11664530">
                <a:moveTo>
                  <a:pt x="0" y="0"/>
                </a:moveTo>
                <a:lnTo>
                  <a:pt x="11664530" y="0"/>
                </a:lnTo>
                <a:lnTo>
                  <a:pt x="11664530" y="11094216"/>
                </a:lnTo>
                <a:lnTo>
                  <a:pt x="0" y="1109421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6" id="26"/>
          <p:cNvSpPr txBox="true"/>
          <p:nvPr/>
        </p:nvSpPr>
        <p:spPr>
          <a:xfrm rot="0">
            <a:off x="2663183" y="4231957"/>
            <a:ext cx="12961633" cy="1642110"/>
          </a:xfrm>
          <a:prstGeom prst="rect">
            <a:avLst/>
          </a:prstGeom>
        </p:spPr>
        <p:txBody>
          <a:bodyPr anchor="t" rtlCol="false" tIns="0" lIns="0" bIns="0" rIns="0">
            <a:spAutoFit/>
          </a:bodyPr>
          <a:lstStyle/>
          <a:p>
            <a:pPr algn="ctr">
              <a:lnSpc>
                <a:spcPts val="13439"/>
              </a:lnSpc>
              <a:spcBef>
                <a:spcPct val="0"/>
              </a:spcBef>
            </a:pPr>
            <a:r>
              <a:rPr lang="en-US" b="true" sz="9600">
                <a:solidFill>
                  <a:srgbClr val="3DB570"/>
                </a:solidFill>
                <a:latin typeface="Red Hat Display Bold"/>
                <a:ea typeface="Red Hat Display Bold"/>
                <a:cs typeface="Red Hat Display Bold"/>
                <a:sym typeface="Red Hat Display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DAGoztxuplM</dc:identifier>
  <dcterms:modified xsi:type="dcterms:W3CDTF">2011-08-01T06:04:30Z</dcterms:modified>
  <cp:revision>1</cp:revision>
  <dc:title>Building a Peer to Peer Crypto Exchange from the Ground Up</dc:title>
</cp:coreProperties>
</file>