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0"/>
  </p:notes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Crimson Pro Bold" charset="1" panose="00000000000000000000"/>
      <p:regular r:id="rId13"/>
    </p:embeddedFont>
    <p:embeddedFont>
      <p:font typeface="Open Sans" charset="1" panose="00000000000000000000"/>
      <p:regular r:id="rId14"/>
    </p:embeddedFont>
    <p:embeddedFont>
      <p:font typeface="Open Sans Bold" charset="1" panose="000000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notesMasters/notesMaster1.xml" Type="http://schemas.openxmlformats.org/officeDocument/2006/relationships/notesMaster"/><Relationship Id="rId11" Target="theme/theme2.xml" Type="http://schemas.openxmlformats.org/officeDocument/2006/relationships/theme"/><Relationship Id="rId12" Target="notesSlides/notesSlide1.xml" Type="http://schemas.openxmlformats.org/officeDocument/2006/relationships/notes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notesSlides/notesSlide2.xml" Type="http://schemas.openxmlformats.org/officeDocument/2006/relationships/notesSlide"/><Relationship Id="rId17" Target="notesSlides/notesSlide3.xml" Type="http://schemas.openxmlformats.org/officeDocument/2006/relationships/notesSlide"/><Relationship Id="rId18" Target="notesSlides/notesSlide4.xml" Type="http://schemas.openxmlformats.org/officeDocument/2006/relationships/notes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2.png" Type="http://schemas.openxmlformats.org/officeDocument/2006/relationships/image"/><Relationship Id="rId6" Target="https://www.luxefurnishes.com/es/collections/eames-rocking-chair-rar" TargetMode="External" Type="http://schemas.openxmlformats.org/officeDocument/2006/relationships/hyperlink"/><Relationship Id="rId7" Target="../media/image3.pn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6.png" Type="http://schemas.openxmlformats.org/officeDocument/2006/relationships/image"/><Relationship Id="rId4" Target="https://www.luxefurnishes.com/es/collections/eames-rocking-chair-rar" TargetMode="External" Type="http://schemas.openxmlformats.org/officeDocument/2006/relationships/hyperlink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https://www.luxefurnishes.com/es/collections/eames-rocking-chair-rar" TargetMode="External" Type="http://schemas.openxmlformats.org/officeDocument/2006/relationships/hyperlink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7.png" Type="http://schemas.openxmlformats.org/officeDocument/2006/relationships/image"/><Relationship Id="rId6" Target="https://www.luxefurnishes.com/es/collections/eames-rocking-chair-rar" TargetMode="External" Type="http://schemas.openxmlformats.org/officeDocument/2006/relationships/hyperlink"/><Relationship Id="rId7" Target="../media/image3.pn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EDE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CFA"/>
            </a:solidFill>
          </p:spPr>
        </p:sp>
      </p:grpSp>
      <p:sp>
        <p:nvSpPr>
          <p:cNvPr name="Freeform 6" id="6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 descr="preencoded.png"/>
          <p:cNvSpPr/>
          <p:nvPr/>
        </p:nvSpPr>
        <p:spPr>
          <a:xfrm flipH="false" flipV="false" rot="0">
            <a:off x="11430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748888" y="2011836"/>
            <a:ext cx="9177983" cy="3445912"/>
            <a:chOff x="0" y="0"/>
            <a:chExt cx="12237311" cy="459454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237311" cy="4594549"/>
            </a:xfrm>
            <a:custGeom>
              <a:avLst/>
              <a:gdLst/>
              <a:ahLst/>
              <a:cxnLst/>
              <a:rect r="r" b="b" t="t" l="l"/>
              <a:pathLst>
                <a:path h="4594549" w="12237311">
                  <a:moveTo>
                    <a:pt x="0" y="0"/>
                  </a:moveTo>
                  <a:lnTo>
                    <a:pt x="12237311" y="0"/>
                  </a:lnTo>
                  <a:lnTo>
                    <a:pt x="12237311" y="4594549"/>
                  </a:lnTo>
                  <a:lnTo>
                    <a:pt x="0" y="459454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12237311" cy="465169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12471"/>
                </a:lnSpc>
              </a:pPr>
              <a:r>
                <a:rPr lang="en-US" sz="9999" b="true">
                  <a:solidFill>
                    <a:srgbClr val="443728"/>
                  </a:solidFill>
                  <a:latin typeface="Crimson Pro Bold"/>
                  <a:ea typeface="Crimson Pro Bold"/>
                  <a:cs typeface="Crimson Pro Bold"/>
                  <a:sym typeface="Crimson Pro Bold"/>
                </a:rPr>
                <a:t>Eames Rocking Chair 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48888" y="5911367"/>
            <a:ext cx="9445526" cy="1862451"/>
            <a:chOff x="0" y="0"/>
            <a:chExt cx="12594035" cy="248326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594035" cy="2483268"/>
            </a:xfrm>
            <a:custGeom>
              <a:avLst/>
              <a:gdLst/>
              <a:ahLst/>
              <a:cxnLst/>
              <a:rect r="r" b="b" t="t" l="l"/>
              <a:pathLst>
                <a:path h="2483268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483268"/>
                  </a:lnTo>
                  <a:lnTo>
                    <a:pt x="0" y="24832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14300"/>
              <a:ext cx="12594035" cy="259756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885"/>
                </a:lnSpc>
              </a:pPr>
              <a:r>
                <a:rPr lang="en-US" sz="3000">
                  <a:solidFill>
                    <a:srgbClr val="443728"/>
                  </a:solidFill>
                  <a:latin typeface="Open Sans"/>
                  <a:ea typeface="Open Sans"/>
                  <a:cs typeface="Open Sans"/>
                  <a:sym typeface="Open Sans"/>
                </a:rPr>
                <a:t>Discover the iconic Eames Rocking Chair, a perfect blend of style and comfort. Presented by Luxe Furnishes with a chic beige theme.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87475" y="6180535"/>
            <a:ext cx="463154" cy="463154"/>
            <a:chOff x="0" y="0"/>
            <a:chExt cx="617538" cy="61753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17601" cy="617601"/>
            </a:xfrm>
            <a:custGeom>
              <a:avLst/>
              <a:gdLst/>
              <a:ahLst/>
              <a:cxnLst/>
              <a:rect r="r" b="b" t="t" l="l"/>
              <a:pathLst>
                <a:path h="617601" w="617601">
                  <a:moveTo>
                    <a:pt x="0" y="308737"/>
                  </a:moveTo>
                  <a:cubicBezTo>
                    <a:pt x="0" y="138303"/>
                    <a:pt x="138303" y="0"/>
                    <a:pt x="308737" y="0"/>
                  </a:cubicBezTo>
                  <a:cubicBezTo>
                    <a:pt x="310642" y="0"/>
                    <a:pt x="312547" y="889"/>
                    <a:pt x="313690" y="2413"/>
                  </a:cubicBezTo>
                  <a:lnTo>
                    <a:pt x="308737" y="6350"/>
                  </a:lnTo>
                  <a:lnTo>
                    <a:pt x="308737" y="0"/>
                  </a:lnTo>
                  <a:lnTo>
                    <a:pt x="308737" y="6350"/>
                  </a:lnTo>
                  <a:lnTo>
                    <a:pt x="308737" y="0"/>
                  </a:lnTo>
                  <a:cubicBezTo>
                    <a:pt x="479298" y="0"/>
                    <a:pt x="617601" y="138303"/>
                    <a:pt x="617601" y="308737"/>
                  </a:cubicBezTo>
                  <a:cubicBezTo>
                    <a:pt x="617601" y="311150"/>
                    <a:pt x="616204" y="313309"/>
                    <a:pt x="614045" y="314452"/>
                  </a:cubicBezTo>
                  <a:lnTo>
                    <a:pt x="611251" y="308737"/>
                  </a:lnTo>
                  <a:lnTo>
                    <a:pt x="617601" y="308737"/>
                  </a:lnTo>
                  <a:cubicBezTo>
                    <a:pt x="617601" y="479298"/>
                    <a:pt x="479298" y="617474"/>
                    <a:pt x="308864" y="617474"/>
                  </a:cubicBezTo>
                  <a:lnTo>
                    <a:pt x="308864" y="611124"/>
                  </a:lnTo>
                  <a:lnTo>
                    <a:pt x="308864" y="604774"/>
                  </a:lnTo>
                  <a:lnTo>
                    <a:pt x="308864" y="611124"/>
                  </a:lnTo>
                  <a:lnTo>
                    <a:pt x="308864" y="617474"/>
                  </a:lnTo>
                  <a:cubicBezTo>
                    <a:pt x="138303" y="617601"/>
                    <a:pt x="0" y="479298"/>
                    <a:pt x="0" y="308737"/>
                  </a:cubicBezTo>
                  <a:lnTo>
                    <a:pt x="6350" y="308737"/>
                  </a:lnTo>
                  <a:lnTo>
                    <a:pt x="0" y="308737"/>
                  </a:lnTo>
                  <a:moveTo>
                    <a:pt x="12700" y="308737"/>
                  </a:moveTo>
                  <a:lnTo>
                    <a:pt x="6350" y="308737"/>
                  </a:lnTo>
                  <a:lnTo>
                    <a:pt x="12700" y="308737"/>
                  </a:lnTo>
                  <a:cubicBezTo>
                    <a:pt x="12700" y="472313"/>
                    <a:pt x="145288" y="604901"/>
                    <a:pt x="308737" y="604901"/>
                  </a:cubicBezTo>
                  <a:cubicBezTo>
                    <a:pt x="312293" y="604901"/>
                    <a:pt x="315087" y="607695"/>
                    <a:pt x="315087" y="611251"/>
                  </a:cubicBezTo>
                  <a:cubicBezTo>
                    <a:pt x="315087" y="614807"/>
                    <a:pt x="312293" y="617601"/>
                    <a:pt x="308737" y="617601"/>
                  </a:cubicBezTo>
                  <a:cubicBezTo>
                    <a:pt x="305181" y="617601"/>
                    <a:pt x="302387" y="614807"/>
                    <a:pt x="302387" y="611251"/>
                  </a:cubicBezTo>
                  <a:cubicBezTo>
                    <a:pt x="302387" y="607695"/>
                    <a:pt x="305181" y="604901"/>
                    <a:pt x="308737" y="604901"/>
                  </a:cubicBezTo>
                  <a:cubicBezTo>
                    <a:pt x="472313" y="604901"/>
                    <a:pt x="604774" y="472313"/>
                    <a:pt x="604774" y="308864"/>
                  </a:cubicBezTo>
                  <a:cubicBezTo>
                    <a:pt x="604774" y="306451"/>
                    <a:pt x="606171" y="304292"/>
                    <a:pt x="608330" y="303149"/>
                  </a:cubicBezTo>
                  <a:lnTo>
                    <a:pt x="611124" y="308864"/>
                  </a:lnTo>
                  <a:lnTo>
                    <a:pt x="604774" y="308864"/>
                  </a:lnTo>
                  <a:cubicBezTo>
                    <a:pt x="604901" y="145288"/>
                    <a:pt x="472313" y="12700"/>
                    <a:pt x="308737" y="12700"/>
                  </a:cubicBezTo>
                  <a:cubicBezTo>
                    <a:pt x="306832" y="12700"/>
                    <a:pt x="304927" y="11811"/>
                    <a:pt x="303784" y="10287"/>
                  </a:cubicBezTo>
                  <a:lnTo>
                    <a:pt x="308737" y="6350"/>
                  </a:lnTo>
                  <a:lnTo>
                    <a:pt x="308737" y="12700"/>
                  </a:lnTo>
                  <a:cubicBezTo>
                    <a:pt x="145288" y="12700"/>
                    <a:pt x="12700" y="145288"/>
                    <a:pt x="12700" y="30873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636202" y="9191219"/>
            <a:ext cx="9285724" cy="722606"/>
            <a:chOff x="0" y="0"/>
            <a:chExt cx="12380965" cy="96347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380965" cy="963475"/>
            </a:xfrm>
            <a:custGeom>
              <a:avLst/>
              <a:gdLst/>
              <a:ahLst/>
              <a:cxnLst/>
              <a:rect r="r" b="b" t="t" l="l"/>
              <a:pathLst>
                <a:path h="963475" w="12380965">
                  <a:moveTo>
                    <a:pt x="0" y="0"/>
                  </a:moveTo>
                  <a:lnTo>
                    <a:pt x="12380965" y="0"/>
                  </a:lnTo>
                  <a:lnTo>
                    <a:pt x="12380965" y="963475"/>
                  </a:lnTo>
                  <a:lnTo>
                    <a:pt x="0" y="9634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66675"/>
              <a:ext cx="12380965" cy="103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31"/>
                </a:lnSpc>
              </a:pPr>
              <a:r>
                <a:rPr lang="en-US" b="true" sz="3500">
                  <a:solidFill>
                    <a:srgbClr val="443728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6" tooltip="https://www.luxefurnishes.com/es/collections/eames-rocking-chair-rar"/>
                </a:rPr>
                <a:t>https://www.luxefurnishes.com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0" y="-30034"/>
            <a:ext cx="2623521" cy="2623521"/>
          </a:xfrm>
          <a:custGeom>
            <a:avLst/>
            <a:gdLst/>
            <a:ahLst/>
            <a:cxnLst/>
            <a:rect r="r" b="b" t="t" l="l"/>
            <a:pathLst>
              <a:path h="2623521" w="2623521">
                <a:moveTo>
                  <a:pt x="0" y="0"/>
                </a:moveTo>
                <a:lnTo>
                  <a:pt x="2623521" y="0"/>
                </a:lnTo>
                <a:lnTo>
                  <a:pt x="2623521" y="2623521"/>
                </a:lnTo>
                <a:lnTo>
                  <a:pt x="0" y="26235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66165" y="9191219"/>
            <a:ext cx="645596" cy="752881"/>
          </a:xfrm>
          <a:custGeom>
            <a:avLst/>
            <a:gdLst/>
            <a:ahLst/>
            <a:cxnLst/>
            <a:rect r="r" b="b" t="t" l="l"/>
            <a:pathLst>
              <a:path h="752881" w="645596">
                <a:moveTo>
                  <a:pt x="0" y="0"/>
                </a:moveTo>
                <a:lnTo>
                  <a:pt x="645595" y="0"/>
                </a:lnTo>
                <a:lnTo>
                  <a:pt x="645595" y="752881"/>
                </a:lnTo>
                <a:lnTo>
                  <a:pt x="0" y="7528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EDE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CFA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850237" y="2194034"/>
            <a:ext cx="8701683" cy="1303429"/>
            <a:chOff x="0" y="0"/>
            <a:chExt cx="11602243" cy="173790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602244" cy="1737905"/>
            </a:xfrm>
            <a:custGeom>
              <a:avLst/>
              <a:gdLst/>
              <a:ahLst/>
              <a:cxnLst/>
              <a:rect r="r" b="b" t="t" l="l"/>
              <a:pathLst>
                <a:path h="1737905" w="11602244">
                  <a:moveTo>
                    <a:pt x="0" y="0"/>
                  </a:moveTo>
                  <a:lnTo>
                    <a:pt x="11602244" y="0"/>
                  </a:lnTo>
                  <a:lnTo>
                    <a:pt x="11602244" y="1737905"/>
                  </a:lnTo>
                  <a:lnTo>
                    <a:pt x="0" y="173790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1602243" cy="177600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730"/>
                </a:lnSpc>
              </a:pPr>
              <a:r>
                <a:rPr lang="en-US" sz="6999" b="true">
                  <a:solidFill>
                    <a:srgbClr val="443728"/>
                  </a:solidFill>
                  <a:latin typeface="Crimson Pro Bold"/>
                  <a:ea typeface="Crimson Pro Bold"/>
                  <a:cs typeface="Crimson Pro Bold"/>
                  <a:sym typeface="Crimson Pro Bold"/>
                </a:rPr>
                <a:t>Design &amp; Aesthetics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850237" y="3897512"/>
            <a:ext cx="4590604" cy="2823816"/>
            <a:chOff x="0" y="0"/>
            <a:chExt cx="6120805" cy="376508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50" y="8475"/>
              <a:ext cx="6108065" cy="3748128"/>
            </a:xfrm>
            <a:custGeom>
              <a:avLst/>
              <a:gdLst/>
              <a:ahLst/>
              <a:cxnLst/>
              <a:rect r="r" b="b" t="t" l="l"/>
              <a:pathLst>
                <a:path h="3748128" w="6108065">
                  <a:moveTo>
                    <a:pt x="0" y="211864"/>
                  </a:moveTo>
                  <a:cubicBezTo>
                    <a:pt x="0" y="94915"/>
                    <a:pt x="71247" y="0"/>
                    <a:pt x="159131" y="0"/>
                  </a:cubicBezTo>
                  <a:lnTo>
                    <a:pt x="5948934" y="0"/>
                  </a:lnTo>
                  <a:cubicBezTo>
                    <a:pt x="6036818" y="0"/>
                    <a:pt x="6108065" y="94915"/>
                    <a:pt x="6108065" y="211864"/>
                  </a:cubicBezTo>
                  <a:lnTo>
                    <a:pt x="6108065" y="3536263"/>
                  </a:lnTo>
                  <a:cubicBezTo>
                    <a:pt x="6108065" y="3653382"/>
                    <a:pt x="6036818" y="3748127"/>
                    <a:pt x="5948934" y="3748127"/>
                  </a:cubicBezTo>
                  <a:lnTo>
                    <a:pt x="159131" y="3748127"/>
                  </a:lnTo>
                  <a:cubicBezTo>
                    <a:pt x="71247" y="3748127"/>
                    <a:pt x="0" y="3653212"/>
                    <a:pt x="0" y="3536263"/>
                  </a:cubicBezTo>
                  <a:close/>
                </a:path>
              </a:pathLst>
            </a:custGeom>
            <a:solidFill>
              <a:srgbClr val="EBE2E0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120765" cy="3765077"/>
            </a:xfrm>
            <a:custGeom>
              <a:avLst/>
              <a:gdLst/>
              <a:ahLst/>
              <a:cxnLst/>
              <a:rect r="r" b="b" t="t" l="l"/>
              <a:pathLst>
                <a:path h="3765077" w="6120765">
                  <a:moveTo>
                    <a:pt x="0" y="220339"/>
                  </a:moveTo>
                  <a:cubicBezTo>
                    <a:pt x="0" y="98644"/>
                    <a:pt x="74168" y="0"/>
                    <a:pt x="165481" y="0"/>
                  </a:cubicBezTo>
                  <a:lnTo>
                    <a:pt x="5955284" y="0"/>
                  </a:lnTo>
                  <a:lnTo>
                    <a:pt x="5955284" y="8475"/>
                  </a:lnTo>
                  <a:lnTo>
                    <a:pt x="5955284" y="0"/>
                  </a:lnTo>
                  <a:cubicBezTo>
                    <a:pt x="6046724" y="0"/>
                    <a:pt x="6120765" y="98644"/>
                    <a:pt x="6120765" y="220339"/>
                  </a:cubicBezTo>
                  <a:lnTo>
                    <a:pt x="6114415" y="220339"/>
                  </a:lnTo>
                  <a:lnTo>
                    <a:pt x="6120765" y="220339"/>
                  </a:lnTo>
                  <a:lnTo>
                    <a:pt x="6120765" y="3544738"/>
                  </a:lnTo>
                  <a:lnTo>
                    <a:pt x="6114415" y="3544738"/>
                  </a:lnTo>
                  <a:lnTo>
                    <a:pt x="6120765" y="3544738"/>
                  </a:lnTo>
                  <a:cubicBezTo>
                    <a:pt x="6120765" y="3666433"/>
                    <a:pt x="6046597" y="3765077"/>
                    <a:pt x="5955284" y="3765077"/>
                  </a:cubicBezTo>
                  <a:lnTo>
                    <a:pt x="5955284" y="3756602"/>
                  </a:lnTo>
                  <a:lnTo>
                    <a:pt x="5955284" y="3765077"/>
                  </a:lnTo>
                  <a:lnTo>
                    <a:pt x="165481" y="3765077"/>
                  </a:lnTo>
                  <a:lnTo>
                    <a:pt x="165481" y="3756602"/>
                  </a:lnTo>
                  <a:lnTo>
                    <a:pt x="165481" y="3765077"/>
                  </a:lnTo>
                  <a:cubicBezTo>
                    <a:pt x="74041" y="3765077"/>
                    <a:pt x="0" y="3666433"/>
                    <a:pt x="0" y="3544738"/>
                  </a:cubicBezTo>
                  <a:lnTo>
                    <a:pt x="0" y="220339"/>
                  </a:lnTo>
                  <a:lnTo>
                    <a:pt x="6350" y="220339"/>
                  </a:lnTo>
                  <a:lnTo>
                    <a:pt x="0" y="220339"/>
                  </a:lnTo>
                  <a:moveTo>
                    <a:pt x="12700" y="220339"/>
                  </a:moveTo>
                  <a:lnTo>
                    <a:pt x="12700" y="3544738"/>
                  </a:lnTo>
                  <a:lnTo>
                    <a:pt x="6350" y="3544738"/>
                  </a:lnTo>
                  <a:lnTo>
                    <a:pt x="12700" y="3544738"/>
                  </a:lnTo>
                  <a:cubicBezTo>
                    <a:pt x="12700" y="3657111"/>
                    <a:pt x="81153" y="3748127"/>
                    <a:pt x="165481" y="3748127"/>
                  </a:cubicBezTo>
                  <a:lnTo>
                    <a:pt x="5955284" y="3748127"/>
                  </a:lnTo>
                  <a:cubicBezTo>
                    <a:pt x="6039739" y="3748127"/>
                    <a:pt x="6108065" y="3656941"/>
                    <a:pt x="6108065" y="3544738"/>
                  </a:cubicBezTo>
                  <a:lnTo>
                    <a:pt x="6108065" y="220339"/>
                  </a:lnTo>
                  <a:cubicBezTo>
                    <a:pt x="6108065" y="107966"/>
                    <a:pt x="6039612" y="16949"/>
                    <a:pt x="5955284" y="16949"/>
                  </a:cubicBezTo>
                  <a:lnTo>
                    <a:pt x="165481" y="16949"/>
                  </a:lnTo>
                  <a:lnTo>
                    <a:pt x="165481" y="8475"/>
                  </a:lnTo>
                  <a:lnTo>
                    <a:pt x="165481" y="16949"/>
                  </a:lnTo>
                  <a:cubicBezTo>
                    <a:pt x="81153" y="16949"/>
                    <a:pt x="12700" y="108135"/>
                    <a:pt x="12700" y="220339"/>
                  </a:cubicBezTo>
                  <a:close/>
                </a:path>
              </a:pathLst>
            </a:custGeom>
            <a:solidFill>
              <a:srgbClr val="D1C8C6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143280" y="4001935"/>
            <a:ext cx="3853761" cy="617690"/>
            <a:chOff x="0" y="0"/>
            <a:chExt cx="5138349" cy="82358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138349" cy="823586"/>
            </a:xfrm>
            <a:custGeom>
              <a:avLst/>
              <a:gdLst/>
              <a:ahLst/>
              <a:cxnLst/>
              <a:rect r="r" b="b" t="t" l="l"/>
              <a:pathLst>
                <a:path h="823586" w="5138349">
                  <a:moveTo>
                    <a:pt x="0" y="0"/>
                  </a:moveTo>
                  <a:lnTo>
                    <a:pt x="5138349" y="0"/>
                  </a:lnTo>
                  <a:lnTo>
                    <a:pt x="5138349" y="823586"/>
                  </a:lnTo>
                  <a:lnTo>
                    <a:pt x="0" y="8235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5138349" cy="84263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187"/>
                </a:lnSpc>
              </a:pPr>
              <a:r>
                <a:rPr lang="en-US" sz="3349" b="true">
                  <a:solidFill>
                    <a:srgbClr val="443728"/>
                  </a:solidFill>
                  <a:latin typeface="Crimson Pro Bold"/>
                  <a:ea typeface="Crimson Pro Bold"/>
                  <a:cs typeface="Crimson Pro Bold"/>
                  <a:sym typeface="Crimson Pro Bold"/>
                </a:rPr>
                <a:t>Ergonomic Comfort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8143280" y="4819274"/>
            <a:ext cx="4292799" cy="1719217"/>
            <a:chOff x="0" y="0"/>
            <a:chExt cx="5723732" cy="229228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723732" cy="2292289"/>
            </a:xfrm>
            <a:custGeom>
              <a:avLst/>
              <a:gdLst/>
              <a:ahLst/>
              <a:cxnLst/>
              <a:rect r="r" b="b" t="t" l="l"/>
              <a:pathLst>
                <a:path h="2292289" w="5723732">
                  <a:moveTo>
                    <a:pt x="0" y="0"/>
                  </a:moveTo>
                  <a:lnTo>
                    <a:pt x="5723732" y="0"/>
                  </a:lnTo>
                  <a:lnTo>
                    <a:pt x="5723732" y="2292289"/>
                  </a:lnTo>
                  <a:lnTo>
                    <a:pt x="0" y="229228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14300"/>
              <a:ext cx="5723732" cy="240658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539"/>
                </a:lnSpc>
              </a:pPr>
              <a:r>
                <a:rPr lang="en-US" sz="2787">
                  <a:solidFill>
                    <a:srgbClr val="443728"/>
                  </a:solidFill>
                  <a:latin typeface="Open Sans"/>
                  <a:ea typeface="Open Sans"/>
                  <a:cs typeface="Open Sans"/>
                  <a:sym typeface="Open Sans"/>
                </a:rPr>
                <a:t>Molded plastic seat designed for support and style.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710071" y="3897512"/>
            <a:ext cx="4590604" cy="2823816"/>
            <a:chOff x="0" y="0"/>
            <a:chExt cx="6120805" cy="376508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350" y="8475"/>
              <a:ext cx="6108065" cy="3748128"/>
            </a:xfrm>
            <a:custGeom>
              <a:avLst/>
              <a:gdLst/>
              <a:ahLst/>
              <a:cxnLst/>
              <a:rect r="r" b="b" t="t" l="l"/>
              <a:pathLst>
                <a:path h="3748128" w="6108065">
                  <a:moveTo>
                    <a:pt x="0" y="211864"/>
                  </a:moveTo>
                  <a:cubicBezTo>
                    <a:pt x="0" y="94915"/>
                    <a:pt x="71247" y="0"/>
                    <a:pt x="159131" y="0"/>
                  </a:cubicBezTo>
                  <a:lnTo>
                    <a:pt x="5948934" y="0"/>
                  </a:lnTo>
                  <a:cubicBezTo>
                    <a:pt x="6036818" y="0"/>
                    <a:pt x="6108065" y="94915"/>
                    <a:pt x="6108065" y="211864"/>
                  </a:cubicBezTo>
                  <a:lnTo>
                    <a:pt x="6108065" y="3536263"/>
                  </a:lnTo>
                  <a:cubicBezTo>
                    <a:pt x="6108065" y="3653382"/>
                    <a:pt x="6036818" y="3748127"/>
                    <a:pt x="5948934" y="3748127"/>
                  </a:cubicBezTo>
                  <a:lnTo>
                    <a:pt x="159131" y="3748127"/>
                  </a:lnTo>
                  <a:cubicBezTo>
                    <a:pt x="71247" y="3748127"/>
                    <a:pt x="0" y="3653212"/>
                    <a:pt x="0" y="3536263"/>
                  </a:cubicBezTo>
                  <a:close/>
                </a:path>
              </a:pathLst>
            </a:custGeom>
            <a:solidFill>
              <a:srgbClr val="EBE2E0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120765" cy="3765077"/>
            </a:xfrm>
            <a:custGeom>
              <a:avLst/>
              <a:gdLst/>
              <a:ahLst/>
              <a:cxnLst/>
              <a:rect r="r" b="b" t="t" l="l"/>
              <a:pathLst>
                <a:path h="3765077" w="6120765">
                  <a:moveTo>
                    <a:pt x="0" y="220339"/>
                  </a:moveTo>
                  <a:cubicBezTo>
                    <a:pt x="0" y="98644"/>
                    <a:pt x="74168" y="0"/>
                    <a:pt x="165481" y="0"/>
                  </a:cubicBezTo>
                  <a:lnTo>
                    <a:pt x="5955284" y="0"/>
                  </a:lnTo>
                  <a:lnTo>
                    <a:pt x="5955284" y="8475"/>
                  </a:lnTo>
                  <a:lnTo>
                    <a:pt x="5955284" y="0"/>
                  </a:lnTo>
                  <a:cubicBezTo>
                    <a:pt x="6046724" y="0"/>
                    <a:pt x="6120765" y="98644"/>
                    <a:pt x="6120765" y="220339"/>
                  </a:cubicBezTo>
                  <a:lnTo>
                    <a:pt x="6114415" y="220339"/>
                  </a:lnTo>
                  <a:lnTo>
                    <a:pt x="6120765" y="220339"/>
                  </a:lnTo>
                  <a:lnTo>
                    <a:pt x="6120765" y="3544738"/>
                  </a:lnTo>
                  <a:lnTo>
                    <a:pt x="6114415" y="3544738"/>
                  </a:lnTo>
                  <a:lnTo>
                    <a:pt x="6120765" y="3544738"/>
                  </a:lnTo>
                  <a:cubicBezTo>
                    <a:pt x="6120765" y="3666433"/>
                    <a:pt x="6046597" y="3765077"/>
                    <a:pt x="5955284" y="3765077"/>
                  </a:cubicBezTo>
                  <a:lnTo>
                    <a:pt x="5955284" y="3756602"/>
                  </a:lnTo>
                  <a:lnTo>
                    <a:pt x="5955284" y="3765077"/>
                  </a:lnTo>
                  <a:lnTo>
                    <a:pt x="165481" y="3765077"/>
                  </a:lnTo>
                  <a:lnTo>
                    <a:pt x="165481" y="3756602"/>
                  </a:lnTo>
                  <a:lnTo>
                    <a:pt x="165481" y="3765077"/>
                  </a:lnTo>
                  <a:cubicBezTo>
                    <a:pt x="74041" y="3765077"/>
                    <a:pt x="0" y="3666433"/>
                    <a:pt x="0" y="3544738"/>
                  </a:cubicBezTo>
                  <a:lnTo>
                    <a:pt x="0" y="220339"/>
                  </a:lnTo>
                  <a:lnTo>
                    <a:pt x="6350" y="220339"/>
                  </a:lnTo>
                  <a:lnTo>
                    <a:pt x="0" y="220339"/>
                  </a:lnTo>
                  <a:moveTo>
                    <a:pt x="12700" y="220339"/>
                  </a:moveTo>
                  <a:lnTo>
                    <a:pt x="12700" y="3544738"/>
                  </a:lnTo>
                  <a:lnTo>
                    <a:pt x="6350" y="3544738"/>
                  </a:lnTo>
                  <a:lnTo>
                    <a:pt x="12700" y="3544738"/>
                  </a:lnTo>
                  <a:cubicBezTo>
                    <a:pt x="12700" y="3657111"/>
                    <a:pt x="81153" y="3748127"/>
                    <a:pt x="165481" y="3748127"/>
                  </a:cubicBezTo>
                  <a:lnTo>
                    <a:pt x="5955284" y="3748127"/>
                  </a:lnTo>
                  <a:cubicBezTo>
                    <a:pt x="6039739" y="3748127"/>
                    <a:pt x="6108065" y="3656941"/>
                    <a:pt x="6108065" y="3544738"/>
                  </a:cubicBezTo>
                  <a:lnTo>
                    <a:pt x="6108065" y="220339"/>
                  </a:lnTo>
                  <a:cubicBezTo>
                    <a:pt x="6108065" y="107966"/>
                    <a:pt x="6039612" y="16949"/>
                    <a:pt x="5955284" y="16949"/>
                  </a:cubicBezTo>
                  <a:lnTo>
                    <a:pt x="165481" y="16949"/>
                  </a:lnTo>
                  <a:lnTo>
                    <a:pt x="165481" y="8475"/>
                  </a:lnTo>
                  <a:lnTo>
                    <a:pt x="165481" y="16949"/>
                  </a:lnTo>
                  <a:cubicBezTo>
                    <a:pt x="81153" y="16949"/>
                    <a:pt x="12700" y="108135"/>
                    <a:pt x="12700" y="220339"/>
                  </a:cubicBezTo>
                  <a:close/>
                </a:path>
              </a:pathLst>
            </a:custGeom>
            <a:solidFill>
              <a:srgbClr val="D1C8C6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3007876" y="4001935"/>
            <a:ext cx="3544044" cy="617690"/>
            <a:chOff x="0" y="0"/>
            <a:chExt cx="4725392" cy="82358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725392" cy="823586"/>
            </a:xfrm>
            <a:custGeom>
              <a:avLst/>
              <a:gdLst/>
              <a:ahLst/>
              <a:cxnLst/>
              <a:rect r="r" b="b" t="t" l="l"/>
              <a:pathLst>
                <a:path h="823586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823586"/>
                  </a:lnTo>
                  <a:lnTo>
                    <a:pt x="0" y="8235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4725392" cy="84263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187"/>
                </a:lnSpc>
              </a:pPr>
              <a:r>
                <a:rPr lang="en-US" sz="3349" b="true">
                  <a:solidFill>
                    <a:srgbClr val="443728"/>
                  </a:solidFill>
                  <a:latin typeface="Crimson Pro Bold"/>
                  <a:ea typeface="Crimson Pro Bold"/>
                  <a:cs typeface="Crimson Pro Bold"/>
                  <a:sym typeface="Crimson Pro Bold"/>
                </a:rPr>
                <a:t>Distinctive Base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007876" y="4819274"/>
            <a:ext cx="4251424" cy="1719217"/>
            <a:chOff x="0" y="0"/>
            <a:chExt cx="5668565" cy="2292289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668565" cy="2292289"/>
            </a:xfrm>
            <a:custGeom>
              <a:avLst/>
              <a:gdLst/>
              <a:ahLst/>
              <a:cxnLst/>
              <a:rect r="r" b="b" t="t" l="l"/>
              <a:pathLst>
                <a:path h="2292289" w="5668565">
                  <a:moveTo>
                    <a:pt x="0" y="0"/>
                  </a:moveTo>
                  <a:lnTo>
                    <a:pt x="5668565" y="0"/>
                  </a:lnTo>
                  <a:lnTo>
                    <a:pt x="5668565" y="2292289"/>
                  </a:lnTo>
                  <a:lnTo>
                    <a:pt x="0" y="229228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14300"/>
              <a:ext cx="5668565" cy="240658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539"/>
                </a:lnSpc>
              </a:pPr>
              <a:r>
                <a:rPr lang="en-US" sz="2787">
                  <a:solidFill>
                    <a:srgbClr val="443728"/>
                  </a:solidFill>
                  <a:latin typeface="Open Sans"/>
                  <a:ea typeface="Open Sans"/>
                  <a:cs typeface="Open Sans"/>
                  <a:sym typeface="Open Sans"/>
                </a:rPr>
                <a:t>Chrome or wooden rockers add modern elegance.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845475" y="6911954"/>
            <a:ext cx="9455051" cy="1662261"/>
            <a:chOff x="0" y="0"/>
            <a:chExt cx="12606735" cy="221634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6350" y="6350"/>
              <a:ext cx="12594082" cy="2203577"/>
            </a:xfrm>
            <a:custGeom>
              <a:avLst/>
              <a:gdLst/>
              <a:ahLst/>
              <a:cxnLst/>
              <a:rect r="r" b="b" t="t" l="l"/>
              <a:pathLst>
                <a:path h="2203577" w="12594082">
                  <a:moveTo>
                    <a:pt x="0" y="158750"/>
                  </a:moveTo>
                  <a:cubicBezTo>
                    <a:pt x="0" y="71120"/>
                    <a:pt x="71374" y="0"/>
                    <a:pt x="159512" y="0"/>
                  </a:cubicBezTo>
                  <a:lnTo>
                    <a:pt x="12434570" y="0"/>
                  </a:lnTo>
                  <a:cubicBezTo>
                    <a:pt x="12522708" y="0"/>
                    <a:pt x="12594082" y="71120"/>
                    <a:pt x="12594082" y="158750"/>
                  </a:cubicBezTo>
                  <a:lnTo>
                    <a:pt x="12594082" y="2044827"/>
                  </a:lnTo>
                  <a:cubicBezTo>
                    <a:pt x="12594082" y="2132457"/>
                    <a:pt x="12522708" y="2203577"/>
                    <a:pt x="12434570" y="2203577"/>
                  </a:cubicBezTo>
                  <a:lnTo>
                    <a:pt x="159512" y="2203577"/>
                  </a:lnTo>
                  <a:cubicBezTo>
                    <a:pt x="71374" y="2203577"/>
                    <a:pt x="0" y="2132457"/>
                    <a:pt x="0" y="2044827"/>
                  </a:cubicBezTo>
                  <a:close/>
                </a:path>
              </a:pathLst>
            </a:custGeom>
            <a:solidFill>
              <a:srgbClr val="EBE2E0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606782" cy="2216277"/>
            </a:xfrm>
            <a:custGeom>
              <a:avLst/>
              <a:gdLst/>
              <a:ahLst/>
              <a:cxnLst/>
              <a:rect r="r" b="b" t="t" l="l"/>
              <a:pathLst>
                <a:path h="2216277" w="12606782">
                  <a:moveTo>
                    <a:pt x="0" y="165100"/>
                  </a:moveTo>
                  <a:cubicBezTo>
                    <a:pt x="0" y="73914"/>
                    <a:pt x="74295" y="0"/>
                    <a:pt x="165862" y="0"/>
                  </a:cubicBezTo>
                  <a:lnTo>
                    <a:pt x="12440920" y="0"/>
                  </a:lnTo>
                  <a:lnTo>
                    <a:pt x="12440920" y="6350"/>
                  </a:lnTo>
                  <a:lnTo>
                    <a:pt x="12440920" y="0"/>
                  </a:lnTo>
                  <a:cubicBezTo>
                    <a:pt x="12532487" y="0"/>
                    <a:pt x="12606782" y="73914"/>
                    <a:pt x="12606782" y="165100"/>
                  </a:cubicBezTo>
                  <a:lnTo>
                    <a:pt x="12600432" y="165100"/>
                  </a:lnTo>
                  <a:lnTo>
                    <a:pt x="12606782" y="165100"/>
                  </a:lnTo>
                  <a:lnTo>
                    <a:pt x="12606782" y="2051177"/>
                  </a:lnTo>
                  <a:lnTo>
                    <a:pt x="12600432" y="2051177"/>
                  </a:lnTo>
                  <a:lnTo>
                    <a:pt x="12606782" y="2051177"/>
                  </a:lnTo>
                  <a:cubicBezTo>
                    <a:pt x="12606782" y="2142363"/>
                    <a:pt x="12532487" y="2216277"/>
                    <a:pt x="12440920" y="2216277"/>
                  </a:cubicBezTo>
                  <a:lnTo>
                    <a:pt x="12440920" y="2209927"/>
                  </a:lnTo>
                  <a:lnTo>
                    <a:pt x="12440920" y="2216277"/>
                  </a:lnTo>
                  <a:lnTo>
                    <a:pt x="165862" y="2216277"/>
                  </a:lnTo>
                  <a:lnTo>
                    <a:pt x="165862" y="2209927"/>
                  </a:lnTo>
                  <a:lnTo>
                    <a:pt x="165862" y="2216277"/>
                  </a:lnTo>
                  <a:cubicBezTo>
                    <a:pt x="74295" y="2216277"/>
                    <a:pt x="0" y="2142363"/>
                    <a:pt x="0" y="2051177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2051177"/>
                  </a:lnTo>
                  <a:lnTo>
                    <a:pt x="6350" y="2051177"/>
                  </a:lnTo>
                  <a:lnTo>
                    <a:pt x="12700" y="2051177"/>
                  </a:lnTo>
                  <a:cubicBezTo>
                    <a:pt x="12700" y="2135378"/>
                    <a:pt x="81280" y="2203577"/>
                    <a:pt x="165862" y="2203577"/>
                  </a:cubicBezTo>
                  <a:lnTo>
                    <a:pt x="12440920" y="2203577"/>
                  </a:lnTo>
                  <a:cubicBezTo>
                    <a:pt x="12525501" y="2203577"/>
                    <a:pt x="12594082" y="2135251"/>
                    <a:pt x="12594082" y="2051177"/>
                  </a:cubicBezTo>
                  <a:lnTo>
                    <a:pt x="12594082" y="165100"/>
                  </a:lnTo>
                  <a:cubicBezTo>
                    <a:pt x="12594082" y="80899"/>
                    <a:pt x="12525501" y="12700"/>
                    <a:pt x="12440920" y="12700"/>
                  </a:cubicBezTo>
                  <a:lnTo>
                    <a:pt x="165862" y="12700"/>
                  </a:lnTo>
                  <a:lnTo>
                    <a:pt x="165862" y="6350"/>
                  </a:lnTo>
                  <a:lnTo>
                    <a:pt x="165862" y="12700"/>
                  </a:lnTo>
                  <a:cubicBezTo>
                    <a:pt x="81280" y="12700"/>
                    <a:pt x="12700" y="81026"/>
                    <a:pt x="12700" y="165100"/>
                  </a:cubicBezTo>
                  <a:close/>
                </a:path>
              </a:pathLst>
            </a:custGeom>
            <a:solidFill>
              <a:srgbClr val="D1C8C6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8275588" y="7125395"/>
            <a:ext cx="3544044" cy="617690"/>
            <a:chOff x="0" y="0"/>
            <a:chExt cx="4725392" cy="823586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725392" cy="823586"/>
            </a:xfrm>
            <a:custGeom>
              <a:avLst/>
              <a:gdLst/>
              <a:ahLst/>
              <a:cxnLst/>
              <a:rect r="r" b="b" t="t" l="l"/>
              <a:pathLst>
                <a:path h="823586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823586"/>
                  </a:lnTo>
                  <a:lnTo>
                    <a:pt x="0" y="8235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4725392" cy="84263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187"/>
                </a:lnSpc>
              </a:pPr>
              <a:r>
                <a:rPr lang="en-US" sz="3349" b="true">
                  <a:solidFill>
                    <a:srgbClr val="443728"/>
                  </a:solidFill>
                  <a:latin typeface="Crimson Pro Bold"/>
                  <a:ea typeface="Crimson Pro Bold"/>
                  <a:cs typeface="Crimson Pro Bold"/>
                  <a:sym typeface="Crimson Pro Bold"/>
                </a:rPr>
                <a:t>Neutral Palette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8275588" y="7758244"/>
            <a:ext cx="8859441" cy="576217"/>
            <a:chOff x="0" y="0"/>
            <a:chExt cx="11812588" cy="768289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1812588" cy="768289"/>
            </a:xfrm>
            <a:custGeom>
              <a:avLst/>
              <a:gdLst/>
              <a:ahLst/>
              <a:cxnLst/>
              <a:rect r="r" b="b" t="t" l="l"/>
              <a:pathLst>
                <a:path h="768289" w="11812588">
                  <a:moveTo>
                    <a:pt x="0" y="0"/>
                  </a:moveTo>
                  <a:lnTo>
                    <a:pt x="11812588" y="0"/>
                  </a:lnTo>
                  <a:lnTo>
                    <a:pt x="11812588" y="768289"/>
                  </a:lnTo>
                  <a:lnTo>
                    <a:pt x="0" y="76828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14300"/>
              <a:ext cx="11812588" cy="88258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539"/>
                </a:lnSpc>
              </a:pPr>
              <a:r>
                <a:rPr lang="en-US" sz="2787">
                  <a:solidFill>
                    <a:srgbClr val="443728"/>
                  </a:solidFill>
                  <a:latin typeface="Open Sans"/>
                  <a:ea typeface="Open Sans"/>
                  <a:cs typeface="Open Sans"/>
                  <a:sym typeface="Open Sans"/>
                </a:rPr>
                <a:t>Beige tones seamlessly complement diverse interiors.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8494202" y="9221253"/>
            <a:ext cx="9285724" cy="722606"/>
            <a:chOff x="0" y="0"/>
            <a:chExt cx="12380965" cy="963475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2380965" cy="963475"/>
            </a:xfrm>
            <a:custGeom>
              <a:avLst/>
              <a:gdLst/>
              <a:ahLst/>
              <a:cxnLst/>
              <a:rect r="r" b="b" t="t" l="l"/>
              <a:pathLst>
                <a:path h="963475" w="12380965">
                  <a:moveTo>
                    <a:pt x="0" y="0"/>
                  </a:moveTo>
                  <a:lnTo>
                    <a:pt x="12380965" y="0"/>
                  </a:lnTo>
                  <a:lnTo>
                    <a:pt x="12380965" y="963475"/>
                  </a:lnTo>
                  <a:lnTo>
                    <a:pt x="0" y="9634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66675"/>
              <a:ext cx="12380965" cy="103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31"/>
                </a:lnSpc>
              </a:pPr>
              <a:r>
                <a:rPr lang="en-US" b="true" sz="3500">
                  <a:solidFill>
                    <a:srgbClr val="443728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4" tooltip="https://www.luxefurnishes.com/es/collections/eames-rocking-chair-rar"/>
                </a:rPr>
                <a:t>https://www.luxefurnishes.com</a:t>
              </a: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6858000" y="0"/>
            <a:ext cx="2623521" cy="2623521"/>
          </a:xfrm>
          <a:custGeom>
            <a:avLst/>
            <a:gdLst/>
            <a:ahLst/>
            <a:cxnLst/>
            <a:rect r="r" b="b" t="t" l="l"/>
            <a:pathLst>
              <a:path h="2623521" w="2623521">
                <a:moveTo>
                  <a:pt x="0" y="0"/>
                </a:moveTo>
                <a:lnTo>
                  <a:pt x="2623521" y="0"/>
                </a:lnTo>
                <a:lnTo>
                  <a:pt x="2623521" y="2623521"/>
                </a:lnTo>
                <a:lnTo>
                  <a:pt x="0" y="26235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7524165" y="9221253"/>
            <a:ext cx="645596" cy="752881"/>
          </a:xfrm>
          <a:custGeom>
            <a:avLst/>
            <a:gdLst/>
            <a:ahLst/>
            <a:cxnLst/>
            <a:rect r="r" b="b" t="t" l="l"/>
            <a:pathLst>
              <a:path h="752881" w="645596">
                <a:moveTo>
                  <a:pt x="0" y="0"/>
                </a:moveTo>
                <a:lnTo>
                  <a:pt x="645595" y="0"/>
                </a:lnTo>
                <a:lnTo>
                  <a:pt x="645595" y="752881"/>
                </a:lnTo>
                <a:lnTo>
                  <a:pt x="0" y="7528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EDE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CF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837379" y="2295630"/>
            <a:ext cx="9035034" cy="1303429"/>
            <a:chOff x="0" y="0"/>
            <a:chExt cx="12046712" cy="173790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046713" cy="1737905"/>
            </a:xfrm>
            <a:custGeom>
              <a:avLst/>
              <a:gdLst/>
              <a:ahLst/>
              <a:cxnLst/>
              <a:rect r="r" b="b" t="t" l="l"/>
              <a:pathLst>
                <a:path h="1737905" w="12046713">
                  <a:moveTo>
                    <a:pt x="0" y="0"/>
                  </a:moveTo>
                  <a:lnTo>
                    <a:pt x="12046713" y="0"/>
                  </a:lnTo>
                  <a:lnTo>
                    <a:pt x="12046713" y="1737905"/>
                  </a:lnTo>
                  <a:lnTo>
                    <a:pt x="0" y="173790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2046712" cy="177600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730"/>
                </a:lnSpc>
              </a:pPr>
              <a:r>
                <a:rPr lang="en-US" sz="6999" b="true">
                  <a:solidFill>
                    <a:srgbClr val="443728"/>
                  </a:solidFill>
                  <a:latin typeface="Crimson Pro Bold"/>
                  <a:ea typeface="Crimson Pro Bold"/>
                  <a:cs typeface="Crimson Pro Bold"/>
                  <a:sym typeface="Crimson Pro Bold"/>
                </a:rPr>
                <a:t>Comfort &amp; Relaxation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4291608"/>
            <a:ext cx="3544044" cy="1534319"/>
            <a:chOff x="0" y="0"/>
            <a:chExt cx="4725392" cy="204575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725392" cy="2045758"/>
            </a:xfrm>
            <a:custGeom>
              <a:avLst/>
              <a:gdLst/>
              <a:ahLst/>
              <a:cxnLst/>
              <a:rect r="r" b="b" t="t" l="l"/>
              <a:pathLst>
                <a:path h="2045758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2045758"/>
                  </a:lnTo>
                  <a:lnTo>
                    <a:pt x="0" y="20457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4725392" cy="208385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562"/>
                </a:lnSpc>
              </a:pPr>
              <a:r>
                <a:rPr lang="en-US" sz="4449" b="true">
                  <a:solidFill>
                    <a:srgbClr val="443728"/>
                  </a:solidFill>
                  <a:latin typeface="Crimson Pro Bold"/>
                  <a:ea typeface="Crimson Pro Bold"/>
                  <a:cs typeface="Crimson Pro Bold"/>
                  <a:sym typeface="Crimson Pro Bold"/>
                </a:rPr>
                <a:t>Soothing Motion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5722888"/>
            <a:ext cx="4972645" cy="2406878"/>
            <a:chOff x="0" y="0"/>
            <a:chExt cx="6630193" cy="320917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630193" cy="3209170"/>
            </a:xfrm>
            <a:custGeom>
              <a:avLst/>
              <a:gdLst/>
              <a:ahLst/>
              <a:cxnLst/>
              <a:rect r="r" b="b" t="t" l="l"/>
              <a:pathLst>
                <a:path h="3209170" w="6630193">
                  <a:moveTo>
                    <a:pt x="0" y="0"/>
                  </a:moveTo>
                  <a:lnTo>
                    <a:pt x="6630193" y="0"/>
                  </a:lnTo>
                  <a:lnTo>
                    <a:pt x="6630193" y="3209170"/>
                  </a:lnTo>
                  <a:lnTo>
                    <a:pt x="0" y="32091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61925"/>
              <a:ext cx="6630193" cy="337109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331"/>
                </a:lnSpc>
              </a:pPr>
              <a:r>
                <a:rPr lang="en-US" sz="3887">
                  <a:solidFill>
                    <a:srgbClr val="443728"/>
                  </a:solidFill>
                  <a:latin typeface="Open Sans"/>
                  <a:ea typeface="Open Sans"/>
                  <a:cs typeface="Open Sans"/>
                  <a:sym typeface="Open Sans"/>
                </a:rPr>
                <a:t>Gentle rocking helps reduce stress and promotes calm.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6684392" y="4291608"/>
            <a:ext cx="3544044" cy="1534319"/>
            <a:chOff x="0" y="0"/>
            <a:chExt cx="4725392" cy="204575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725392" cy="2045758"/>
            </a:xfrm>
            <a:custGeom>
              <a:avLst/>
              <a:gdLst/>
              <a:ahLst/>
              <a:cxnLst/>
              <a:rect r="r" b="b" t="t" l="l"/>
              <a:pathLst>
                <a:path h="2045758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2045758"/>
                  </a:lnTo>
                  <a:lnTo>
                    <a:pt x="0" y="20457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4725392" cy="208385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562"/>
                </a:lnSpc>
              </a:pPr>
              <a:r>
                <a:rPr lang="en-US" sz="4449" b="true">
                  <a:solidFill>
                    <a:srgbClr val="443728"/>
                  </a:solidFill>
                  <a:latin typeface="Crimson Pro Bold"/>
                  <a:ea typeface="Crimson Pro Bold"/>
                  <a:cs typeface="Crimson Pro Bold"/>
                  <a:sym typeface="Crimson Pro Bold"/>
                </a:rPr>
                <a:t>Posture Support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666160" y="5722887"/>
            <a:ext cx="4972645" cy="2406878"/>
            <a:chOff x="0" y="0"/>
            <a:chExt cx="6630193" cy="320917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630193" cy="3209170"/>
            </a:xfrm>
            <a:custGeom>
              <a:avLst/>
              <a:gdLst/>
              <a:ahLst/>
              <a:cxnLst/>
              <a:rect r="r" b="b" t="t" l="l"/>
              <a:pathLst>
                <a:path h="3209170" w="6630193">
                  <a:moveTo>
                    <a:pt x="0" y="0"/>
                  </a:moveTo>
                  <a:lnTo>
                    <a:pt x="6630193" y="0"/>
                  </a:lnTo>
                  <a:lnTo>
                    <a:pt x="6630193" y="3209170"/>
                  </a:lnTo>
                  <a:lnTo>
                    <a:pt x="0" y="32091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61925"/>
              <a:ext cx="6630193" cy="337109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331"/>
                </a:lnSpc>
              </a:pPr>
              <a:r>
                <a:rPr lang="en-US" sz="3887">
                  <a:solidFill>
                    <a:srgbClr val="443728"/>
                  </a:solidFill>
                  <a:latin typeface="Open Sans"/>
                  <a:ea typeface="Open Sans"/>
                  <a:cs typeface="Open Sans"/>
                  <a:sym typeface="Open Sans"/>
                </a:rPr>
                <a:t>Contoured seat cushions and cradles your body perfectly.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2340084" y="4467051"/>
            <a:ext cx="3544044" cy="829469"/>
            <a:chOff x="0" y="0"/>
            <a:chExt cx="4725392" cy="110595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725392" cy="1105958"/>
            </a:xfrm>
            <a:custGeom>
              <a:avLst/>
              <a:gdLst/>
              <a:ahLst/>
              <a:cxnLst/>
              <a:rect r="r" b="b" t="t" l="l"/>
              <a:pathLst>
                <a:path h="1105958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1105958"/>
                  </a:lnTo>
                  <a:lnTo>
                    <a:pt x="0" y="11059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725392" cy="114405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562"/>
                </a:lnSpc>
              </a:pPr>
              <a:r>
                <a:rPr lang="en-US" sz="4449" b="true">
                  <a:solidFill>
                    <a:srgbClr val="443728"/>
                  </a:solidFill>
                  <a:latin typeface="Crimson Pro Bold"/>
                  <a:ea typeface="Crimson Pro Bold"/>
                  <a:cs typeface="Crimson Pro Bold"/>
                  <a:sym typeface="Crimson Pro Bold"/>
                </a:rPr>
                <a:t>Versatile Use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2340084" y="5722888"/>
            <a:ext cx="4972645" cy="2406882"/>
            <a:chOff x="0" y="0"/>
            <a:chExt cx="6630193" cy="320917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630193" cy="3209176"/>
            </a:xfrm>
            <a:custGeom>
              <a:avLst/>
              <a:gdLst/>
              <a:ahLst/>
              <a:cxnLst/>
              <a:rect r="r" b="b" t="t" l="l"/>
              <a:pathLst>
                <a:path h="3209176" w="6630193">
                  <a:moveTo>
                    <a:pt x="0" y="0"/>
                  </a:moveTo>
                  <a:lnTo>
                    <a:pt x="6630193" y="0"/>
                  </a:lnTo>
                  <a:lnTo>
                    <a:pt x="6630193" y="3209176"/>
                  </a:lnTo>
                  <a:lnTo>
                    <a:pt x="0" y="32091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61925"/>
              <a:ext cx="6630193" cy="337110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335"/>
                </a:lnSpc>
              </a:pPr>
              <a:r>
                <a:rPr lang="en-US" sz="3890">
                  <a:solidFill>
                    <a:srgbClr val="443728"/>
                  </a:solidFill>
                  <a:latin typeface="Open Sans"/>
                  <a:ea typeface="Open Sans"/>
                  <a:cs typeface="Open Sans"/>
                  <a:sym typeface="Open Sans"/>
                </a:rPr>
                <a:t>Ideal for relaxing in nurseries and living spaces alike.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636202" y="9191219"/>
            <a:ext cx="9285724" cy="722606"/>
            <a:chOff x="0" y="0"/>
            <a:chExt cx="12380965" cy="96347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2380965" cy="963475"/>
            </a:xfrm>
            <a:custGeom>
              <a:avLst/>
              <a:gdLst/>
              <a:ahLst/>
              <a:cxnLst/>
              <a:rect r="r" b="b" t="t" l="l"/>
              <a:pathLst>
                <a:path h="963475" w="12380965">
                  <a:moveTo>
                    <a:pt x="0" y="0"/>
                  </a:moveTo>
                  <a:lnTo>
                    <a:pt x="12380965" y="0"/>
                  </a:lnTo>
                  <a:lnTo>
                    <a:pt x="12380965" y="963475"/>
                  </a:lnTo>
                  <a:lnTo>
                    <a:pt x="0" y="9634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66675"/>
              <a:ext cx="12380965" cy="103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31"/>
                </a:lnSpc>
              </a:pPr>
              <a:r>
                <a:rPr lang="en-US" b="true" sz="3500">
                  <a:solidFill>
                    <a:srgbClr val="443728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3" tooltip="https://www.luxefurnishes.com/es/collections/eames-rocking-chair-rar"/>
                </a:rPr>
                <a:t>https://www.luxefurnishes.com</a:t>
              </a: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0" y="-30034"/>
            <a:ext cx="2623521" cy="2623521"/>
          </a:xfrm>
          <a:custGeom>
            <a:avLst/>
            <a:gdLst/>
            <a:ahLst/>
            <a:cxnLst/>
            <a:rect r="r" b="b" t="t" l="l"/>
            <a:pathLst>
              <a:path h="2623521" w="2623521">
                <a:moveTo>
                  <a:pt x="0" y="0"/>
                </a:moveTo>
                <a:lnTo>
                  <a:pt x="2623521" y="0"/>
                </a:lnTo>
                <a:lnTo>
                  <a:pt x="2623521" y="2623521"/>
                </a:lnTo>
                <a:lnTo>
                  <a:pt x="0" y="26235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666165" y="9191219"/>
            <a:ext cx="645596" cy="752881"/>
          </a:xfrm>
          <a:custGeom>
            <a:avLst/>
            <a:gdLst/>
            <a:ahLst/>
            <a:cxnLst/>
            <a:rect r="r" b="b" t="t" l="l"/>
            <a:pathLst>
              <a:path h="752881" w="645596">
                <a:moveTo>
                  <a:pt x="0" y="0"/>
                </a:moveTo>
                <a:lnTo>
                  <a:pt x="645595" y="0"/>
                </a:lnTo>
                <a:lnTo>
                  <a:pt x="645595" y="752881"/>
                </a:lnTo>
                <a:lnTo>
                  <a:pt x="0" y="7528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EDE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CFA"/>
            </a:solidFill>
          </p:spPr>
        </p:sp>
      </p:grpSp>
      <p:sp>
        <p:nvSpPr>
          <p:cNvPr name="Freeform 6" id="6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 descr="preencoded.png"/>
          <p:cNvSpPr/>
          <p:nvPr/>
        </p:nvSpPr>
        <p:spPr>
          <a:xfrm flipH="false" flipV="false" rot="0">
            <a:off x="11430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87475" y="2027791"/>
            <a:ext cx="8459844" cy="1303429"/>
            <a:chOff x="0" y="0"/>
            <a:chExt cx="11279792" cy="173790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279793" cy="1737905"/>
            </a:xfrm>
            <a:custGeom>
              <a:avLst/>
              <a:gdLst/>
              <a:ahLst/>
              <a:cxnLst/>
              <a:rect r="r" b="b" t="t" l="l"/>
              <a:pathLst>
                <a:path h="1737905" w="11279793">
                  <a:moveTo>
                    <a:pt x="0" y="0"/>
                  </a:moveTo>
                  <a:lnTo>
                    <a:pt x="11279793" y="0"/>
                  </a:lnTo>
                  <a:lnTo>
                    <a:pt x="11279793" y="1737905"/>
                  </a:lnTo>
                  <a:lnTo>
                    <a:pt x="0" y="173790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1279792" cy="177600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730"/>
                </a:lnSpc>
              </a:pPr>
              <a:r>
                <a:rPr lang="en-US" sz="6999" b="true">
                  <a:solidFill>
                    <a:srgbClr val="443728"/>
                  </a:solidFill>
                  <a:latin typeface="Crimson Pro Bold"/>
                  <a:ea typeface="Crimson Pro Bold"/>
                  <a:cs typeface="Crimson Pro Bold"/>
                  <a:sym typeface="Crimson Pro Bold"/>
                </a:rPr>
                <a:t>Legacy &amp; Influence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87475" y="3893195"/>
            <a:ext cx="647402" cy="647402"/>
            <a:chOff x="0" y="0"/>
            <a:chExt cx="863203" cy="86320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EBE2E0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D1C8C6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913632" y="3760459"/>
            <a:ext cx="3544044" cy="639540"/>
            <a:chOff x="0" y="0"/>
            <a:chExt cx="4725392" cy="8527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725392" cy="852720"/>
            </a:xfrm>
            <a:custGeom>
              <a:avLst/>
              <a:gdLst/>
              <a:ahLst/>
              <a:cxnLst/>
              <a:rect r="r" b="b" t="t" l="l"/>
              <a:pathLst>
                <a:path h="85272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852720"/>
                  </a:lnTo>
                  <a:lnTo>
                    <a:pt x="0" y="85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4725392" cy="88129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312"/>
                </a:lnSpc>
              </a:pPr>
              <a:r>
                <a:rPr lang="en-US" sz="3449" b="true">
                  <a:solidFill>
                    <a:srgbClr val="443728"/>
                  </a:solidFill>
                  <a:latin typeface="Crimson Pro Bold"/>
                  <a:ea typeface="Crimson Pro Bold"/>
                  <a:cs typeface="Crimson Pro Bold"/>
                  <a:sym typeface="Crimson Pro Bold"/>
                </a:rPr>
                <a:t>Design Icon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913632" y="4373481"/>
            <a:ext cx="3624263" cy="1776536"/>
            <a:chOff x="0" y="0"/>
            <a:chExt cx="4832350" cy="236871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832350" cy="2368714"/>
            </a:xfrm>
            <a:custGeom>
              <a:avLst/>
              <a:gdLst/>
              <a:ahLst/>
              <a:cxnLst/>
              <a:rect r="r" b="b" t="t" l="l"/>
              <a:pathLst>
                <a:path h="2368714" w="4832350">
                  <a:moveTo>
                    <a:pt x="0" y="0"/>
                  </a:moveTo>
                  <a:lnTo>
                    <a:pt x="4832350" y="0"/>
                  </a:lnTo>
                  <a:lnTo>
                    <a:pt x="4832350" y="2368714"/>
                  </a:lnTo>
                  <a:lnTo>
                    <a:pt x="0" y="2368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23825"/>
              <a:ext cx="4832350" cy="249253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702"/>
                </a:lnSpc>
              </a:pPr>
              <a:r>
                <a:rPr lang="en-US" sz="2887">
                  <a:solidFill>
                    <a:srgbClr val="443728"/>
                  </a:solidFill>
                  <a:latin typeface="Open Sans"/>
                  <a:ea typeface="Open Sans"/>
                  <a:cs typeface="Open Sans"/>
                  <a:sym typeface="Open Sans"/>
                </a:rPr>
                <a:t>Symbolic piece of mid-century modern design history.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5887491" y="3893195"/>
            <a:ext cx="647403" cy="647402"/>
            <a:chOff x="0" y="0"/>
            <a:chExt cx="863203" cy="86320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EBE2E0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D1C8C6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6813649" y="3760459"/>
            <a:ext cx="4108277" cy="639540"/>
            <a:chOff x="0" y="0"/>
            <a:chExt cx="5477703" cy="8527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477703" cy="852720"/>
            </a:xfrm>
            <a:custGeom>
              <a:avLst/>
              <a:gdLst/>
              <a:ahLst/>
              <a:cxnLst/>
              <a:rect r="r" b="b" t="t" l="l"/>
              <a:pathLst>
                <a:path h="852720" w="5477703">
                  <a:moveTo>
                    <a:pt x="0" y="0"/>
                  </a:moveTo>
                  <a:lnTo>
                    <a:pt x="5477703" y="0"/>
                  </a:lnTo>
                  <a:lnTo>
                    <a:pt x="5477703" y="852720"/>
                  </a:lnTo>
                  <a:lnTo>
                    <a:pt x="0" y="85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5477703" cy="88129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312"/>
                </a:lnSpc>
              </a:pPr>
              <a:r>
                <a:rPr lang="en-US" sz="3449" b="true">
                  <a:solidFill>
                    <a:srgbClr val="443728"/>
                  </a:solidFill>
                  <a:latin typeface="Crimson Pro Bold"/>
                  <a:ea typeface="Crimson Pro Bold"/>
                  <a:cs typeface="Crimson Pro Bold"/>
                  <a:sym typeface="Crimson Pro Bold"/>
                </a:rPr>
                <a:t>Renowned Designers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813649" y="4399999"/>
            <a:ext cx="3624262" cy="1776536"/>
            <a:chOff x="0" y="0"/>
            <a:chExt cx="4832350" cy="236871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832350" cy="2368714"/>
            </a:xfrm>
            <a:custGeom>
              <a:avLst/>
              <a:gdLst/>
              <a:ahLst/>
              <a:cxnLst/>
              <a:rect r="r" b="b" t="t" l="l"/>
              <a:pathLst>
                <a:path h="2368714" w="4832350">
                  <a:moveTo>
                    <a:pt x="0" y="0"/>
                  </a:moveTo>
                  <a:lnTo>
                    <a:pt x="4832350" y="0"/>
                  </a:lnTo>
                  <a:lnTo>
                    <a:pt x="4832350" y="2368714"/>
                  </a:lnTo>
                  <a:lnTo>
                    <a:pt x="0" y="2368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123825"/>
              <a:ext cx="4832350" cy="249253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702"/>
                </a:lnSpc>
              </a:pPr>
              <a:r>
                <a:rPr lang="en-US" sz="2887">
                  <a:solidFill>
                    <a:srgbClr val="443728"/>
                  </a:solidFill>
                  <a:latin typeface="Open Sans"/>
                  <a:ea typeface="Open Sans"/>
                  <a:cs typeface="Open Sans"/>
                  <a:sym typeface="Open Sans"/>
                </a:rPr>
                <a:t>Created by Charles &amp; Ray Eames, pioneers in furniture design.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87475" y="6531471"/>
            <a:ext cx="647402" cy="647402"/>
            <a:chOff x="0" y="0"/>
            <a:chExt cx="863203" cy="863203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EBE2E0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D1C8C6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1913632" y="6500831"/>
            <a:ext cx="3544044" cy="639540"/>
            <a:chOff x="0" y="0"/>
            <a:chExt cx="4725392" cy="85272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4725392" cy="852720"/>
            </a:xfrm>
            <a:custGeom>
              <a:avLst/>
              <a:gdLst/>
              <a:ahLst/>
              <a:cxnLst/>
              <a:rect r="r" b="b" t="t" l="l"/>
              <a:pathLst>
                <a:path h="85272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852720"/>
                  </a:lnTo>
                  <a:lnTo>
                    <a:pt x="0" y="85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28575"/>
              <a:ext cx="4725392" cy="88129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312"/>
                </a:lnSpc>
              </a:pPr>
              <a:r>
                <a:rPr lang="en-US" sz="3449" b="true">
                  <a:solidFill>
                    <a:srgbClr val="443728"/>
                  </a:solidFill>
                  <a:latin typeface="Crimson Pro Bold"/>
                  <a:ea typeface="Crimson Pro Bold"/>
                  <a:cs typeface="Crimson Pro Bold"/>
                  <a:sym typeface="Crimson Pro Bold"/>
                </a:rPr>
                <a:t>Global Presence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913633" y="7113854"/>
            <a:ext cx="8524131" cy="1185986"/>
            <a:chOff x="0" y="0"/>
            <a:chExt cx="11365508" cy="1581314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1365509" cy="1581314"/>
            </a:xfrm>
            <a:custGeom>
              <a:avLst/>
              <a:gdLst/>
              <a:ahLst/>
              <a:cxnLst/>
              <a:rect r="r" b="b" t="t" l="l"/>
              <a:pathLst>
                <a:path h="1581314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1581314"/>
                  </a:lnTo>
                  <a:lnTo>
                    <a:pt x="0" y="15813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123825"/>
              <a:ext cx="11365508" cy="170513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702"/>
                </a:lnSpc>
              </a:pPr>
              <a:r>
                <a:rPr lang="en-US" sz="2887">
                  <a:solidFill>
                    <a:srgbClr val="443728"/>
                  </a:solidFill>
                  <a:latin typeface="Open Sans"/>
                  <a:ea typeface="Open Sans"/>
                  <a:cs typeface="Open Sans"/>
                  <a:sym typeface="Open Sans"/>
                </a:rPr>
                <a:t>Featured in esteemed museum collections around the world.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636202" y="9191219"/>
            <a:ext cx="9285724" cy="722606"/>
            <a:chOff x="0" y="0"/>
            <a:chExt cx="12380965" cy="963475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2380965" cy="963475"/>
            </a:xfrm>
            <a:custGeom>
              <a:avLst/>
              <a:gdLst/>
              <a:ahLst/>
              <a:cxnLst/>
              <a:rect r="r" b="b" t="t" l="l"/>
              <a:pathLst>
                <a:path h="963475" w="12380965">
                  <a:moveTo>
                    <a:pt x="0" y="0"/>
                  </a:moveTo>
                  <a:lnTo>
                    <a:pt x="12380965" y="0"/>
                  </a:lnTo>
                  <a:lnTo>
                    <a:pt x="12380965" y="963475"/>
                  </a:lnTo>
                  <a:lnTo>
                    <a:pt x="0" y="9634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66675"/>
              <a:ext cx="12380965" cy="103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31"/>
                </a:lnSpc>
              </a:pPr>
              <a:r>
                <a:rPr lang="en-US" b="true" sz="3500">
                  <a:solidFill>
                    <a:srgbClr val="443728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6" tooltip="https://www.luxefurnishes.com/es/collections/eames-rocking-chair-rar"/>
                </a:rPr>
                <a:t>https://www.luxefurnishes.com</a:t>
              </a: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0" y="-30034"/>
            <a:ext cx="2623521" cy="2623521"/>
          </a:xfrm>
          <a:custGeom>
            <a:avLst/>
            <a:gdLst/>
            <a:ahLst/>
            <a:cxnLst/>
            <a:rect r="r" b="b" t="t" l="l"/>
            <a:pathLst>
              <a:path h="2623521" w="2623521">
                <a:moveTo>
                  <a:pt x="0" y="0"/>
                </a:moveTo>
                <a:lnTo>
                  <a:pt x="2623521" y="0"/>
                </a:lnTo>
                <a:lnTo>
                  <a:pt x="2623521" y="2623521"/>
                </a:lnTo>
                <a:lnTo>
                  <a:pt x="0" y="26235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666165" y="9191219"/>
            <a:ext cx="645596" cy="752881"/>
          </a:xfrm>
          <a:custGeom>
            <a:avLst/>
            <a:gdLst/>
            <a:ahLst/>
            <a:cxnLst/>
            <a:rect r="r" b="b" t="t" l="l"/>
            <a:pathLst>
              <a:path h="752881" w="645596">
                <a:moveTo>
                  <a:pt x="0" y="0"/>
                </a:moveTo>
                <a:lnTo>
                  <a:pt x="645595" y="0"/>
                </a:lnTo>
                <a:lnTo>
                  <a:pt x="645595" y="752881"/>
                </a:lnTo>
                <a:lnTo>
                  <a:pt x="0" y="7528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DAGmlPKHaXk</dc:identifier>
  <dcterms:modified xsi:type="dcterms:W3CDTF">2011-08-01T06:04:30Z</dcterms:modified>
  <cp:revision>1</cp:revision>
  <dc:title>Eames Rocking Chair</dc:title>
</cp:coreProperties>
</file>