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1" r:id="rId5"/>
    <p:sldId id="277" r:id="rId6"/>
    <p:sldId id="278" r:id="rId7"/>
    <p:sldId id="282" r:id="rId8"/>
    <p:sldId id="283" r:id="rId9"/>
    <p:sldId id="284" r:id="rId10"/>
    <p:sldId id="285" r:id="rId11"/>
    <p:sldId id="271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3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10724"/>
      </p:ext>
    </p:extLst>
  </p:cSld>
  <p:clrMapOvr>
    <a:masterClrMapping/>
  </p:clrMapOvr>
  <p:transition spd="slow" advClick="0" advTm="2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50140"/>
      </p:ext>
    </p:extLst>
  </p:cSld>
  <p:clrMapOvr>
    <a:masterClrMapping/>
  </p:clrMapOvr>
  <p:transition spd="slow" advClick="0" advTm="2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53451"/>
      </p:ext>
    </p:extLst>
  </p:cSld>
  <p:clrMapOvr>
    <a:masterClrMapping/>
  </p:clrMapOvr>
  <p:transition spd="slow" advClick="0" advTm="2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38996"/>
      </p:ext>
    </p:extLst>
  </p:cSld>
  <p:clrMapOvr>
    <a:masterClrMapping/>
  </p:clrMapOvr>
  <p:transition spd="slow" advClick="0" advTm="2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8317"/>
      </p:ext>
    </p:extLst>
  </p:cSld>
  <p:clrMapOvr>
    <a:masterClrMapping/>
  </p:clrMapOvr>
  <p:transition spd="slow" advClick="0" advTm="2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19941"/>
      </p:ext>
    </p:extLst>
  </p:cSld>
  <p:clrMapOvr>
    <a:masterClrMapping/>
  </p:clrMapOvr>
  <p:transition spd="slow" advClick="0" advTm="2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82495"/>
      </p:ext>
    </p:extLst>
  </p:cSld>
  <p:clrMapOvr>
    <a:masterClrMapping/>
  </p:clrMapOvr>
  <p:transition spd="slow" advClick="0" advTm="2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39175"/>
      </p:ext>
    </p:extLst>
  </p:cSld>
  <p:clrMapOvr>
    <a:masterClrMapping/>
  </p:clrMapOvr>
  <p:transition spd="slow" advClick="0" advTm="2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46069"/>
      </p:ext>
    </p:extLst>
  </p:cSld>
  <p:clrMapOvr>
    <a:masterClrMapping/>
  </p:clrMapOvr>
  <p:transition spd="slow" advClick="0" advTm="2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877495"/>
      </p:ext>
    </p:extLst>
  </p:cSld>
  <p:clrMapOvr>
    <a:masterClrMapping/>
  </p:clrMapOvr>
  <p:transition spd="slow" advClick="0" advTm="2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31323"/>
      </p:ext>
    </p:extLst>
  </p:cSld>
  <p:clrMapOvr>
    <a:masterClrMapping/>
  </p:clrMapOvr>
  <p:transition spd="slow" advClick="0" advTm="2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E749B-2D87-4AA3-A183-2F82FEB62A1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0E4A7-ECC9-48E0-A5DB-64D29E41D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88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2000"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cplin.com/Rupture-Disc.html" TargetMode="External"/><Relationship Id="rId2" Type="http://schemas.openxmlformats.org/officeDocument/2006/relationships/hyperlink" Target="https://www.vcplin.com/Emergency-Vent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www.vcplin.com/contact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cplin.com/Rupture-Disc.html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www.vcplin.com/about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cplin.com/Flameless-Venting.html" TargetMode="External"/><Relationship Id="rId5" Type="http://schemas.openxmlformats.org/officeDocument/2006/relationships/hyperlink" Target="https://www.vcplin.com/Explosion-Vents.html" TargetMode="External"/><Relationship Id="rId4" Type="http://schemas.openxmlformats.org/officeDocument/2006/relationships/hyperlink" Target="https://www.vcplin.com/Flame-Arresters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hyperlink" Target="http://www.vcplin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11888" y="3415148"/>
            <a:ext cx="9085421" cy="707886"/>
          </a:xfrm>
          <a:prstGeom prst="rect">
            <a:avLst/>
          </a:prstGeom>
          <a:solidFill>
            <a:srgbClr val="4CA3E4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Emergency Relief Vents </a:t>
            </a:r>
            <a:r>
              <a:rPr lang="en-US" sz="4000" b="1" dirty="0" smtClean="0">
                <a:solidFill>
                  <a:schemeClr val="bg1"/>
                </a:solidFill>
              </a:rPr>
              <a:t>VS. </a:t>
            </a:r>
            <a:r>
              <a:rPr lang="en-US" sz="4000" b="1" dirty="0">
                <a:solidFill>
                  <a:schemeClr val="bg1"/>
                </a:solidFill>
              </a:rPr>
              <a:t>Rupture Discs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0" y="-18466"/>
            <a:ext cx="12192000" cy="6867229"/>
          </a:xfrm>
          <a:prstGeom prst="frame">
            <a:avLst>
              <a:gd name="adj1" fmla="val 34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015" y="994219"/>
            <a:ext cx="2548711" cy="186905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9" name="Rectangle 8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sp>
        <p:nvSpPr>
          <p:cNvPr id="2" name="Rectangle 1"/>
          <p:cNvSpPr/>
          <p:nvPr/>
        </p:nvSpPr>
        <p:spPr>
          <a:xfrm>
            <a:off x="4172973" y="4286213"/>
            <a:ext cx="384605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 One Does Your Facility Need?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34049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5884" y="691030"/>
            <a:ext cx="2964873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: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0" y="-18466"/>
            <a:ext cx="12192000" cy="6867229"/>
          </a:xfrm>
          <a:prstGeom prst="frame">
            <a:avLst>
              <a:gd name="adj1" fmla="val 34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403" y="262025"/>
            <a:ext cx="1339585" cy="98236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766" y="1211840"/>
            <a:ext cx="8404163" cy="34579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15971" y="4813014"/>
            <a:ext cx="10704017" cy="1676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Industrial facilities face serious risks from overpressure events like explosions or equipment failure. To prevent disasters, two critical solutions are commonly used: emergency relief vents and rupture discs. While both protect against pressure buildup, they work differently and suit different applications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this guide, we'll compare emergency vents and rupture discs to help you choose the right protection for your operation — ensuring safety, compliance, and system reliability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392434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11998" y="904194"/>
            <a:ext cx="6168003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Are Emergency Relief Vents?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74130" y="4699425"/>
            <a:ext cx="9259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dirty="0"/>
              <a:t>Devices that rapidly open to relieve sudden pressure build-ups, especially from explosions.</a:t>
            </a:r>
            <a:endParaRPr lang="en-US" sz="16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dirty="0"/>
              <a:t>Applications: Dust collectors, grain silos, chemical storage tanks.</a:t>
            </a:r>
            <a:endParaRPr lang="en-US" sz="16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dirty="0"/>
              <a:t>Key Features:</a:t>
            </a:r>
            <a:endParaRPr lang="en-US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Lightweight design for fast reaction.</a:t>
            </a:r>
            <a:endParaRPr lang="en-US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Can often be reset after activation.</a:t>
            </a:r>
            <a:endParaRPr lang="en-US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Compliant with NFPA 68 for explosion venting.</a:t>
            </a:r>
            <a:endParaRPr lang="en-US" sz="16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183" y="1578483"/>
            <a:ext cx="5131991" cy="320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34965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11998" y="904194"/>
            <a:ext cx="6168003" cy="522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Are Rupture Discs?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55657" y="4507346"/>
            <a:ext cx="92593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dirty="0"/>
              <a:t>Single-use devices that burst at a specific pressure to protect equipment from catastrophic failure.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dirty="0"/>
              <a:t>Applications: Pressure vessels, reactors, pipelines, pharmaceutical processing.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dirty="0"/>
              <a:t>Key Features: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Ultra-fast response to overpressure events.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No moving parts — maintenance-free.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Compatible with ASME and PED standards.</a:t>
            </a:r>
            <a:endParaRPr lang="en-US" sz="16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655" y="1426453"/>
            <a:ext cx="4899872" cy="306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02116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33054" y="1306182"/>
            <a:ext cx="9725891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 Differences: Emergency Relief Vents vs. Rupture Discs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967821"/>
              </p:ext>
            </p:extLst>
          </p:nvPr>
        </p:nvGraphicFramePr>
        <p:xfrm>
          <a:off x="840510" y="2002880"/>
          <a:ext cx="10806544" cy="40561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3662">
                  <a:extLst>
                    <a:ext uri="{9D8B030D-6E8A-4147-A177-3AD203B41FA5}">
                      <a16:colId xmlns:a16="http://schemas.microsoft.com/office/drawing/2014/main" val="3710140105"/>
                    </a:ext>
                  </a:extLst>
                </a:gridCol>
                <a:gridCol w="4276441">
                  <a:extLst>
                    <a:ext uri="{9D8B030D-6E8A-4147-A177-3AD203B41FA5}">
                      <a16:colId xmlns:a16="http://schemas.microsoft.com/office/drawing/2014/main" val="3670530834"/>
                    </a:ext>
                  </a:extLst>
                </a:gridCol>
                <a:gridCol w="4276441">
                  <a:extLst>
                    <a:ext uri="{9D8B030D-6E8A-4147-A177-3AD203B41FA5}">
                      <a16:colId xmlns:a16="http://schemas.microsoft.com/office/drawing/2014/main" val="949809511"/>
                    </a:ext>
                  </a:extLst>
                </a:gridCol>
              </a:tblGrid>
              <a:tr h="458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Feature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Emergency Relief Vents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Rupture Discs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8224475"/>
                  </a:ext>
                </a:extLst>
              </a:tr>
              <a:tr h="8994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Operation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Opens under pressure, resealable models available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Bursts at predetermined pressure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5739578"/>
                  </a:ext>
                </a:extLst>
              </a:tr>
              <a:tr h="4412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Speed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Fast for explosions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Instantaneous burst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1907270"/>
                  </a:ext>
                </a:extLst>
              </a:tr>
              <a:tr h="458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Reusability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Some reusable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Single-use only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8721708"/>
                  </a:ext>
                </a:extLst>
              </a:tr>
              <a:tr h="8994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Best For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Dust explosion, deflagration control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Liquid/gas overpressure, chemical containment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0197228"/>
                  </a:ext>
                </a:extLst>
              </a:tr>
              <a:tr h="8994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Certifications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NFPA 68, OSHA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ASME Section VIII, PED, ISO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1703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349430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55881" y="1267743"/>
            <a:ext cx="7666182" cy="522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to Choose an Emergency Relief Vent: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05098" y="2771547"/>
            <a:ext cx="79628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Dealing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combustible dust hazards.</a:t>
            </a: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low-pressure storage vessels like bins, silos, or dust collectors.</a:t>
            </a: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compliance with NFPA 68 and OSHA explosion protection standards.</a:t>
            </a: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Resetting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quickly after an event matters.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sp>
        <p:nvSpPr>
          <p:cNvPr id="2" name="Rectangle 1"/>
          <p:cNvSpPr/>
          <p:nvPr/>
        </p:nvSpPr>
        <p:spPr>
          <a:xfrm>
            <a:off x="1807192" y="2046736"/>
            <a:ext cx="5129316" cy="468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emergency relief vents when: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068821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55881" y="1267743"/>
            <a:ext cx="7666182" cy="522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to Choose a Rupture Disc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05098" y="2771546"/>
            <a:ext cx="83528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high-pressure vessels and piping systems.</a:t>
            </a: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toxic or corrosive gases and liquids.</a:t>
            </a: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zero-leakage pressure protection solution.</a:t>
            </a: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Pairing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pressure relief valves (PRVs) for system redundancy.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sp>
        <p:nvSpPr>
          <p:cNvPr id="2" name="Rectangle 1"/>
          <p:cNvSpPr/>
          <p:nvPr/>
        </p:nvSpPr>
        <p:spPr>
          <a:xfrm>
            <a:off x="1807192" y="2046736"/>
            <a:ext cx="5129316" cy="468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rupture discs when: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099478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55881" y="1267743"/>
            <a:ext cx="7666182" cy="983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 Emergency Vents and Rupture Discs Work Together?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97591" y="3094819"/>
            <a:ext cx="83528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Many industries layer protection using both.</a:t>
            </a: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rupture disc installed upstream of an explosion vent.</a:t>
            </a: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Enhanced safety, compliance with multi-layer protection codes.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</p:spTree>
    <p:extLst>
      <p:ext uri="{BB962C8B-B14F-4D97-AF65-F5344CB8AC3E}">
        <p14:creationId xmlns:p14="http://schemas.microsoft.com/office/powerpoint/2010/main" val="1478775848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95991" y="1669880"/>
            <a:ext cx="8199684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Final Decision: Which Is Best for Your Facility?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97591" y="2944240"/>
            <a:ext cx="83528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Choose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emergency relief vents for dust explosions and low-pressure venting.</a:t>
            </a: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Choose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rupture discs for high-pressure containment and precision overpressure protection.</a:t>
            </a:r>
          </a:p>
          <a:p>
            <a:pPr marL="285750" lvl="0" indent="-285750">
              <a:buFontTx/>
              <a:buChar char="-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Always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 safety standards like NFPA 68, ASME, and OSHA before choosing.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</p:spTree>
    <p:extLst>
      <p:ext uri="{BB962C8B-B14F-4D97-AF65-F5344CB8AC3E}">
        <p14:creationId xmlns:p14="http://schemas.microsoft.com/office/powerpoint/2010/main" val="511324918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95991" y="1669880"/>
            <a:ext cx="8199684" cy="521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📞 Need Help Selecting the Right Protection?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97591" y="2708953"/>
            <a:ext cx="83528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between an 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Emergency Relief Vent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 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Rupture Disc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depends on your process, pressure levels, and safety requirements. 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Contact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Ventil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 for a free system assessment. Our experts will help you select, size, and install the right emergency relief vents or rupture discs for your specific needs.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</p:spTree>
    <p:extLst>
      <p:ext uri="{BB962C8B-B14F-4D97-AF65-F5344CB8AC3E}">
        <p14:creationId xmlns:p14="http://schemas.microsoft.com/office/powerpoint/2010/main" val="814898784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22081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62546" y="1703373"/>
            <a:ext cx="90054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Conclusion</a:t>
            </a:r>
          </a:p>
          <a:p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Ventil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provides a complete range of high-performance pressure safety solutions, including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rupture discs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bursting discs,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flame arrestors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hlinkClick r:id="rId5"/>
              </a:rPr>
              <a:t>explosion vent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hlinkClick r:id="rId6"/>
              </a:rPr>
              <a:t>flameless venting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and other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essential pressure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relief components. Designed for reliability and efficiency, our products ensure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maximum protection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across industries such as, pharmaceuticals, oil &amp; gas, and manufacturing,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reinforcing our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commitment to safety, innovation, and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quality.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275" y="369294"/>
            <a:ext cx="1339585" cy="9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18913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-12142"/>
            <a:ext cx="12192000" cy="6867229"/>
          </a:xfrm>
          <a:prstGeom prst="frame">
            <a:avLst>
              <a:gd name="adj1" fmla="val 3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31155" y="3925896"/>
            <a:ext cx="4627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+91 9156463116/5/4</a:t>
            </a:r>
            <a:endParaRPr lang="en-US" sz="2000" dirty="0">
              <a:ln>
                <a:solidFill>
                  <a:sysClr val="windowText" lastClr="000000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98798" y="4530134"/>
            <a:ext cx="40938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sales@vcplin.com</a:t>
            </a:r>
          </a:p>
          <a:p>
            <a:endParaRPr lang="en-US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31155" y="5226219"/>
            <a:ext cx="193450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www.vcplin.com</a:t>
            </a:r>
            <a:endParaRPr lang="en-US" sz="2000" dirty="0" smtClean="0">
              <a:ln w="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0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551" y="4576146"/>
            <a:ext cx="416141" cy="4161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551" y="5222689"/>
            <a:ext cx="403640" cy="4036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42" y="3877839"/>
            <a:ext cx="595043" cy="4985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162" y="2956577"/>
            <a:ext cx="587659" cy="5876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15971" y="2236230"/>
            <a:ext cx="33514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Speak with Our Expert: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98798" y="2973206"/>
            <a:ext cx="76173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Ventil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Components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Pvt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Ltd. 246/9,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Hinjawadi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Phase1, Tal-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Mulshi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Pune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411057,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Maharastra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26797" y="6574683"/>
            <a:ext cx="2541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+91 9156463116/5/4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16936" y="6546975"/>
            <a:ext cx="4093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sales@vcplin.com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16268" y="6546975"/>
            <a:ext cx="164166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www.vcplin.com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208" y="599766"/>
            <a:ext cx="1939635" cy="142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84740"/>
      </p:ext>
    </p:extLst>
  </p:cSld>
  <p:clrMapOvr>
    <a:masterClrMapping/>
  </p:clrMapOvr>
  <p:transition spd="slow" advClick="0" advTm="2000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611</Words>
  <Application>Microsoft Office PowerPoint</Application>
  <PresentationFormat>Widescreen</PresentationFormat>
  <Paragraphs>105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100</cp:revision>
  <dcterms:created xsi:type="dcterms:W3CDTF">2023-06-01T07:31:19Z</dcterms:created>
  <dcterms:modified xsi:type="dcterms:W3CDTF">2025-05-02T02:43:57Z</dcterms:modified>
</cp:coreProperties>
</file>