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16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60931-E713-F64F-08B1-47CD71086F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6485EA-26E5-8CF3-E5C6-76DF259869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09BADC-9939-0167-25E1-A002208C8FD5}"/>
              </a:ext>
            </a:extLst>
          </p:cNvPr>
          <p:cNvSpPr>
            <a:spLocks noGrp="1"/>
          </p:cNvSpPr>
          <p:nvPr>
            <p:ph type="dt" sz="half" idx="10"/>
          </p:nvPr>
        </p:nvSpPr>
        <p:spPr/>
        <p:txBody>
          <a:bodyPr/>
          <a:lstStyle/>
          <a:p>
            <a:fld id="{ED413CB3-6441-44E6-AF1B-DAD2428B70A2}" type="datetimeFigureOut">
              <a:rPr lang="en-US" smtClean="0"/>
              <a:t>5/29/2025</a:t>
            </a:fld>
            <a:endParaRPr lang="en-US"/>
          </a:p>
        </p:txBody>
      </p:sp>
      <p:sp>
        <p:nvSpPr>
          <p:cNvPr id="5" name="Footer Placeholder 4">
            <a:extLst>
              <a:ext uri="{FF2B5EF4-FFF2-40B4-BE49-F238E27FC236}">
                <a16:creationId xmlns:a16="http://schemas.microsoft.com/office/drawing/2014/main" id="{316B198E-D7B3-8FA1-DEEC-FE828C4119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82270C-9EEF-5BAC-8611-E117B1243363}"/>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1688747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17421-9280-D128-7FD4-E70BE1B3AA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84DEB6-C0D1-971A-7855-480CED137A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3C862C-52A4-578A-51F3-C82F219A57EE}"/>
              </a:ext>
            </a:extLst>
          </p:cNvPr>
          <p:cNvSpPr>
            <a:spLocks noGrp="1"/>
          </p:cNvSpPr>
          <p:nvPr>
            <p:ph type="dt" sz="half" idx="10"/>
          </p:nvPr>
        </p:nvSpPr>
        <p:spPr/>
        <p:txBody>
          <a:bodyPr/>
          <a:lstStyle/>
          <a:p>
            <a:fld id="{ED413CB3-6441-44E6-AF1B-DAD2428B70A2}" type="datetimeFigureOut">
              <a:rPr lang="en-US" smtClean="0"/>
              <a:t>5/29/2025</a:t>
            </a:fld>
            <a:endParaRPr lang="en-US"/>
          </a:p>
        </p:txBody>
      </p:sp>
      <p:sp>
        <p:nvSpPr>
          <p:cNvPr id="5" name="Footer Placeholder 4">
            <a:extLst>
              <a:ext uri="{FF2B5EF4-FFF2-40B4-BE49-F238E27FC236}">
                <a16:creationId xmlns:a16="http://schemas.microsoft.com/office/drawing/2014/main" id="{EF1E86A1-F591-F5CB-1CD5-53BB681A36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50B620-CAA7-3F96-29C0-1D6C2431460D}"/>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3841792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ED219-A0B7-3D36-871A-A907564DD2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3DDBEB-2BC8-0DE2-2581-9A0E305D51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04197F-1CCF-E211-71BA-95226727A6E8}"/>
              </a:ext>
            </a:extLst>
          </p:cNvPr>
          <p:cNvSpPr>
            <a:spLocks noGrp="1"/>
          </p:cNvSpPr>
          <p:nvPr>
            <p:ph type="dt" sz="half" idx="10"/>
          </p:nvPr>
        </p:nvSpPr>
        <p:spPr/>
        <p:txBody>
          <a:bodyPr/>
          <a:lstStyle/>
          <a:p>
            <a:fld id="{ED413CB3-6441-44E6-AF1B-DAD2428B70A2}" type="datetimeFigureOut">
              <a:rPr lang="en-US" smtClean="0"/>
              <a:t>5/29/2025</a:t>
            </a:fld>
            <a:endParaRPr lang="en-US"/>
          </a:p>
        </p:txBody>
      </p:sp>
      <p:sp>
        <p:nvSpPr>
          <p:cNvPr id="5" name="Footer Placeholder 4">
            <a:extLst>
              <a:ext uri="{FF2B5EF4-FFF2-40B4-BE49-F238E27FC236}">
                <a16:creationId xmlns:a16="http://schemas.microsoft.com/office/drawing/2014/main" id="{5D36F47D-AA33-7347-D307-21EF5D6BB2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A1EA60-BFBA-EB65-7D10-C632A57DB9AE}"/>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2838471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28A8C-B9FE-75B8-1509-003443ABF2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653128-5A2A-AB77-720D-6EE22014E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E97D22-5BD5-6066-E04C-49703E24EA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D61043-4A04-8958-041D-A535363A6288}"/>
              </a:ext>
            </a:extLst>
          </p:cNvPr>
          <p:cNvSpPr>
            <a:spLocks noGrp="1"/>
          </p:cNvSpPr>
          <p:nvPr>
            <p:ph type="dt" sz="half" idx="10"/>
          </p:nvPr>
        </p:nvSpPr>
        <p:spPr/>
        <p:txBody>
          <a:bodyPr/>
          <a:lstStyle/>
          <a:p>
            <a:fld id="{ED413CB3-6441-44E6-AF1B-DAD2428B70A2}" type="datetimeFigureOut">
              <a:rPr lang="en-US" smtClean="0"/>
              <a:t>5/29/2025</a:t>
            </a:fld>
            <a:endParaRPr lang="en-US"/>
          </a:p>
        </p:txBody>
      </p:sp>
      <p:sp>
        <p:nvSpPr>
          <p:cNvPr id="6" name="Footer Placeholder 5">
            <a:extLst>
              <a:ext uri="{FF2B5EF4-FFF2-40B4-BE49-F238E27FC236}">
                <a16:creationId xmlns:a16="http://schemas.microsoft.com/office/drawing/2014/main" id="{B0ADA436-729F-F1D2-148E-B10F6BD1E9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DA2977-80F1-1552-E40F-604E37BFB9B9}"/>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3625811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57046-4369-7663-CDD1-E9CF9082E4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A9329F-D5DC-8EA5-3AAB-4D902C0E28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84B141-3E50-5CC3-06F3-092505F808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63575D-AA75-08A9-A908-93F4625CDE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F9F444-389A-9ADC-07E4-7FAAB88D84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5C4D5E-E2F9-0CAF-224C-BCD3F2A47422}"/>
              </a:ext>
            </a:extLst>
          </p:cNvPr>
          <p:cNvSpPr>
            <a:spLocks noGrp="1"/>
          </p:cNvSpPr>
          <p:nvPr>
            <p:ph type="dt" sz="half" idx="10"/>
          </p:nvPr>
        </p:nvSpPr>
        <p:spPr/>
        <p:txBody>
          <a:bodyPr/>
          <a:lstStyle/>
          <a:p>
            <a:fld id="{ED413CB3-6441-44E6-AF1B-DAD2428B70A2}" type="datetimeFigureOut">
              <a:rPr lang="en-US" smtClean="0"/>
              <a:t>5/29/2025</a:t>
            </a:fld>
            <a:endParaRPr lang="en-US"/>
          </a:p>
        </p:txBody>
      </p:sp>
      <p:sp>
        <p:nvSpPr>
          <p:cNvPr id="8" name="Footer Placeholder 7">
            <a:extLst>
              <a:ext uri="{FF2B5EF4-FFF2-40B4-BE49-F238E27FC236}">
                <a16:creationId xmlns:a16="http://schemas.microsoft.com/office/drawing/2014/main" id="{45DDEA0A-A677-0831-FC79-FF1457C8D8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8DDBB7-D764-56CE-1C5D-871E858DBFC3}"/>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1974973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2B8DE-C9ED-31F8-C9CD-4970414A90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91C0838-5E14-C821-555B-B414E0E514F9}"/>
              </a:ext>
            </a:extLst>
          </p:cNvPr>
          <p:cNvSpPr>
            <a:spLocks noGrp="1"/>
          </p:cNvSpPr>
          <p:nvPr>
            <p:ph type="dt" sz="half" idx="10"/>
          </p:nvPr>
        </p:nvSpPr>
        <p:spPr/>
        <p:txBody>
          <a:bodyPr/>
          <a:lstStyle/>
          <a:p>
            <a:fld id="{ED413CB3-6441-44E6-AF1B-DAD2428B70A2}" type="datetimeFigureOut">
              <a:rPr lang="en-US" smtClean="0"/>
              <a:t>5/29/2025</a:t>
            </a:fld>
            <a:endParaRPr lang="en-US"/>
          </a:p>
        </p:txBody>
      </p:sp>
      <p:sp>
        <p:nvSpPr>
          <p:cNvPr id="4" name="Footer Placeholder 3">
            <a:extLst>
              <a:ext uri="{FF2B5EF4-FFF2-40B4-BE49-F238E27FC236}">
                <a16:creationId xmlns:a16="http://schemas.microsoft.com/office/drawing/2014/main" id="{E6AE6864-A23D-B073-4C05-0E4C2EE204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2D35AD-51AD-0862-F714-B536CFF1B7AD}"/>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2880487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5C4C51-57F8-A026-601E-E2B592B408EB}"/>
              </a:ext>
            </a:extLst>
          </p:cNvPr>
          <p:cNvSpPr>
            <a:spLocks noGrp="1"/>
          </p:cNvSpPr>
          <p:nvPr>
            <p:ph type="dt" sz="half" idx="10"/>
          </p:nvPr>
        </p:nvSpPr>
        <p:spPr/>
        <p:txBody>
          <a:bodyPr/>
          <a:lstStyle/>
          <a:p>
            <a:fld id="{ED413CB3-6441-44E6-AF1B-DAD2428B70A2}" type="datetimeFigureOut">
              <a:rPr lang="en-US" smtClean="0"/>
              <a:t>5/29/2025</a:t>
            </a:fld>
            <a:endParaRPr lang="en-US"/>
          </a:p>
        </p:txBody>
      </p:sp>
      <p:sp>
        <p:nvSpPr>
          <p:cNvPr id="3" name="Footer Placeholder 2">
            <a:extLst>
              <a:ext uri="{FF2B5EF4-FFF2-40B4-BE49-F238E27FC236}">
                <a16:creationId xmlns:a16="http://schemas.microsoft.com/office/drawing/2014/main" id="{E30EC1A4-FECC-2A0C-DDE5-3398334C84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55EA31-B767-3F5F-00F8-48DB227698AE}"/>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52763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426B4-E88D-E0BE-B91B-1D33A8518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E64C1C-62DE-9ABB-6608-CE8B03F43B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529A82-43BE-635E-9E6D-F9800E2137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5FF0EE-EC25-A28E-E7E1-F7E2694EE439}"/>
              </a:ext>
            </a:extLst>
          </p:cNvPr>
          <p:cNvSpPr>
            <a:spLocks noGrp="1"/>
          </p:cNvSpPr>
          <p:nvPr>
            <p:ph type="dt" sz="half" idx="10"/>
          </p:nvPr>
        </p:nvSpPr>
        <p:spPr/>
        <p:txBody>
          <a:bodyPr/>
          <a:lstStyle/>
          <a:p>
            <a:fld id="{ED413CB3-6441-44E6-AF1B-DAD2428B70A2}" type="datetimeFigureOut">
              <a:rPr lang="en-US" smtClean="0"/>
              <a:t>5/29/2025</a:t>
            </a:fld>
            <a:endParaRPr lang="en-US"/>
          </a:p>
        </p:txBody>
      </p:sp>
      <p:sp>
        <p:nvSpPr>
          <p:cNvPr id="6" name="Footer Placeholder 5">
            <a:extLst>
              <a:ext uri="{FF2B5EF4-FFF2-40B4-BE49-F238E27FC236}">
                <a16:creationId xmlns:a16="http://schemas.microsoft.com/office/drawing/2014/main" id="{1F46027D-C475-0958-E0BC-EF884562F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1C11A7-19EC-4E04-3542-4C7C55E07C6A}"/>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2647668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C65ED-20BA-E04A-F0ED-7C7C93C1E2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13D41B-E63E-055A-708D-3726601BD6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23A9F2C-71AC-8346-EDD5-CE97007A12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6BEF6F-F9EA-50EA-59AC-34B74140777C}"/>
              </a:ext>
            </a:extLst>
          </p:cNvPr>
          <p:cNvSpPr>
            <a:spLocks noGrp="1"/>
          </p:cNvSpPr>
          <p:nvPr>
            <p:ph type="dt" sz="half" idx="10"/>
          </p:nvPr>
        </p:nvSpPr>
        <p:spPr/>
        <p:txBody>
          <a:bodyPr/>
          <a:lstStyle/>
          <a:p>
            <a:fld id="{ED413CB3-6441-44E6-AF1B-DAD2428B70A2}" type="datetimeFigureOut">
              <a:rPr lang="en-US" smtClean="0"/>
              <a:t>5/29/2025</a:t>
            </a:fld>
            <a:endParaRPr lang="en-US"/>
          </a:p>
        </p:txBody>
      </p:sp>
      <p:sp>
        <p:nvSpPr>
          <p:cNvPr id="6" name="Footer Placeholder 5">
            <a:extLst>
              <a:ext uri="{FF2B5EF4-FFF2-40B4-BE49-F238E27FC236}">
                <a16:creationId xmlns:a16="http://schemas.microsoft.com/office/drawing/2014/main" id="{A789947E-D921-68FB-FB73-B909A79837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64CA9F-D175-4112-47D9-ED45CD7395DD}"/>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314351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C81C6-077C-E143-5FB0-2E3F90B8D4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5657ED-1F8C-A2E2-1012-080AC50A33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A96A99-D975-098A-B712-91FD1F150368}"/>
              </a:ext>
            </a:extLst>
          </p:cNvPr>
          <p:cNvSpPr>
            <a:spLocks noGrp="1"/>
          </p:cNvSpPr>
          <p:nvPr>
            <p:ph type="dt" sz="half" idx="10"/>
          </p:nvPr>
        </p:nvSpPr>
        <p:spPr/>
        <p:txBody>
          <a:bodyPr/>
          <a:lstStyle/>
          <a:p>
            <a:fld id="{ED413CB3-6441-44E6-AF1B-DAD2428B70A2}" type="datetimeFigureOut">
              <a:rPr lang="en-US" smtClean="0"/>
              <a:t>5/29/2025</a:t>
            </a:fld>
            <a:endParaRPr lang="en-US"/>
          </a:p>
        </p:txBody>
      </p:sp>
      <p:sp>
        <p:nvSpPr>
          <p:cNvPr id="5" name="Footer Placeholder 4">
            <a:extLst>
              <a:ext uri="{FF2B5EF4-FFF2-40B4-BE49-F238E27FC236}">
                <a16:creationId xmlns:a16="http://schemas.microsoft.com/office/drawing/2014/main" id="{0FF76586-4067-96D6-45D0-F1D2C54B8B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003AF-75DA-D6C3-32C5-1982C20DD3EE}"/>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2649845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4A5796-9E83-B2EF-396C-FACC8A0AE5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D9B0FB-40E3-799D-A9F4-1E1A3BFF54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690DF0-D73B-FC87-E970-1A32F24A6446}"/>
              </a:ext>
            </a:extLst>
          </p:cNvPr>
          <p:cNvSpPr>
            <a:spLocks noGrp="1"/>
          </p:cNvSpPr>
          <p:nvPr>
            <p:ph type="dt" sz="half" idx="10"/>
          </p:nvPr>
        </p:nvSpPr>
        <p:spPr/>
        <p:txBody>
          <a:bodyPr/>
          <a:lstStyle/>
          <a:p>
            <a:fld id="{ED413CB3-6441-44E6-AF1B-DAD2428B70A2}" type="datetimeFigureOut">
              <a:rPr lang="en-US" smtClean="0"/>
              <a:t>5/29/2025</a:t>
            </a:fld>
            <a:endParaRPr lang="en-US"/>
          </a:p>
        </p:txBody>
      </p:sp>
      <p:sp>
        <p:nvSpPr>
          <p:cNvPr id="5" name="Footer Placeholder 4">
            <a:extLst>
              <a:ext uri="{FF2B5EF4-FFF2-40B4-BE49-F238E27FC236}">
                <a16:creationId xmlns:a16="http://schemas.microsoft.com/office/drawing/2014/main" id="{51CEB15C-0323-E631-B8AE-C9AB27164D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F24693-8411-1220-CF44-46AD8785E851}"/>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3076355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84145B-A758-49AA-0994-6F04577465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296AD9B-8283-1EC2-BAB8-5217DB55FD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C040C3-035F-0B7F-3F82-DF2E943C20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D413CB3-6441-44E6-AF1B-DAD2428B70A2}" type="datetimeFigureOut">
              <a:rPr lang="en-US" smtClean="0"/>
              <a:t>5/29/2025</a:t>
            </a:fld>
            <a:endParaRPr lang="en-US"/>
          </a:p>
        </p:txBody>
      </p:sp>
      <p:sp>
        <p:nvSpPr>
          <p:cNvPr id="5" name="Footer Placeholder 4">
            <a:extLst>
              <a:ext uri="{FF2B5EF4-FFF2-40B4-BE49-F238E27FC236}">
                <a16:creationId xmlns:a16="http://schemas.microsoft.com/office/drawing/2014/main" id="{0DD7A7E9-7DE3-665A-BE34-9622A67B0F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3B7A27F-CE4D-B58E-1E26-8A69BDD561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ED7410-89EF-47CA-97DF-DD9DCADB2C90}" type="slidenum">
              <a:rPr lang="en-US" smtClean="0"/>
              <a:t>‹#›</a:t>
            </a:fld>
            <a:endParaRPr lang="en-US"/>
          </a:p>
        </p:txBody>
      </p:sp>
    </p:spTree>
    <p:extLst>
      <p:ext uri="{BB962C8B-B14F-4D97-AF65-F5344CB8AC3E}">
        <p14:creationId xmlns:p14="http://schemas.microsoft.com/office/powerpoint/2010/main" val="4179840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ma360.com/customer-rebate/" TargetMode="External"/><Relationship Id="rId2" Type="http://schemas.openxmlformats.org/officeDocument/2006/relationships/hyperlink" Target="https://www.ima360.com/promotions/"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ima360.com/" TargetMode="External"/><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53DBB-7BD6-B18C-6B5C-2E5398114CC0}"/>
              </a:ext>
            </a:extLst>
          </p:cNvPr>
          <p:cNvSpPr>
            <a:spLocks noGrp="1"/>
          </p:cNvSpPr>
          <p:nvPr>
            <p:ph type="ctrTitle"/>
          </p:nvPr>
        </p:nvSpPr>
        <p:spPr>
          <a:xfrm>
            <a:off x="122903" y="599606"/>
            <a:ext cx="11946193" cy="1678899"/>
          </a:xfrm>
        </p:spPr>
        <p:txBody>
          <a:bodyPr>
            <a:normAutofit/>
          </a:bodyPr>
          <a:lstStyle/>
          <a:p>
            <a:pPr rtl="0"/>
            <a:r>
              <a:rPr lang="en-US" sz="3200" b="1" i="0" u="none" strike="noStrike" dirty="0">
                <a:solidFill>
                  <a:srgbClr val="000000"/>
                </a:solidFill>
                <a:effectLst/>
                <a:latin typeface="Arial" panose="020B0604020202020204" pitchFamily="34" charset="0"/>
              </a:rPr>
              <a:t>Enhancing Sales and Profitability with Advanced Pricing and Rebate Solutions</a:t>
            </a:r>
            <a:br>
              <a:rPr lang="en-US" sz="3200" dirty="0">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94F89906-9EC3-B90D-3897-FAABDBA8FDA3}"/>
              </a:ext>
            </a:extLst>
          </p:cNvPr>
          <p:cNvSpPr>
            <a:spLocks noGrp="1"/>
          </p:cNvSpPr>
          <p:nvPr>
            <p:ph type="subTitle" idx="1"/>
          </p:nvPr>
        </p:nvSpPr>
        <p:spPr>
          <a:xfrm>
            <a:off x="122903" y="6345494"/>
            <a:ext cx="11946193" cy="1025012"/>
          </a:xfrm>
        </p:spPr>
        <p:txBody>
          <a:bodyPr/>
          <a:lstStyle/>
          <a:p>
            <a:r>
              <a:rPr lang="en-US" dirty="0">
                <a:solidFill>
                  <a:schemeClr val="tx2">
                    <a:lumMod val="90000"/>
                    <a:lumOff val="10000"/>
                  </a:schemeClr>
                </a:solidFill>
                <a:latin typeface="Arial" panose="020B0604020202020204" pitchFamily="34" charset="0"/>
                <a:cs typeface="Arial" panose="020B0604020202020204" pitchFamily="34" charset="0"/>
              </a:rPr>
              <a:t>https://ima360.com/</a:t>
            </a:r>
          </a:p>
          <a:p>
            <a:endParaRPr lang="en-US" dirty="0">
              <a:solidFill>
                <a:schemeClr val="tx2">
                  <a:lumMod val="90000"/>
                  <a:lumOff val="10000"/>
                </a:schemeClr>
              </a:solidFill>
            </a:endParaRPr>
          </a:p>
        </p:txBody>
      </p:sp>
      <p:pic>
        <p:nvPicPr>
          <p:cNvPr id="4" name="Picture 3" descr="A blue background with white text&#10;&#10;Description automatically generated">
            <a:extLst>
              <a:ext uri="{FF2B5EF4-FFF2-40B4-BE49-F238E27FC236}">
                <a16:creationId xmlns:a16="http://schemas.microsoft.com/office/drawing/2014/main" id="{DF2F37C1-641B-F31A-84E1-8485D2A56E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9778" y="2410699"/>
            <a:ext cx="3792441" cy="3318386"/>
          </a:xfrm>
          <a:prstGeom prst="rect">
            <a:avLst/>
          </a:prstGeom>
        </p:spPr>
      </p:pic>
    </p:spTree>
    <p:extLst>
      <p:ext uri="{BB962C8B-B14F-4D97-AF65-F5344CB8AC3E}">
        <p14:creationId xmlns:p14="http://schemas.microsoft.com/office/powerpoint/2010/main" val="3633394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BCC7C8-3F2F-98E1-B323-42719264C3FF}"/>
              </a:ext>
            </a:extLst>
          </p:cNvPr>
          <p:cNvSpPr txBox="1"/>
          <p:nvPr/>
        </p:nvSpPr>
        <p:spPr>
          <a:xfrm>
            <a:off x="0" y="103255"/>
            <a:ext cx="12192000" cy="5078313"/>
          </a:xfrm>
          <a:prstGeom prst="rect">
            <a:avLst/>
          </a:prstGeom>
          <a:noFill/>
        </p:spPr>
        <p:txBody>
          <a:bodyPr wrap="square">
            <a:spAutoFit/>
          </a:bodyPr>
          <a:lstStyle/>
          <a:p>
            <a:pPr rtl="0">
              <a:spcBef>
                <a:spcPts val="1200"/>
              </a:spcBef>
              <a:spcAft>
                <a:spcPts val="1200"/>
              </a:spcAft>
              <a:buNone/>
            </a:pPr>
            <a:r>
              <a:rPr lang="en-US" sz="2200" b="0" i="0" u="none" strike="noStrike" dirty="0">
                <a:solidFill>
                  <a:srgbClr val="000000"/>
                </a:solidFill>
                <a:effectLst/>
                <a:latin typeface="Arial" panose="020B0604020202020204" pitchFamily="34" charset="0"/>
              </a:rPr>
              <a:t>Because the market moves quickly today, firms must use advanced tools to manage pricing, rebates and their sales processes. Using customer rebate tracking tools, pricing software and teaming up with proven </a:t>
            </a:r>
            <a:r>
              <a:rPr lang="en-US" sz="2200" b="0" i="0" u="none" strike="noStrike" dirty="0" err="1">
                <a:solidFill>
                  <a:srgbClr val="000000"/>
                </a:solidFill>
                <a:effectLst/>
                <a:latin typeface="Arial" panose="020B0604020202020204" pitchFamily="34" charset="0"/>
              </a:rPr>
              <a:t>cpq</a:t>
            </a:r>
            <a:r>
              <a:rPr lang="en-US" sz="2200" b="0" i="0" u="none" strike="noStrike" dirty="0">
                <a:solidFill>
                  <a:srgbClr val="000000"/>
                </a:solidFill>
                <a:effectLst/>
                <a:latin typeface="Arial" panose="020B0604020202020204" pitchFamily="34" charset="0"/>
              </a:rPr>
              <a:t> companies helps you master the art of </a:t>
            </a:r>
            <a:r>
              <a:rPr lang="en-US" sz="2200" b="1" i="0" u="sng" strike="noStrike" dirty="0">
                <a:solidFill>
                  <a:srgbClr val="1155CC"/>
                </a:solidFill>
                <a:effectLst/>
                <a:latin typeface="Arial" panose="020B0604020202020204" pitchFamily="34" charset="0"/>
                <a:hlinkClick r:id="rId2"/>
              </a:rPr>
              <a:t>price and promotion optimization</a:t>
            </a:r>
            <a:r>
              <a:rPr lang="en-US" sz="2200" b="0" i="0" u="none" strike="noStrike" dirty="0">
                <a:solidFill>
                  <a:srgbClr val="000000"/>
                </a:solidFill>
                <a:effectLst/>
                <a:latin typeface="Arial" panose="020B0604020202020204" pitchFamily="34" charset="0"/>
              </a:rPr>
              <a:t>.</a:t>
            </a:r>
            <a:endParaRPr lang="en-US" sz="2200" b="0" dirty="0">
              <a:effectLst/>
            </a:endParaRPr>
          </a:p>
          <a:p>
            <a:pPr rtl="0">
              <a:spcBef>
                <a:spcPts val="1200"/>
              </a:spcBef>
              <a:spcAft>
                <a:spcPts val="1200"/>
              </a:spcAft>
              <a:buNone/>
            </a:pPr>
            <a:r>
              <a:rPr lang="en-US" sz="2200" b="1" i="0" u="none" strike="noStrike" dirty="0">
                <a:solidFill>
                  <a:srgbClr val="000000"/>
                </a:solidFill>
                <a:effectLst/>
                <a:latin typeface="Arial" panose="020B0604020202020204" pitchFamily="34" charset="0"/>
              </a:rPr>
              <a:t>Managed by a Customer Rebate Tracking Software</a:t>
            </a:r>
            <a:endParaRPr lang="en-US" sz="2200" b="1" dirty="0">
              <a:effectLst/>
            </a:endParaRPr>
          </a:p>
          <a:p>
            <a:pPr rtl="0">
              <a:spcBef>
                <a:spcPts val="1200"/>
              </a:spcBef>
              <a:spcAft>
                <a:spcPts val="1200"/>
              </a:spcAft>
              <a:buNone/>
            </a:pPr>
            <a:r>
              <a:rPr lang="en-US" sz="2200" b="0" i="0" u="none" strike="noStrike" dirty="0">
                <a:solidFill>
                  <a:srgbClr val="000000"/>
                </a:solidFill>
                <a:effectLst/>
                <a:latin typeface="Arial" panose="020B0604020202020204" pitchFamily="34" charset="0"/>
              </a:rPr>
              <a:t>Incentives such as rebates help keep customers loyal and increase overall sales, but as your business gets larger, handling them can become difficult. The use of </a:t>
            </a:r>
            <a:r>
              <a:rPr lang="en-US" sz="2200" b="1" i="0" u="sng" strike="noStrike" dirty="0">
                <a:solidFill>
                  <a:srgbClr val="1155CC"/>
                </a:solidFill>
                <a:effectLst/>
                <a:latin typeface="Arial" panose="020B0604020202020204" pitchFamily="34" charset="0"/>
                <a:hlinkClick r:id="rId3"/>
              </a:rPr>
              <a:t>Customer Rebate Tracking Software</a:t>
            </a:r>
            <a:r>
              <a:rPr lang="en-US" sz="2200" b="0" i="0" u="none" strike="noStrike" dirty="0">
                <a:solidFill>
                  <a:srgbClr val="000000"/>
                </a:solidFill>
                <a:effectLst/>
                <a:latin typeface="Arial" panose="020B0604020202020204" pitchFamily="34" charset="0"/>
              </a:rPr>
              <a:t> allows companies to automatically track and check rebate deals, resulting in true displays of rebates and payments on time.</a:t>
            </a:r>
            <a:endParaRPr lang="en-US" sz="2200" b="0" dirty="0">
              <a:effectLst/>
            </a:endParaRPr>
          </a:p>
          <a:p>
            <a:pPr rtl="0">
              <a:spcBef>
                <a:spcPts val="1200"/>
              </a:spcBef>
              <a:spcAft>
                <a:spcPts val="1200"/>
              </a:spcAft>
              <a:buNone/>
            </a:pPr>
            <a:r>
              <a:rPr lang="en-US" sz="2200" b="0" i="0" u="none" strike="noStrike" dirty="0">
                <a:solidFill>
                  <a:srgbClr val="000000"/>
                </a:solidFill>
                <a:effectLst/>
                <a:latin typeface="Arial" panose="020B0604020202020204" pitchFamily="34" charset="0"/>
              </a:rPr>
              <a:t>Thanks to this software, companies can see what they owe in rebates and track customer actions. With fewer clashes and less paperwork, both sales and finance can turn to forming ways to meet targets instead of checking every invoice.</a:t>
            </a:r>
            <a:endParaRPr lang="en-US" sz="2200" b="0" dirty="0">
              <a:effectLst/>
            </a:endParaRPr>
          </a:p>
        </p:txBody>
      </p:sp>
    </p:spTree>
    <p:extLst>
      <p:ext uri="{BB962C8B-B14F-4D97-AF65-F5344CB8AC3E}">
        <p14:creationId xmlns:p14="http://schemas.microsoft.com/office/powerpoint/2010/main" val="3142108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C1F118-7E65-DF31-41AA-D6E72E763082}"/>
              </a:ext>
            </a:extLst>
          </p:cNvPr>
          <p:cNvSpPr txBox="1"/>
          <p:nvPr/>
        </p:nvSpPr>
        <p:spPr>
          <a:xfrm>
            <a:off x="0" y="173102"/>
            <a:ext cx="12192000" cy="7201972"/>
          </a:xfrm>
          <a:prstGeom prst="rect">
            <a:avLst/>
          </a:prstGeom>
          <a:noFill/>
        </p:spPr>
        <p:txBody>
          <a:bodyPr wrap="square">
            <a:spAutoFit/>
          </a:bodyPr>
          <a:lstStyle/>
          <a:p>
            <a:pPr rtl="0">
              <a:spcBef>
                <a:spcPts val="1200"/>
              </a:spcBef>
              <a:spcAft>
                <a:spcPts val="1200"/>
              </a:spcAft>
              <a:buNone/>
            </a:pPr>
            <a:r>
              <a:rPr lang="en-US" sz="2200" b="1" i="0" u="none" strike="noStrike" dirty="0">
                <a:solidFill>
                  <a:srgbClr val="000000"/>
                </a:solidFill>
                <a:effectLst/>
                <a:latin typeface="Arial" panose="020B0604020202020204" pitchFamily="34" charset="0"/>
              </a:rPr>
              <a:t>How Pricing Optimization Software Helps Driving Profitability</a:t>
            </a:r>
            <a:endParaRPr lang="en-US" sz="2200" b="1" dirty="0">
              <a:effectLst/>
            </a:endParaRPr>
          </a:p>
          <a:p>
            <a:pPr rtl="0">
              <a:spcBef>
                <a:spcPts val="1200"/>
              </a:spcBef>
              <a:spcAft>
                <a:spcPts val="1200"/>
              </a:spcAft>
              <a:buNone/>
            </a:pPr>
            <a:r>
              <a:rPr lang="en-US" sz="2200" b="0" i="0" u="none" strike="noStrike" dirty="0">
                <a:solidFill>
                  <a:srgbClr val="000000"/>
                </a:solidFill>
                <a:effectLst/>
                <a:latin typeface="Arial" panose="020B0604020202020204" pitchFamily="34" charset="0"/>
              </a:rPr>
              <a:t>Price matters a lot in helping your business gain revenue and outperform competitors. This software uses information from data and the market to choose the best prices to satisfy customers and increase profits.</a:t>
            </a:r>
            <a:endParaRPr lang="en-US" sz="2200" b="0" dirty="0">
              <a:effectLst/>
            </a:endParaRPr>
          </a:p>
          <a:p>
            <a:pPr rtl="0">
              <a:spcBef>
                <a:spcPts val="1200"/>
              </a:spcBef>
              <a:spcAft>
                <a:spcPts val="1200"/>
              </a:spcAft>
              <a:buNone/>
            </a:pPr>
            <a:r>
              <a:rPr lang="en-US" sz="2200" b="0" i="0" u="none" strike="noStrike" dirty="0">
                <a:solidFill>
                  <a:srgbClr val="000000"/>
                </a:solidFill>
                <a:effectLst/>
                <a:latin typeface="Arial" panose="020B0604020202020204" pitchFamily="34" charset="0"/>
              </a:rPr>
              <a:t>When companies adopt </a:t>
            </a:r>
            <a:r>
              <a:rPr lang="en-US" sz="2200" b="1" i="0" u="sng" strike="noStrike" dirty="0">
                <a:solidFill>
                  <a:srgbClr val="1155CC"/>
                </a:solidFill>
                <a:effectLst/>
                <a:latin typeface="Arial" panose="020B0604020202020204" pitchFamily="34" charset="0"/>
                <a:hlinkClick r:id="rId2"/>
              </a:rPr>
              <a:t>pricing optimization software</a:t>
            </a:r>
            <a:r>
              <a:rPr lang="en-US" sz="2200" b="0" i="0" u="none" strike="noStrike" dirty="0">
                <a:solidFill>
                  <a:srgbClr val="000000"/>
                </a:solidFill>
                <a:effectLst/>
                <a:latin typeface="Arial" panose="020B0604020202020204" pitchFamily="34" charset="0"/>
              </a:rPr>
              <a:t>, they can set new prices according to influences such as season, the competition’s pricing and stock numbers. Thanks to its flexibility, you can maintain good margins and act promptly to new market situations.</a:t>
            </a:r>
            <a:endParaRPr lang="en-US" sz="2200" b="0" dirty="0">
              <a:effectLst/>
            </a:endParaRPr>
          </a:p>
          <a:p>
            <a:pPr rtl="0">
              <a:spcBef>
                <a:spcPts val="1200"/>
              </a:spcBef>
              <a:spcAft>
                <a:spcPts val="1200"/>
              </a:spcAft>
              <a:buNone/>
            </a:pPr>
            <a:r>
              <a:rPr lang="en-US" sz="2200" b="1" i="0" u="none" strike="noStrike" dirty="0">
                <a:solidFill>
                  <a:srgbClr val="000000"/>
                </a:solidFill>
                <a:effectLst/>
                <a:latin typeface="Arial" panose="020B0604020202020204" pitchFamily="34" charset="0"/>
              </a:rPr>
              <a:t>Picking the Best Partner: Top Companies in CPQ</a:t>
            </a:r>
            <a:endParaRPr lang="en-US" sz="2200" b="1" dirty="0">
              <a:effectLst/>
            </a:endParaRPr>
          </a:p>
          <a:p>
            <a:pPr rtl="0">
              <a:spcBef>
                <a:spcPts val="1200"/>
              </a:spcBef>
              <a:spcAft>
                <a:spcPts val="1200"/>
              </a:spcAft>
              <a:buNone/>
            </a:pPr>
            <a:r>
              <a:rPr lang="en-US" sz="2200" b="0" i="0" u="none" strike="noStrike" dirty="0">
                <a:solidFill>
                  <a:srgbClr val="000000"/>
                </a:solidFill>
                <a:effectLst/>
                <a:latin typeface="Arial" panose="020B0604020202020204" pitchFamily="34" charset="0"/>
              </a:rPr>
              <a:t>Configure, Price, Quote (CPQ) software makes sure sales processes are automatic and the prices given are accurate. Selecting the correct </a:t>
            </a:r>
            <a:r>
              <a:rPr lang="en-US" sz="2200" b="1" i="0" u="sng" strike="noStrike" dirty="0" err="1">
                <a:solidFill>
                  <a:srgbClr val="1155CC"/>
                </a:solidFill>
                <a:effectLst/>
                <a:latin typeface="Arial" panose="020B0604020202020204" pitchFamily="34" charset="0"/>
                <a:hlinkClick r:id="rId3"/>
              </a:rPr>
              <a:t>cpq</a:t>
            </a:r>
            <a:r>
              <a:rPr lang="en-US" sz="2200" b="1" i="0" u="sng" strike="noStrike" dirty="0">
                <a:solidFill>
                  <a:srgbClr val="1155CC"/>
                </a:solidFill>
                <a:effectLst/>
                <a:latin typeface="Arial" panose="020B0604020202020204" pitchFamily="34" charset="0"/>
                <a:hlinkClick r:id="rId3"/>
              </a:rPr>
              <a:t> software providers</a:t>
            </a:r>
            <a:r>
              <a:rPr lang="en-US" sz="2200" b="0" i="0" u="none" strike="noStrike" dirty="0">
                <a:solidFill>
                  <a:srgbClr val="000000"/>
                </a:solidFill>
                <a:effectLst/>
                <a:latin typeface="Arial" panose="020B0604020202020204" pitchFamily="34" charset="0"/>
              </a:rPr>
              <a:t> can improve how easy and successful selling becomes.</a:t>
            </a:r>
            <a:endParaRPr lang="en-US" sz="2200" b="0" dirty="0">
              <a:effectLst/>
            </a:endParaRPr>
          </a:p>
          <a:p>
            <a:pPr rtl="0">
              <a:spcBef>
                <a:spcPts val="1200"/>
              </a:spcBef>
              <a:spcAft>
                <a:spcPts val="1200"/>
              </a:spcAft>
              <a:buNone/>
            </a:pPr>
            <a:r>
              <a:rPr lang="en-US" sz="2200" b="0" i="0" u="none" strike="noStrike" dirty="0">
                <a:solidFill>
                  <a:srgbClr val="000000"/>
                </a:solidFill>
                <a:effectLst/>
                <a:latin typeface="Arial" panose="020B0604020202020204" pitchFamily="34" charset="0"/>
              </a:rPr>
              <a:t>By integrating easily with CRM and ERP systems, leading </a:t>
            </a:r>
            <a:r>
              <a:rPr lang="en-US" sz="2200" b="0" i="0" u="none" strike="noStrike" dirty="0" err="1">
                <a:solidFill>
                  <a:srgbClr val="000000"/>
                </a:solidFill>
                <a:effectLst/>
                <a:latin typeface="Arial" panose="020B0604020202020204" pitchFamily="34" charset="0"/>
              </a:rPr>
              <a:t>cpq</a:t>
            </a:r>
            <a:r>
              <a:rPr lang="en-US" sz="2200" b="0" i="0" u="none" strike="noStrike" dirty="0">
                <a:solidFill>
                  <a:srgbClr val="000000"/>
                </a:solidFill>
                <a:effectLst/>
                <a:latin typeface="Arial" panose="020B0604020202020204" pitchFamily="34" charset="0"/>
              </a:rPr>
              <a:t> software makes it simple to set up product configuration and apply pricing rules. Connecting these methods results in consistent operations, fewer errors and faster processing for sales.</a:t>
            </a:r>
            <a:endParaRPr lang="en-US" sz="2200" b="0" dirty="0">
              <a:effectLst/>
            </a:endParaRPr>
          </a:p>
          <a:p>
            <a:pPr>
              <a:buNone/>
            </a:pPr>
            <a:br>
              <a:rPr lang="en-US" sz="2200" dirty="0"/>
            </a:b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4925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FAFA48-87F1-420F-1EAE-B42D5A47636C}"/>
              </a:ext>
            </a:extLst>
          </p:cNvPr>
          <p:cNvSpPr txBox="1"/>
          <p:nvPr/>
        </p:nvSpPr>
        <p:spPr>
          <a:xfrm>
            <a:off x="0" y="197346"/>
            <a:ext cx="12192000" cy="2739211"/>
          </a:xfrm>
          <a:prstGeom prst="rect">
            <a:avLst/>
          </a:prstGeom>
          <a:noFill/>
        </p:spPr>
        <p:txBody>
          <a:bodyPr wrap="square">
            <a:spAutoFit/>
          </a:bodyPr>
          <a:lstStyle/>
          <a:p>
            <a:pPr rtl="0">
              <a:spcBef>
                <a:spcPts val="1200"/>
              </a:spcBef>
              <a:spcAft>
                <a:spcPts val="1200"/>
              </a:spcAft>
              <a:buNone/>
            </a:pPr>
            <a:r>
              <a:rPr lang="en-US" sz="2200" b="1" i="0" u="none" strike="noStrike" dirty="0">
                <a:solidFill>
                  <a:srgbClr val="000000"/>
                </a:solidFill>
                <a:effectLst/>
                <a:latin typeface="Arial" panose="020B0604020202020204" pitchFamily="34" charset="0"/>
              </a:rPr>
              <a:t>Bringing solutions together to help optimize prices and promotions</a:t>
            </a:r>
            <a:endParaRPr lang="en-US" sz="2200" b="1" dirty="0">
              <a:effectLst/>
            </a:endParaRPr>
          </a:p>
          <a:p>
            <a:pPr rtl="0">
              <a:spcBef>
                <a:spcPts val="1200"/>
              </a:spcBef>
              <a:spcAft>
                <a:spcPts val="1200"/>
              </a:spcAft>
              <a:buNone/>
            </a:pPr>
            <a:r>
              <a:rPr lang="en-US" sz="2200" b="0" i="0" u="none" strike="noStrike" dirty="0">
                <a:solidFill>
                  <a:srgbClr val="000000"/>
                </a:solidFill>
                <a:effectLst/>
                <a:latin typeface="Arial" panose="020B0604020202020204" pitchFamily="34" charset="0"/>
              </a:rPr>
              <a:t>Firms that succeed understand that combining pricing, promotions and rebates into one strategy is needed. This process unites these factors to increase sales while keeping profits high.</a:t>
            </a:r>
            <a:endParaRPr lang="en-US" sz="2200" b="0" dirty="0">
              <a:effectLst/>
            </a:endParaRPr>
          </a:p>
          <a:p>
            <a:pPr rtl="0">
              <a:spcBef>
                <a:spcPts val="1200"/>
              </a:spcBef>
              <a:spcAft>
                <a:spcPts val="1200"/>
              </a:spcAft>
              <a:buNone/>
            </a:pPr>
            <a:r>
              <a:rPr lang="en-US" sz="2200" b="0" i="0" u="none" strike="noStrike" dirty="0">
                <a:solidFill>
                  <a:srgbClr val="000000"/>
                </a:solidFill>
                <a:effectLst/>
                <a:latin typeface="Arial" panose="020B0604020202020204" pitchFamily="34" charset="0"/>
              </a:rPr>
              <a:t>With the help of customer rebate tracking software, pricing optimization software and respected CPQ solutions, businesses understand how promoting and setting prices influence both sales and clients’ actions.</a:t>
            </a:r>
            <a:endParaRPr lang="en-US" sz="2200" b="0" dirty="0">
              <a:effectLst/>
            </a:endParaRPr>
          </a:p>
        </p:txBody>
      </p:sp>
    </p:spTree>
    <p:extLst>
      <p:ext uri="{BB962C8B-B14F-4D97-AF65-F5344CB8AC3E}">
        <p14:creationId xmlns:p14="http://schemas.microsoft.com/office/powerpoint/2010/main" val="2732293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4C85F-4189-F0EA-4AA7-12FB64256F0C}"/>
              </a:ext>
            </a:extLst>
          </p:cNvPr>
          <p:cNvSpPr txBox="1">
            <a:spLocks/>
          </p:cNvSpPr>
          <p:nvPr/>
        </p:nvSpPr>
        <p:spPr>
          <a:xfrm>
            <a:off x="188817" y="167497"/>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13555CE7-32B0-4B6C-C9C2-385E4F916474}"/>
              </a:ext>
            </a:extLst>
          </p:cNvPr>
          <p:cNvSpPr/>
          <p:nvPr/>
        </p:nvSpPr>
        <p:spPr>
          <a:xfrm>
            <a:off x="188817"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413410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TotalTime>
  <Words>465</Words>
  <Application>Microsoft Office PowerPoint</Application>
  <PresentationFormat>Widescreen</PresentationFormat>
  <Paragraphs>27</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Enhancing Sales and Profitability with Advanced Pricing and Rebate Solutions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4</cp:revision>
  <dcterms:created xsi:type="dcterms:W3CDTF">2024-11-28T10:53:51Z</dcterms:created>
  <dcterms:modified xsi:type="dcterms:W3CDTF">2025-05-29T11:30:50Z</dcterms:modified>
</cp:coreProperties>
</file>