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Arial Bold" charset="1" panose="020B0802020202020204"/>
      <p:regular r:id="rId15"/>
    </p:embeddedFont>
    <p:embeddedFont>
      <p:font typeface="Poppins Bold" charset="1" panose="00000800000000000000"/>
      <p:regular r:id="rId16"/>
    </p:embeddedFont>
    <p:embeddedFont>
      <p:font typeface="Montserrat" charset="1" panose="00000500000000000000"/>
      <p:regular r:id="rId17"/>
    </p:embeddedFont>
    <p:embeddedFont>
      <p:font typeface="Montserrat Bold" charset="1" panose="000008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stablecoin-development-service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745753" y="1992472"/>
            <a:ext cx="2965813" cy="934231"/>
          </a:xfrm>
          <a:custGeom>
            <a:avLst/>
            <a:gdLst/>
            <a:ahLst/>
            <a:cxnLst/>
            <a:rect r="r" b="b" t="t" l="l"/>
            <a:pathLst>
              <a:path h="934231" w="2965813">
                <a:moveTo>
                  <a:pt x="0" y="0"/>
                </a:moveTo>
                <a:lnTo>
                  <a:pt x="2965813" y="0"/>
                </a:lnTo>
                <a:lnTo>
                  <a:pt x="2965813" y="934231"/>
                </a:lnTo>
                <a:lnTo>
                  <a:pt x="0" y="934231"/>
                </a:lnTo>
                <a:lnTo>
                  <a:pt x="0" y="0"/>
                </a:lnTo>
                <a:close/>
              </a:path>
            </a:pathLst>
          </a:custGeom>
          <a:blipFill>
            <a:blip r:embed="rId2"/>
            <a:stretch>
              <a:fillRect l="0" t="0" r="0" b="0"/>
            </a:stretch>
          </a:blipFill>
        </p:spPr>
      </p:sp>
      <p:sp>
        <p:nvSpPr>
          <p:cNvPr name="Freeform 3" id="3"/>
          <p:cNvSpPr/>
          <p:nvPr/>
        </p:nvSpPr>
        <p:spPr>
          <a:xfrm flipH="false" flipV="false" rot="0">
            <a:off x="9495673" y="1028700"/>
            <a:ext cx="8792327" cy="8792327"/>
          </a:xfrm>
          <a:custGeom>
            <a:avLst/>
            <a:gdLst/>
            <a:ahLst/>
            <a:cxnLst/>
            <a:rect r="r" b="b" t="t" l="l"/>
            <a:pathLst>
              <a:path h="8792327" w="8792327">
                <a:moveTo>
                  <a:pt x="0" y="0"/>
                </a:moveTo>
                <a:lnTo>
                  <a:pt x="8792327" y="0"/>
                </a:lnTo>
                <a:lnTo>
                  <a:pt x="8792327" y="8792327"/>
                </a:lnTo>
                <a:lnTo>
                  <a:pt x="0" y="8792327"/>
                </a:lnTo>
                <a:lnTo>
                  <a:pt x="0" y="0"/>
                </a:lnTo>
                <a:close/>
              </a:path>
            </a:pathLst>
          </a:custGeom>
          <a:blipFill>
            <a:blip r:embed="rId3"/>
            <a:stretch>
              <a:fillRect l="0" t="0" r="0" b="0"/>
            </a:stretch>
          </a:blipFill>
        </p:spPr>
      </p:sp>
      <p:sp>
        <p:nvSpPr>
          <p:cNvPr name="Freeform 4" id="4"/>
          <p:cNvSpPr/>
          <p:nvPr/>
        </p:nvSpPr>
        <p:spPr>
          <a:xfrm flipH="false" flipV="false" rot="0">
            <a:off x="0" y="3593651"/>
            <a:ext cx="10518561" cy="4570793"/>
          </a:xfrm>
          <a:custGeom>
            <a:avLst/>
            <a:gdLst/>
            <a:ahLst/>
            <a:cxnLst/>
            <a:rect r="r" b="b" t="t" l="l"/>
            <a:pathLst>
              <a:path h="4570793" w="10518561">
                <a:moveTo>
                  <a:pt x="0" y="0"/>
                </a:moveTo>
                <a:lnTo>
                  <a:pt x="10518561" y="0"/>
                </a:lnTo>
                <a:lnTo>
                  <a:pt x="10518561" y="4570793"/>
                </a:lnTo>
                <a:lnTo>
                  <a:pt x="0" y="45707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887226" y="3848172"/>
            <a:ext cx="9080878" cy="3505692"/>
          </a:xfrm>
          <a:prstGeom prst="rect">
            <a:avLst/>
          </a:prstGeom>
        </p:spPr>
        <p:txBody>
          <a:bodyPr anchor="t" rtlCol="false" tIns="0" lIns="0" bIns="0" rIns="0">
            <a:spAutoFit/>
          </a:bodyPr>
          <a:lstStyle/>
          <a:p>
            <a:pPr algn="l" marL="0" indent="0" lvl="0">
              <a:lnSpc>
                <a:spcPts val="9017"/>
              </a:lnSpc>
            </a:pPr>
            <a:r>
              <a:rPr lang="en-US" b="true" sz="6440">
                <a:solidFill>
                  <a:srgbClr val="FFFFFF"/>
                </a:solidFill>
                <a:latin typeface="Arial Bold"/>
                <a:ea typeface="Arial Bold"/>
                <a:cs typeface="Arial Bold"/>
                <a:sym typeface="Arial Bold"/>
              </a:rPr>
              <a:t>Where is Stablecoin Development Headed in the Next Five Years?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5649849" cy="8229600"/>
            <a:chOff x="0" y="0"/>
            <a:chExt cx="4121771" cy="2167467"/>
          </a:xfrm>
        </p:grpSpPr>
        <p:sp>
          <p:nvSpPr>
            <p:cNvPr name="Freeform 3" id="3"/>
            <p:cNvSpPr/>
            <p:nvPr/>
          </p:nvSpPr>
          <p:spPr>
            <a:xfrm flipH="false" flipV="false" rot="0">
              <a:off x="0" y="0"/>
              <a:ext cx="4121771" cy="2167467"/>
            </a:xfrm>
            <a:custGeom>
              <a:avLst/>
              <a:gdLst/>
              <a:ahLst/>
              <a:cxnLst/>
              <a:rect r="r" b="b" t="t" l="l"/>
              <a:pathLst>
                <a:path h="2167467" w="4121771">
                  <a:moveTo>
                    <a:pt x="29187" y="0"/>
                  </a:moveTo>
                  <a:lnTo>
                    <a:pt x="4092584" y="0"/>
                  </a:lnTo>
                  <a:cubicBezTo>
                    <a:pt x="4108703" y="0"/>
                    <a:pt x="4121771" y="13067"/>
                    <a:pt x="4121771" y="29187"/>
                  </a:cubicBezTo>
                  <a:lnTo>
                    <a:pt x="4121771" y="2138280"/>
                  </a:lnTo>
                  <a:cubicBezTo>
                    <a:pt x="4121771" y="2154399"/>
                    <a:pt x="4108703" y="2167467"/>
                    <a:pt x="4092584" y="2167467"/>
                  </a:cubicBezTo>
                  <a:lnTo>
                    <a:pt x="29187" y="2167467"/>
                  </a:lnTo>
                  <a:cubicBezTo>
                    <a:pt x="13067" y="2167467"/>
                    <a:pt x="0" y="2154399"/>
                    <a:pt x="0" y="2138280"/>
                  </a:cubicBezTo>
                  <a:lnTo>
                    <a:pt x="0" y="29187"/>
                  </a:lnTo>
                  <a:cubicBezTo>
                    <a:pt x="0" y="13067"/>
                    <a:pt x="13067" y="0"/>
                    <a:pt x="29187" y="0"/>
                  </a:cubicBezTo>
                  <a:close/>
                </a:path>
              </a:pathLst>
            </a:custGeom>
            <a:solidFill>
              <a:srgbClr val="004AAD"/>
            </a:solidFill>
            <a:ln w="85725" cap="rnd">
              <a:solidFill>
                <a:srgbClr val="FFFFFF"/>
              </a:solidFill>
              <a:prstDash val="solid"/>
              <a:round/>
            </a:ln>
          </p:spPr>
        </p:sp>
        <p:sp>
          <p:nvSpPr>
            <p:cNvPr name="TextBox 4" id="4"/>
            <p:cNvSpPr txBox="true"/>
            <p:nvPr/>
          </p:nvSpPr>
          <p:spPr>
            <a:xfrm>
              <a:off x="0" y="-95250"/>
              <a:ext cx="4121771" cy="2262717"/>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5" id="5"/>
          <p:cNvSpPr txBox="true"/>
          <p:nvPr/>
        </p:nvSpPr>
        <p:spPr>
          <a:xfrm rot="0">
            <a:off x="2174646" y="1665924"/>
            <a:ext cx="7242648" cy="1295238"/>
          </a:xfrm>
          <a:prstGeom prst="rect">
            <a:avLst/>
          </a:prstGeom>
        </p:spPr>
        <p:txBody>
          <a:bodyPr anchor="t" rtlCol="false" tIns="0" lIns="0" bIns="0" rIns="0">
            <a:spAutoFit/>
          </a:bodyPr>
          <a:lstStyle/>
          <a:p>
            <a:pPr algn="l" marL="0" indent="0" lvl="0">
              <a:lnSpc>
                <a:spcPts val="10096"/>
              </a:lnSpc>
              <a:spcBef>
                <a:spcPct val="0"/>
              </a:spcBef>
            </a:pPr>
            <a:r>
              <a:rPr lang="en-US" b="true" sz="7211" strike="noStrike" u="none">
                <a:solidFill>
                  <a:srgbClr val="FFFFFF"/>
                </a:solidFill>
                <a:latin typeface="Poppins Bold"/>
                <a:ea typeface="Poppins Bold"/>
                <a:cs typeface="Poppins Bold"/>
                <a:sym typeface="Poppins Bold"/>
              </a:rPr>
              <a:t>Introduction</a:t>
            </a:r>
          </a:p>
        </p:txBody>
      </p:sp>
      <p:sp>
        <p:nvSpPr>
          <p:cNvPr name="TextBox 6" id="6"/>
          <p:cNvSpPr txBox="true"/>
          <p:nvPr/>
        </p:nvSpPr>
        <p:spPr>
          <a:xfrm rot="0">
            <a:off x="2174646" y="3482437"/>
            <a:ext cx="13357956" cy="4438650"/>
          </a:xfrm>
          <a:prstGeom prst="rect">
            <a:avLst/>
          </a:prstGeom>
        </p:spPr>
        <p:txBody>
          <a:bodyPr anchor="t" rtlCol="false" tIns="0" lIns="0" bIns="0" rIns="0">
            <a:spAutoFit/>
          </a:bodyPr>
          <a:lstStyle/>
          <a:p>
            <a:pPr algn="l">
              <a:lnSpc>
                <a:spcPts val="3914"/>
              </a:lnSpc>
            </a:pPr>
            <a:r>
              <a:rPr lang="en-US" sz="2699">
                <a:solidFill>
                  <a:srgbClr val="FFFFFF"/>
                </a:solidFill>
                <a:latin typeface="Montserrat"/>
                <a:ea typeface="Montserrat"/>
                <a:cs typeface="Montserrat"/>
                <a:sym typeface="Montserrat"/>
              </a:rPr>
              <a:t>The continuously changing nature of digital finance sees stablecoins as one of its most lucrative innovations. Offering price stability of fiat currencies and the efficiency and programmability of blockchain technology, a stablecoin is thus being positioned as the bridge between traditional finance and the crypto economy. </a:t>
            </a:r>
          </a:p>
          <a:p>
            <a:pPr algn="l">
              <a:lnSpc>
                <a:spcPts val="3914"/>
              </a:lnSpc>
            </a:pPr>
          </a:p>
          <a:p>
            <a:pPr algn="l">
              <a:lnSpc>
                <a:spcPts val="3914"/>
              </a:lnSpc>
            </a:pPr>
            <a:r>
              <a:rPr lang="en-US" sz="2699">
                <a:solidFill>
                  <a:srgbClr val="FFFFFF"/>
                </a:solidFill>
                <a:latin typeface="Montserrat"/>
                <a:ea typeface="Montserrat"/>
                <a:cs typeface="Montserrat"/>
                <a:sym typeface="Montserrat"/>
              </a:rPr>
              <a:t>But where is </a:t>
            </a:r>
            <a:r>
              <a:rPr lang="en-US" b="true" sz="2699" u="sng">
                <a:solidFill>
                  <a:srgbClr val="FFFFFF"/>
                </a:solidFill>
                <a:latin typeface="Montserrat Bold"/>
                <a:ea typeface="Montserrat Bold"/>
                <a:cs typeface="Montserrat Bold"/>
                <a:sym typeface="Montserrat Bold"/>
                <a:hlinkClick r:id="rId2" tooltip="https://www.blockchainx.tech/stablecoin-development-services/"/>
              </a:rPr>
              <a:t>stablecoin development services</a:t>
            </a:r>
            <a:r>
              <a:rPr lang="en-US" sz="2699">
                <a:solidFill>
                  <a:srgbClr val="FFFFFF"/>
                </a:solidFill>
                <a:latin typeface="Montserrat"/>
                <a:ea typeface="Montserrat"/>
                <a:cs typeface="Montserrat"/>
                <a:sym typeface="Montserrat"/>
              </a:rPr>
              <a:t> headed for the next five years? As developers, regulators, and users help shape the future, this is an outlook of what lies ahead.</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748302"/>
            <a:ext cx="15290441" cy="8843700"/>
            <a:chOff x="0" y="0"/>
            <a:chExt cx="4027112" cy="2329205"/>
          </a:xfrm>
        </p:grpSpPr>
        <p:sp>
          <p:nvSpPr>
            <p:cNvPr name="Freeform 3" id="3"/>
            <p:cNvSpPr/>
            <p:nvPr/>
          </p:nvSpPr>
          <p:spPr>
            <a:xfrm flipH="false" flipV="false" rot="0">
              <a:off x="0" y="0"/>
              <a:ext cx="4027112" cy="2329205"/>
            </a:xfrm>
            <a:custGeom>
              <a:avLst/>
              <a:gdLst/>
              <a:ahLst/>
              <a:cxnLst/>
              <a:rect r="r" b="b" t="t" l="l"/>
              <a:pathLst>
                <a:path h="2329205" w="4027112">
                  <a:moveTo>
                    <a:pt x="29873" y="0"/>
                  </a:moveTo>
                  <a:lnTo>
                    <a:pt x="3997239" y="0"/>
                  </a:lnTo>
                  <a:cubicBezTo>
                    <a:pt x="4005162" y="0"/>
                    <a:pt x="4012760" y="3147"/>
                    <a:pt x="4018362" y="8750"/>
                  </a:cubicBezTo>
                  <a:cubicBezTo>
                    <a:pt x="4023964" y="14352"/>
                    <a:pt x="4027112" y="21950"/>
                    <a:pt x="4027112" y="29873"/>
                  </a:cubicBezTo>
                  <a:lnTo>
                    <a:pt x="4027112" y="2299332"/>
                  </a:lnTo>
                  <a:cubicBezTo>
                    <a:pt x="4027112" y="2315830"/>
                    <a:pt x="4013737" y="2329205"/>
                    <a:pt x="3997239" y="2329205"/>
                  </a:cubicBezTo>
                  <a:lnTo>
                    <a:pt x="29873" y="2329205"/>
                  </a:lnTo>
                  <a:cubicBezTo>
                    <a:pt x="13375" y="2329205"/>
                    <a:pt x="0" y="2315830"/>
                    <a:pt x="0" y="2299332"/>
                  </a:cubicBezTo>
                  <a:lnTo>
                    <a:pt x="0" y="29873"/>
                  </a:lnTo>
                  <a:cubicBezTo>
                    <a:pt x="0" y="13375"/>
                    <a:pt x="13375" y="0"/>
                    <a:pt x="29873"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027112" cy="2424455"/>
            </a:xfrm>
            <a:prstGeom prst="rect">
              <a:avLst/>
            </a:prstGeom>
          </p:spPr>
          <p:txBody>
            <a:bodyPr anchor="ctr" rtlCol="false" tIns="50800" lIns="50800" bIns="50800" rIns="50800"/>
            <a:lstStyle/>
            <a:p>
              <a:pPr algn="ctr" marL="0" indent="0" lvl="0">
                <a:lnSpc>
                  <a:spcPts val="3706"/>
                </a:lnSpc>
                <a:spcBef>
                  <a:spcPct val="0"/>
                </a:spcBef>
              </a:pPr>
            </a:p>
          </p:txBody>
        </p:sp>
      </p:grpSp>
      <p:grpSp>
        <p:nvGrpSpPr>
          <p:cNvPr name="Group 5" id="5"/>
          <p:cNvGrpSpPr>
            <a:grpSpLocks noChangeAspect="true"/>
          </p:cNvGrpSpPr>
          <p:nvPr/>
        </p:nvGrpSpPr>
        <p:grpSpPr>
          <a:xfrm rot="0">
            <a:off x="12207422" y="1536137"/>
            <a:ext cx="5051878" cy="7527912"/>
            <a:chOff x="0" y="0"/>
            <a:chExt cx="3663950" cy="5459730"/>
          </a:xfrm>
        </p:grpSpPr>
        <p:sp>
          <p:nvSpPr>
            <p:cNvPr name="Freeform 6" id="6"/>
            <p:cNvSpPr/>
            <p:nvPr/>
          </p:nvSpPr>
          <p:spPr>
            <a:xfrm flipH="false" flipV="false" rot="0">
              <a:off x="31750" y="31750"/>
              <a:ext cx="3600450" cy="5396230"/>
            </a:xfrm>
            <a:custGeom>
              <a:avLst/>
              <a:gdLst/>
              <a:ahLst/>
              <a:cxnLst/>
              <a:rect r="r" b="b" t="t" l="l"/>
              <a:pathLst>
                <a:path h="5396230" w="3600450">
                  <a:moveTo>
                    <a:pt x="3600450" y="5036820"/>
                  </a:moveTo>
                  <a:cubicBezTo>
                    <a:pt x="3600450" y="5236210"/>
                    <a:pt x="3439160" y="5396230"/>
                    <a:pt x="3241040" y="5396230"/>
                  </a:cubicBezTo>
                  <a:lnTo>
                    <a:pt x="359410" y="5396230"/>
                  </a:lnTo>
                  <a:cubicBezTo>
                    <a:pt x="160020" y="5396230"/>
                    <a:pt x="0" y="5234940"/>
                    <a:pt x="0" y="5036820"/>
                  </a:cubicBezTo>
                  <a:lnTo>
                    <a:pt x="0" y="359410"/>
                  </a:lnTo>
                  <a:cubicBezTo>
                    <a:pt x="0" y="160020"/>
                    <a:pt x="161290" y="0"/>
                    <a:pt x="359410" y="0"/>
                  </a:cubicBezTo>
                  <a:lnTo>
                    <a:pt x="3239770" y="0"/>
                  </a:lnTo>
                  <a:cubicBezTo>
                    <a:pt x="3439160" y="0"/>
                    <a:pt x="3599180" y="161290"/>
                    <a:pt x="3599180" y="359410"/>
                  </a:cubicBezTo>
                  <a:lnTo>
                    <a:pt x="3600450" y="5036820"/>
                  </a:lnTo>
                  <a:close/>
                </a:path>
              </a:pathLst>
            </a:custGeom>
            <a:blipFill>
              <a:blip r:embed="rId2"/>
              <a:stretch>
                <a:fillRect l="-24938" t="0" r="-24938" b="0"/>
              </a:stretch>
            </a:blipFill>
          </p:spPr>
        </p:sp>
        <p:sp>
          <p:nvSpPr>
            <p:cNvPr name="Freeform 7" id="7"/>
            <p:cNvSpPr/>
            <p:nvPr/>
          </p:nvSpPr>
          <p:spPr>
            <a:xfrm flipH="false" flipV="false" rot="0">
              <a:off x="0" y="0"/>
              <a:ext cx="3663950" cy="5459730"/>
            </a:xfrm>
            <a:custGeom>
              <a:avLst/>
              <a:gdLst/>
              <a:ahLst/>
              <a:cxnLst/>
              <a:rect r="r" b="b" t="t" l="l"/>
              <a:pathLst>
                <a:path h="5459730" w="3663950">
                  <a:moveTo>
                    <a:pt x="3271520" y="5459730"/>
                  </a:moveTo>
                  <a:lnTo>
                    <a:pt x="391160" y="5459730"/>
                  </a:lnTo>
                  <a:cubicBezTo>
                    <a:pt x="175260" y="5459730"/>
                    <a:pt x="0" y="5284470"/>
                    <a:pt x="0" y="5068570"/>
                  </a:cubicBezTo>
                  <a:lnTo>
                    <a:pt x="0" y="391160"/>
                  </a:lnTo>
                  <a:cubicBezTo>
                    <a:pt x="0" y="175260"/>
                    <a:pt x="175260" y="0"/>
                    <a:pt x="391160" y="0"/>
                  </a:cubicBezTo>
                  <a:lnTo>
                    <a:pt x="3271520" y="0"/>
                  </a:lnTo>
                  <a:cubicBezTo>
                    <a:pt x="3487420" y="0"/>
                    <a:pt x="3662680" y="175260"/>
                    <a:pt x="3662680" y="391160"/>
                  </a:cubicBezTo>
                  <a:lnTo>
                    <a:pt x="3662680" y="5067300"/>
                  </a:lnTo>
                  <a:cubicBezTo>
                    <a:pt x="3663950" y="5284470"/>
                    <a:pt x="3487420" y="5459730"/>
                    <a:pt x="3271520" y="5459730"/>
                  </a:cubicBezTo>
                  <a:close/>
                  <a:moveTo>
                    <a:pt x="391160" y="63500"/>
                  </a:moveTo>
                  <a:cubicBezTo>
                    <a:pt x="210820" y="63500"/>
                    <a:pt x="63500" y="210820"/>
                    <a:pt x="63500" y="391160"/>
                  </a:cubicBezTo>
                  <a:lnTo>
                    <a:pt x="63500" y="5067300"/>
                  </a:lnTo>
                  <a:cubicBezTo>
                    <a:pt x="63500" y="5248910"/>
                    <a:pt x="210820" y="5394960"/>
                    <a:pt x="391160" y="5394960"/>
                  </a:cubicBezTo>
                  <a:lnTo>
                    <a:pt x="3271520" y="5394960"/>
                  </a:lnTo>
                  <a:cubicBezTo>
                    <a:pt x="3453130" y="5394960"/>
                    <a:pt x="3599180" y="5247640"/>
                    <a:pt x="3599180" y="5067300"/>
                  </a:cubicBezTo>
                  <a:lnTo>
                    <a:pt x="3599180" y="391160"/>
                  </a:lnTo>
                  <a:cubicBezTo>
                    <a:pt x="3599180" y="209550"/>
                    <a:pt x="3451860" y="63500"/>
                    <a:pt x="3271520" y="63500"/>
                  </a:cubicBezTo>
                  <a:lnTo>
                    <a:pt x="391160" y="63500"/>
                  </a:lnTo>
                  <a:close/>
                </a:path>
              </a:pathLst>
            </a:custGeom>
            <a:solidFill>
              <a:srgbClr val="FFFFFF"/>
            </a:solidFill>
          </p:spPr>
        </p:sp>
      </p:grpSp>
      <p:sp>
        <p:nvSpPr>
          <p:cNvPr name="TextBox 8" id="8"/>
          <p:cNvSpPr txBox="true"/>
          <p:nvPr/>
        </p:nvSpPr>
        <p:spPr>
          <a:xfrm rot="0">
            <a:off x="1028700" y="1011583"/>
            <a:ext cx="9519615" cy="2279560"/>
          </a:xfrm>
          <a:prstGeom prst="rect">
            <a:avLst/>
          </a:prstGeom>
        </p:spPr>
        <p:txBody>
          <a:bodyPr anchor="t" rtlCol="false" tIns="0" lIns="0" bIns="0" rIns="0">
            <a:spAutoFit/>
          </a:bodyPr>
          <a:lstStyle/>
          <a:p>
            <a:pPr algn="l" marL="0" indent="0" lvl="0">
              <a:lnSpc>
                <a:spcPts val="8942"/>
              </a:lnSpc>
              <a:spcBef>
                <a:spcPct val="0"/>
              </a:spcBef>
            </a:pPr>
            <a:r>
              <a:rPr lang="en-US" b="true" sz="6387">
                <a:solidFill>
                  <a:srgbClr val="FFFFFF"/>
                </a:solidFill>
                <a:latin typeface="Poppins Bold"/>
                <a:ea typeface="Poppins Bold"/>
                <a:cs typeface="Poppins Bold"/>
                <a:sym typeface="Poppins Bold"/>
              </a:rPr>
              <a:t>T</a:t>
            </a:r>
            <a:r>
              <a:rPr lang="en-US" b="true" sz="6387" strike="noStrike" u="none">
                <a:solidFill>
                  <a:srgbClr val="FFFFFF"/>
                </a:solidFill>
                <a:latin typeface="Poppins Bold"/>
                <a:ea typeface="Poppins Bold"/>
                <a:cs typeface="Poppins Bold"/>
                <a:sym typeface="Poppins Bold"/>
              </a:rPr>
              <a:t>he Rise of Use Case Driven Development</a:t>
            </a:r>
          </a:p>
        </p:txBody>
      </p:sp>
      <p:sp>
        <p:nvSpPr>
          <p:cNvPr name="TextBox 9" id="9"/>
          <p:cNvSpPr txBox="true"/>
          <p:nvPr/>
        </p:nvSpPr>
        <p:spPr>
          <a:xfrm rot="0">
            <a:off x="1028700" y="3716583"/>
            <a:ext cx="10831576" cy="5003887"/>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One of the clear trends in stablecoin evolution has been the transition from testing to the realm of making use of plausible real-world use cases. Initially, stablecoins were either given as liquidity on crypto exchanges or employed as an asset against volatility. In the coming five years, this area will most likely see strong attention to real-world applications like:</a:t>
            </a:r>
          </a:p>
          <a:p>
            <a:pPr algn="l">
              <a:lnSpc>
                <a:spcPts val="3182"/>
              </a:lnSpc>
            </a:pPr>
          </a:p>
          <a:p>
            <a:pPr algn="l" marL="473801" indent="-236900" lvl="1">
              <a:lnSpc>
                <a:spcPts val="3182"/>
              </a:lnSpc>
              <a:buFont typeface="Arial"/>
              <a:buChar char="•"/>
            </a:pPr>
            <a:r>
              <a:rPr lang="en-US" b="true" sz="2194" strike="noStrike" u="none">
                <a:solidFill>
                  <a:srgbClr val="FFFFFF"/>
                </a:solidFill>
                <a:latin typeface="Montserrat Bold"/>
                <a:ea typeface="Montserrat Bold"/>
                <a:cs typeface="Montserrat Bold"/>
                <a:sym typeface="Montserrat Bold"/>
              </a:rPr>
              <a:t>Cross-border payments</a:t>
            </a:r>
          </a:p>
          <a:p>
            <a:pPr algn="l">
              <a:lnSpc>
                <a:spcPts val="3182"/>
              </a:lnSpc>
            </a:pPr>
          </a:p>
          <a:p>
            <a:pPr algn="l" marL="473801" indent="-236900" lvl="1">
              <a:lnSpc>
                <a:spcPts val="3182"/>
              </a:lnSpc>
              <a:buFont typeface="Arial"/>
              <a:buChar char="•"/>
            </a:pPr>
            <a:r>
              <a:rPr lang="en-US" b="true" sz="2194" strike="noStrike" u="none">
                <a:solidFill>
                  <a:srgbClr val="FFFFFF"/>
                </a:solidFill>
                <a:latin typeface="Montserrat Bold"/>
                <a:ea typeface="Montserrat Bold"/>
                <a:cs typeface="Montserrat Bold"/>
                <a:sym typeface="Montserrat Bold"/>
              </a:rPr>
              <a:t>Remittances</a:t>
            </a:r>
          </a:p>
          <a:p>
            <a:pPr algn="l">
              <a:lnSpc>
                <a:spcPts val="3182"/>
              </a:lnSpc>
            </a:pPr>
          </a:p>
          <a:p>
            <a:pPr algn="l" marL="473801" indent="-236900" lvl="1">
              <a:lnSpc>
                <a:spcPts val="3182"/>
              </a:lnSpc>
              <a:buFont typeface="Arial"/>
              <a:buChar char="•"/>
            </a:pPr>
            <a:r>
              <a:rPr lang="en-US" b="true" sz="2194" strike="noStrike" u="none">
                <a:solidFill>
                  <a:srgbClr val="FFFFFF"/>
                </a:solidFill>
                <a:latin typeface="Montserrat Bold"/>
                <a:ea typeface="Montserrat Bold"/>
                <a:cs typeface="Montserrat Bold"/>
                <a:sym typeface="Montserrat Bold"/>
              </a:rPr>
              <a:t>Merchant payments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546197"/>
            <a:ext cx="17028546" cy="9288331"/>
            <a:chOff x="0" y="0"/>
            <a:chExt cx="4484885" cy="2446310"/>
          </a:xfrm>
        </p:grpSpPr>
        <p:sp>
          <p:nvSpPr>
            <p:cNvPr name="Freeform 3" id="3"/>
            <p:cNvSpPr/>
            <p:nvPr/>
          </p:nvSpPr>
          <p:spPr>
            <a:xfrm flipH="false" flipV="false" rot="0">
              <a:off x="0" y="0"/>
              <a:ext cx="4484885" cy="2446310"/>
            </a:xfrm>
            <a:custGeom>
              <a:avLst/>
              <a:gdLst/>
              <a:ahLst/>
              <a:cxnLst/>
              <a:rect r="r" b="b" t="t" l="l"/>
              <a:pathLst>
                <a:path h="2446310" w="4484885">
                  <a:moveTo>
                    <a:pt x="26824" y="0"/>
                  </a:moveTo>
                  <a:lnTo>
                    <a:pt x="4458061" y="0"/>
                  </a:lnTo>
                  <a:cubicBezTo>
                    <a:pt x="4465175" y="0"/>
                    <a:pt x="4471998" y="2826"/>
                    <a:pt x="4477028" y="7857"/>
                  </a:cubicBezTo>
                  <a:cubicBezTo>
                    <a:pt x="4482059" y="12887"/>
                    <a:pt x="4484885" y="19710"/>
                    <a:pt x="4484885" y="26824"/>
                  </a:cubicBezTo>
                  <a:lnTo>
                    <a:pt x="4484885" y="2419486"/>
                  </a:lnTo>
                  <a:cubicBezTo>
                    <a:pt x="4484885" y="2434300"/>
                    <a:pt x="4472875" y="2446310"/>
                    <a:pt x="4458061" y="2446310"/>
                  </a:cubicBezTo>
                  <a:lnTo>
                    <a:pt x="26824" y="2446310"/>
                  </a:lnTo>
                  <a:cubicBezTo>
                    <a:pt x="12010" y="2446310"/>
                    <a:pt x="0" y="2434300"/>
                    <a:pt x="0" y="2419486"/>
                  </a:cubicBezTo>
                  <a:lnTo>
                    <a:pt x="0" y="26824"/>
                  </a:lnTo>
                  <a:cubicBezTo>
                    <a:pt x="0" y="12010"/>
                    <a:pt x="12010" y="0"/>
                    <a:pt x="26824"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484885" cy="2541560"/>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5" id="5"/>
          <p:cNvSpPr txBox="true"/>
          <p:nvPr/>
        </p:nvSpPr>
        <p:spPr>
          <a:xfrm rot="0">
            <a:off x="1028700" y="1011583"/>
            <a:ext cx="14592457" cy="2279560"/>
          </a:xfrm>
          <a:prstGeom prst="rect">
            <a:avLst/>
          </a:prstGeom>
        </p:spPr>
        <p:txBody>
          <a:bodyPr anchor="t" rtlCol="false" tIns="0" lIns="0" bIns="0" rIns="0">
            <a:spAutoFit/>
          </a:bodyPr>
          <a:lstStyle/>
          <a:p>
            <a:pPr algn="l" marL="0" indent="0" lvl="0">
              <a:lnSpc>
                <a:spcPts val="8942"/>
              </a:lnSpc>
              <a:spcBef>
                <a:spcPct val="0"/>
              </a:spcBef>
            </a:pPr>
            <a:r>
              <a:rPr lang="en-US" b="true" sz="6387">
                <a:solidFill>
                  <a:srgbClr val="FFFFFF"/>
                </a:solidFill>
                <a:latin typeface="Poppins Bold"/>
                <a:ea typeface="Poppins Bold"/>
                <a:cs typeface="Poppins Bold"/>
                <a:sym typeface="Poppins Bold"/>
              </a:rPr>
              <a:t>Increased Regulatory Clarity and Compliance Integration</a:t>
            </a:r>
          </a:p>
        </p:txBody>
      </p:sp>
      <p:sp>
        <p:nvSpPr>
          <p:cNvPr name="TextBox 6" id="6"/>
          <p:cNvSpPr txBox="true"/>
          <p:nvPr/>
        </p:nvSpPr>
        <p:spPr>
          <a:xfrm rot="0">
            <a:off x="1028700" y="3837846"/>
            <a:ext cx="15621470" cy="5667375"/>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Regulatory frameworks, looming maturing over the next five years, are expected to strongly affect the designing and deployment of stablecoins. Accordingly, projects will likely have to:</a:t>
            </a:r>
          </a:p>
          <a:p>
            <a:pPr algn="l">
              <a:lnSpc>
                <a:spcPts val="3479"/>
              </a:lnSpc>
            </a:pPr>
          </a:p>
          <a:p>
            <a:pPr algn="l" marL="518160" indent="-259080" lvl="1">
              <a:lnSpc>
                <a:spcPts val="3479"/>
              </a:lnSpc>
              <a:buFont typeface="Arial"/>
              <a:buChar char="•"/>
            </a:pPr>
            <a:r>
              <a:rPr lang="en-US" sz="2400">
                <a:solidFill>
                  <a:srgbClr val="FFFFFF"/>
                </a:solidFill>
                <a:latin typeface="Montserrat"/>
                <a:ea typeface="Montserrat"/>
                <a:cs typeface="Montserrat"/>
                <a:sym typeface="Montserrat"/>
              </a:rPr>
              <a:t>Incorporate features for KYC (Know Your Customer) and AML (Anti-Money Laundering) compliance.</a:t>
            </a:r>
          </a:p>
          <a:p>
            <a:pPr algn="l">
              <a:lnSpc>
                <a:spcPts val="3479"/>
              </a:lnSpc>
            </a:pPr>
          </a:p>
          <a:p>
            <a:pPr algn="l" marL="518160" indent="-259080" lvl="1">
              <a:lnSpc>
                <a:spcPts val="3479"/>
              </a:lnSpc>
              <a:buFont typeface="Arial"/>
              <a:buChar char="•"/>
            </a:pPr>
            <a:r>
              <a:rPr lang="en-US" sz="2400">
                <a:solidFill>
                  <a:srgbClr val="FFFFFF"/>
                </a:solidFill>
                <a:latin typeface="Montserrat"/>
                <a:ea typeface="Montserrat"/>
                <a:cs typeface="Montserrat"/>
                <a:sym typeface="Montserrat"/>
              </a:rPr>
              <a:t>Ensure reserves' transparency in the case of fiat-backed stablecoins.</a:t>
            </a:r>
          </a:p>
          <a:p>
            <a:pPr algn="l">
              <a:lnSpc>
                <a:spcPts val="3479"/>
              </a:lnSpc>
            </a:pPr>
          </a:p>
          <a:p>
            <a:pPr algn="l" marL="518160" indent="-259080" lvl="1">
              <a:lnSpc>
                <a:spcPts val="3479"/>
              </a:lnSpc>
              <a:buFont typeface="Arial"/>
              <a:buChar char="•"/>
            </a:pPr>
            <a:r>
              <a:rPr lang="en-US" sz="2400">
                <a:solidFill>
                  <a:srgbClr val="FFFFFF"/>
                </a:solidFill>
                <a:latin typeface="Montserrat"/>
                <a:ea typeface="Montserrat"/>
                <a:cs typeface="Montserrat"/>
                <a:sym typeface="Montserrat"/>
              </a:rPr>
              <a:t>Operate under central banking guidelines, or perhaps partner with governments.</a:t>
            </a:r>
          </a:p>
          <a:p>
            <a:pPr algn="l">
              <a:lnSpc>
                <a:spcPts val="3479"/>
              </a:lnSpc>
            </a:pPr>
          </a:p>
          <a:p>
            <a:pPr algn="l">
              <a:lnSpc>
                <a:spcPts val="3479"/>
              </a:lnSpc>
            </a:pPr>
            <a:r>
              <a:rPr lang="en-US" sz="2400">
                <a:solidFill>
                  <a:srgbClr val="FFFFFF"/>
                </a:solidFill>
                <a:latin typeface="Montserrat"/>
                <a:ea typeface="Montserrat"/>
                <a:cs typeface="Montserrat"/>
                <a:sym typeface="Montserrat"/>
              </a:rPr>
              <a:t>Developers have a need to work hand in hand with legal counsel to ensure compliance from the beginning. It may also encourage the development of permissioned stablecoin ecosystems, where transactions are limited only to verified users, especially for enterprise or governmental use cases.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546197"/>
            <a:ext cx="17028546" cy="9288331"/>
            <a:chOff x="0" y="0"/>
            <a:chExt cx="4484885" cy="2446310"/>
          </a:xfrm>
        </p:grpSpPr>
        <p:sp>
          <p:nvSpPr>
            <p:cNvPr name="Freeform 3" id="3"/>
            <p:cNvSpPr/>
            <p:nvPr/>
          </p:nvSpPr>
          <p:spPr>
            <a:xfrm flipH="false" flipV="false" rot="0">
              <a:off x="0" y="0"/>
              <a:ext cx="4484885" cy="2446310"/>
            </a:xfrm>
            <a:custGeom>
              <a:avLst/>
              <a:gdLst/>
              <a:ahLst/>
              <a:cxnLst/>
              <a:rect r="r" b="b" t="t" l="l"/>
              <a:pathLst>
                <a:path h="2446310" w="4484885">
                  <a:moveTo>
                    <a:pt x="26824" y="0"/>
                  </a:moveTo>
                  <a:lnTo>
                    <a:pt x="4458061" y="0"/>
                  </a:lnTo>
                  <a:cubicBezTo>
                    <a:pt x="4465175" y="0"/>
                    <a:pt x="4471998" y="2826"/>
                    <a:pt x="4477028" y="7857"/>
                  </a:cubicBezTo>
                  <a:cubicBezTo>
                    <a:pt x="4482059" y="12887"/>
                    <a:pt x="4484885" y="19710"/>
                    <a:pt x="4484885" y="26824"/>
                  </a:cubicBezTo>
                  <a:lnTo>
                    <a:pt x="4484885" y="2419486"/>
                  </a:lnTo>
                  <a:cubicBezTo>
                    <a:pt x="4484885" y="2434300"/>
                    <a:pt x="4472875" y="2446310"/>
                    <a:pt x="4458061" y="2446310"/>
                  </a:cubicBezTo>
                  <a:lnTo>
                    <a:pt x="26824" y="2446310"/>
                  </a:lnTo>
                  <a:cubicBezTo>
                    <a:pt x="12010" y="2446310"/>
                    <a:pt x="0" y="2434300"/>
                    <a:pt x="0" y="2419486"/>
                  </a:cubicBezTo>
                  <a:lnTo>
                    <a:pt x="0" y="26824"/>
                  </a:lnTo>
                  <a:cubicBezTo>
                    <a:pt x="0" y="12010"/>
                    <a:pt x="12010" y="0"/>
                    <a:pt x="26824"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484885" cy="2541560"/>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5" id="5"/>
          <p:cNvSpPr txBox="true"/>
          <p:nvPr/>
        </p:nvSpPr>
        <p:spPr>
          <a:xfrm rot="0">
            <a:off x="1028700" y="1030633"/>
            <a:ext cx="16067825" cy="2000885"/>
          </a:xfrm>
          <a:prstGeom prst="rect">
            <a:avLst/>
          </a:prstGeom>
        </p:spPr>
        <p:txBody>
          <a:bodyPr anchor="t" rtlCol="false" tIns="0" lIns="0" bIns="0" rIns="0">
            <a:spAutoFit/>
          </a:bodyPr>
          <a:lstStyle/>
          <a:p>
            <a:pPr algn="l" marL="0" indent="0" lvl="0">
              <a:lnSpc>
                <a:spcPts val="7840"/>
              </a:lnSpc>
              <a:spcBef>
                <a:spcPct val="0"/>
              </a:spcBef>
            </a:pPr>
            <a:r>
              <a:rPr lang="en-US" b="true" sz="5600">
                <a:solidFill>
                  <a:srgbClr val="FFFFFF"/>
                </a:solidFill>
                <a:latin typeface="Poppins Bold"/>
                <a:ea typeface="Poppins Bold"/>
                <a:cs typeface="Poppins Bold"/>
                <a:sym typeface="Poppins Bold"/>
              </a:rPr>
              <a:t>Rise of Central Bank Digital Currencies (CBDCs) and Public-Private Collaboration</a:t>
            </a:r>
          </a:p>
        </p:txBody>
      </p:sp>
      <p:sp>
        <p:nvSpPr>
          <p:cNvPr name="TextBox 6" id="6"/>
          <p:cNvSpPr txBox="true"/>
          <p:nvPr/>
        </p:nvSpPr>
        <p:spPr>
          <a:xfrm rot="0">
            <a:off x="1028700" y="4181425"/>
            <a:ext cx="15621470" cy="4791075"/>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Another major trend will be the overlap between stablecoins and CBDC. While CBDCs are theoretically different from stablecoins (as they are issued directly by central banks), a common function for all of them is the digital representation of fiat currency.</a:t>
            </a:r>
          </a:p>
          <a:p>
            <a:pPr algn="l">
              <a:lnSpc>
                <a:spcPts val="3479"/>
              </a:lnSpc>
            </a:pPr>
          </a:p>
          <a:p>
            <a:pPr algn="l">
              <a:lnSpc>
                <a:spcPts val="3479"/>
              </a:lnSpc>
            </a:pPr>
            <a:r>
              <a:rPr lang="en-US" sz="2400">
                <a:solidFill>
                  <a:srgbClr val="FFFFFF"/>
                </a:solidFill>
                <a:latin typeface="Montserrat"/>
                <a:ea typeface="Montserrat"/>
                <a:cs typeface="Montserrat"/>
                <a:sym typeface="Montserrat"/>
              </a:rPr>
              <a:t>Hence, in some parts of the world, we could witness public-private partnerships with private companies building stablecoin infrastructure for central banks. For example, the company issues a tokenized version of a national currency on a public blockchain but backed by the central bank's reserves.</a:t>
            </a:r>
          </a:p>
          <a:p>
            <a:pPr algn="l">
              <a:lnSpc>
                <a:spcPts val="3479"/>
              </a:lnSpc>
            </a:pPr>
          </a:p>
          <a:p>
            <a:pPr algn="l">
              <a:lnSpc>
                <a:spcPts val="3479"/>
              </a:lnSpc>
            </a:pPr>
            <a:r>
              <a:rPr lang="en-US" sz="2400">
                <a:solidFill>
                  <a:srgbClr val="FFFFFF"/>
                </a:solidFill>
                <a:latin typeface="Montserrat"/>
                <a:ea typeface="Montserrat"/>
                <a:cs typeface="Montserrat"/>
                <a:sym typeface="Montserrat"/>
              </a:rPr>
              <a:t>So, we get a hybrid model whereby stablecoins are required for issuance and further innovation that goes on top of CBDCs.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546197"/>
            <a:ext cx="17028546" cy="9288331"/>
            <a:chOff x="0" y="0"/>
            <a:chExt cx="4484885" cy="2446310"/>
          </a:xfrm>
        </p:grpSpPr>
        <p:sp>
          <p:nvSpPr>
            <p:cNvPr name="Freeform 3" id="3"/>
            <p:cNvSpPr/>
            <p:nvPr/>
          </p:nvSpPr>
          <p:spPr>
            <a:xfrm flipH="false" flipV="false" rot="0">
              <a:off x="0" y="0"/>
              <a:ext cx="4484885" cy="2446310"/>
            </a:xfrm>
            <a:custGeom>
              <a:avLst/>
              <a:gdLst/>
              <a:ahLst/>
              <a:cxnLst/>
              <a:rect r="r" b="b" t="t" l="l"/>
              <a:pathLst>
                <a:path h="2446310" w="4484885">
                  <a:moveTo>
                    <a:pt x="26824" y="0"/>
                  </a:moveTo>
                  <a:lnTo>
                    <a:pt x="4458061" y="0"/>
                  </a:lnTo>
                  <a:cubicBezTo>
                    <a:pt x="4465175" y="0"/>
                    <a:pt x="4471998" y="2826"/>
                    <a:pt x="4477028" y="7857"/>
                  </a:cubicBezTo>
                  <a:cubicBezTo>
                    <a:pt x="4482059" y="12887"/>
                    <a:pt x="4484885" y="19710"/>
                    <a:pt x="4484885" y="26824"/>
                  </a:cubicBezTo>
                  <a:lnTo>
                    <a:pt x="4484885" y="2419486"/>
                  </a:lnTo>
                  <a:cubicBezTo>
                    <a:pt x="4484885" y="2434300"/>
                    <a:pt x="4472875" y="2446310"/>
                    <a:pt x="4458061" y="2446310"/>
                  </a:cubicBezTo>
                  <a:lnTo>
                    <a:pt x="26824" y="2446310"/>
                  </a:lnTo>
                  <a:cubicBezTo>
                    <a:pt x="12010" y="2446310"/>
                    <a:pt x="0" y="2434300"/>
                    <a:pt x="0" y="2419486"/>
                  </a:cubicBezTo>
                  <a:lnTo>
                    <a:pt x="0" y="26824"/>
                  </a:lnTo>
                  <a:cubicBezTo>
                    <a:pt x="0" y="12010"/>
                    <a:pt x="12010" y="0"/>
                    <a:pt x="26824"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484885" cy="2541560"/>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5" id="5"/>
          <p:cNvSpPr txBox="true"/>
          <p:nvPr/>
        </p:nvSpPr>
        <p:spPr>
          <a:xfrm rot="0">
            <a:off x="1028700" y="2584793"/>
            <a:ext cx="12813930" cy="6086475"/>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After the collapse of TerraUSD, algorithmic stablecoins hit a wall. However, developers have not lost hope, and within the next five years, several trends will probably take place:</a:t>
            </a:r>
          </a:p>
          <a:p>
            <a:pPr algn="l">
              <a:lnSpc>
                <a:spcPts val="3479"/>
              </a:lnSpc>
            </a:pPr>
            <a:r>
              <a:rPr lang="en-US" sz="2400">
                <a:solidFill>
                  <a:srgbClr val="FFFFFF"/>
                </a:solidFill>
                <a:latin typeface="Montserrat"/>
                <a:ea typeface="Montserrat"/>
                <a:cs typeface="Montserrat"/>
                <a:sym typeface="Montserrat"/>
              </a:rPr>
              <a:t>More conservative models that marry algorithms with over-collateralization.</a:t>
            </a:r>
          </a:p>
          <a:p>
            <a:pPr algn="l">
              <a:lnSpc>
                <a:spcPts val="3479"/>
              </a:lnSpc>
            </a:pPr>
          </a:p>
          <a:p>
            <a:pPr algn="l" marL="518160" indent="-259080" lvl="1">
              <a:lnSpc>
                <a:spcPts val="4344"/>
              </a:lnSpc>
              <a:buFont typeface="Arial"/>
              <a:buChar char="•"/>
            </a:pPr>
            <a:r>
              <a:rPr lang="en-US" sz="2400">
                <a:solidFill>
                  <a:srgbClr val="FFFFFF"/>
                </a:solidFill>
                <a:latin typeface="Montserrat"/>
                <a:ea typeface="Montserrat"/>
                <a:cs typeface="Montserrat"/>
                <a:sym typeface="Montserrat"/>
              </a:rPr>
              <a:t>Decentralized governance systems that prevent overly centralized decision-making.</a:t>
            </a:r>
          </a:p>
          <a:p>
            <a:pPr algn="l" marL="518160" indent="-259080" lvl="1">
              <a:lnSpc>
                <a:spcPts val="4344"/>
              </a:lnSpc>
              <a:buFont typeface="Arial"/>
              <a:buChar char="•"/>
            </a:pPr>
            <a:r>
              <a:rPr lang="en-US" sz="2400">
                <a:solidFill>
                  <a:srgbClr val="FFFFFF"/>
                </a:solidFill>
                <a:latin typeface="Montserrat"/>
                <a:ea typeface="Montserrat"/>
                <a:cs typeface="Montserrat"/>
                <a:sym typeface="Montserrat"/>
              </a:rPr>
              <a:t>New stabilization mechanisms, such as volatility caps, dynamic reserve ratios, or multi-asset collateral.</a:t>
            </a:r>
          </a:p>
          <a:p>
            <a:pPr algn="l">
              <a:lnSpc>
                <a:spcPts val="3479"/>
              </a:lnSpc>
            </a:pPr>
          </a:p>
          <a:p>
            <a:pPr algn="l">
              <a:lnSpc>
                <a:spcPts val="3479"/>
              </a:lnSpc>
            </a:pPr>
            <a:r>
              <a:rPr lang="en-US" sz="2400">
                <a:solidFill>
                  <a:srgbClr val="FFFFFF"/>
                </a:solidFill>
                <a:latin typeface="Montserrat"/>
                <a:ea typeface="Montserrat"/>
                <a:cs typeface="Montserrat"/>
                <a:sym typeface="Montserrat"/>
              </a:rPr>
              <a:t>This set of new models, if successful, will help instill confidence in decentralized, algorithmically-managed stablecoins and lessen dependence on fiat-backed systems.</a:t>
            </a:r>
          </a:p>
        </p:txBody>
      </p:sp>
      <p:grpSp>
        <p:nvGrpSpPr>
          <p:cNvPr name="Group 6" id="6"/>
          <p:cNvGrpSpPr>
            <a:grpSpLocks noChangeAspect="true"/>
          </p:cNvGrpSpPr>
          <p:nvPr/>
        </p:nvGrpSpPr>
        <p:grpSpPr>
          <a:xfrm rot="0">
            <a:off x="13842630" y="2157666"/>
            <a:ext cx="4765138" cy="7100634"/>
            <a:chOff x="0" y="0"/>
            <a:chExt cx="3663950" cy="5459730"/>
          </a:xfrm>
        </p:grpSpPr>
        <p:sp>
          <p:nvSpPr>
            <p:cNvPr name="Freeform 7" id="7"/>
            <p:cNvSpPr/>
            <p:nvPr/>
          </p:nvSpPr>
          <p:spPr>
            <a:xfrm flipH="false" flipV="false" rot="0">
              <a:off x="31750" y="31750"/>
              <a:ext cx="3600450" cy="5396230"/>
            </a:xfrm>
            <a:custGeom>
              <a:avLst/>
              <a:gdLst/>
              <a:ahLst/>
              <a:cxnLst/>
              <a:rect r="r" b="b" t="t" l="l"/>
              <a:pathLst>
                <a:path h="5396230" w="3600450">
                  <a:moveTo>
                    <a:pt x="3600450" y="5036820"/>
                  </a:moveTo>
                  <a:cubicBezTo>
                    <a:pt x="3600450" y="5236210"/>
                    <a:pt x="3439160" y="5396230"/>
                    <a:pt x="3241040" y="5396230"/>
                  </a:cubicBezTo>
                  <a:lnTo>
                    <a:pt x="359410" y="5396230"/>
                  </a:lnTo>
                  <a:cubicBezTo>
                    <a:pt x="160020" y="5396230"/>
                    <a:pt x="0" y="5234940"/>
                    <a:pt x="0" y="5036820"/>
                  </a:cubicBezTo>
                  <a:lnTo>
                    <a:pt x="0" y="359410"/>
                  </a:lnTo>
                  <a:cubicBezTo>
                    <a:pt x="0" y="160020"/>
                    <a:pt x="161290" y="0"/>
                    <a:pt x="359410" y="0"/>
                  </a:cubicBezTo>
                  <a:lnTo>
                    <a:pt x="3239770" y="0"/>
                  </a:lnTo>
                  <a:cubicBezTo>
                    <a:pt x="3439160" y="0"/>
                    <a:pt x="3599180" y="161290"/>
                    <a:pt x="3599180" y="359410"/>
                  </a:cubicBezTo>
                  <a:lnTo>
                    <a:pt x="3600450" y="5036820"/>
                  </a:lnTo>
                  <a:close/>
                </a:path>
              </a:pathLst>
            </a:custGeom>
            <a:blipFill>
              <a:blip r:embed="rId2"/>
              <a:stretch>
                <a:fillRect l="-24938" t="0" r="-24938" b="0"/>
              </a:stretch>
            </a:blipFill>
          </p:spPr>
        </p:sp>
        <p:sp>
          <p:nvSpPr>
            <p:cNvPr name="Freeform 8" id="8"/>
            <p:cNvSpPr/>
            <p:nvPr/>
          </p:nvSpPr>
          <p:spPr>
            <a:xfrm flipH="false" flipV="false" rot="0">
              <a:off x="0" y="0"/>
              <a:ext cx="3663950" cy="5459730"/>
            </a:xfrm>
            <a:custGeom>
              <a:avLst/>
              <a:gdLst/>
              <a:ahLst/>
              <a:cxnLst/>
              <a:rect r="r" b="b" t="t" l="l"/>
              <a:pathLst>
                <a:path h="5459730" w="3663950">
                  <a:moveTo>
                    <a:pt x="3271520" y="5459730"/>
                  </a:moveTo>
                  <a:lnTo>
                    <a:pt x="391160" y="5459730"/>
                  </a:lnTo>
                  <a:cubicBezTo>
                    <a:pt x="175260" y="5459730"/>
                    <a:pt x="0" y="5284470"/>
                    <a:pt x="0" y="5068570"/>
                  </a:cubicBezTo>
                  <a:lnTo>
                    <a:pt x="0" y="391160"/>
                  </a:lnTo>
                  <a:cubicBezTo>
                    <a:pt x="0" y="175260"/>
                    <a:pt x="175260" y="0"/>
                    <a:pt x="391160" y="0"/>
                  </a:cubicBezTo>
                  <a:lnTo>
                    <a:pt x="3271520" y="0"/>
                  </a:lnTo>
                  <a:cubicBezTo>
                    <a:pt x="3487420" y="0"/>
                    <a:pt x="3662680" y="175260"/>
                    <a:pt x="3662680" y="391160"/>
                  </a:cubicBezTo>
                  <a:lnTo>
                    <a:pt x="3662680" y="5067300"/>
                  </a:lnTo>
                  <a:cubicBezTo>
                    <a:pt x="3663950" y="5284470"/>
                    <a:pt x="3487420" y="5459730"/>
                    <a:pt x="3271520" y="5459730"/>
                  </a:cubicBezTo>
                  <a:close/>
                  <a:moveTo>
                    <a:pt x="391160" y="63500"/>
                  </a:moveTo>
                  <a:cubicBezTo>
                    <a:pt x="210820" y="63500"/>
                    <a:pt x="63500" y="210820"/>
                    <a:pt x="63500" y="391160"/>
                  </a:cubicBezTo>
                  <a:lnTo>
                    <a:pt x="63500" y="5067300"/>
                  </a:lnTo>
                  <a:cubicBezTo>
                    <a:pt x="63500" y="5248910"/>
                    <a:pt x="210820" y="5394960"/>
                    <a:pt x="391160" y="5394960"/>
                  </a:cubicBezTo>
                  <a:lnTo>
                    <a:pt x="3271520" y="5394960"/>
                  </a:lnTo>
                  <a:cubicBezTo>
                    <a:pt x="3453130" y="5394960"/>
                    <a:pt x="3599180" y="5247640"/>
                    <a:pt x="3599180" y="5067300"/>
                  </a:cubicBezTo>
                  <a:lnTo>
                    <a:pt x="3599180" y="391160"/>
                  </a:lnTo>
                  <a:cubicBezTo>
                    <a:pt x="3599180" y="209550"/>
                    <a:pt x="3451860" y="63500"/>
                    <a:pt x="3271520" y="63500"/>
                  </a:cubicBezTo>
                  <a:lnTo>
                    <a:pt x="391160" y="63500"/>
                  </a:lnTo>
                  <a:close/>
                </a:path>
              </a:pathLst>
            </a:custGeom>
            <a:solidFill>
              <a:srgbClr val="FFFFFF"/>
            </a:solidFill>
          </p:spPr>
        </p:sp>
      </p:grpSp>
      <p:sp>
        <p:nvSpPr>
          <p:cNvPr name="TextBox 9" id="9"/>
          <p:cNvSpPr txBox="true"/>
          <p:nvPr/>
        </p:nvSpPr>
        <p:spPr>
          <a:xfrm rot="0">
            <a:off x="2099858" y="866775"/>
            <a:ext cx="13258562" cy="1010285"/>
          </a:xfrm>
          <a:prstGeom prst="rect">
            <a:avLst/>
          </a:prstGeom>
        </p:spPr>
        <p:txBody>
          <a:bodyPr anchor="t" rtlCol="false" tIns="0" lIns="0" bIns="0" rIns="0">
            <a:spAutoFit/>
          </a:bodyPr>
          <a:lstStyle/>
          <a:p>
            <a:pPr algn="l" marL="0" indent="0" lvl="0">
              <a:lnSpc>
                <a:spcPts val="7840"/>
              </a:lnSpc>
              <a:spcBef>
                <a:spcPct val="0"/>
              </a:spcBef>
            </a:pPr>
            <a:r>
              <a:rPr lang="en-US" b="true" sz="5600">
                <a:solidFill>
                  <a:srgbClr val="FFFFFF"/>
                </a:solidFill>
                <a:latin typeface="Poppins Bold"/>
                <a:ea typeface="Poppins Bold"/>
                <a:cs typeface="Poppins Bold"/>
                <a:sym typeface="Poppins Bold"/>
              </a:rPr>
              <a:t>Evolution of Algorithmic Stablecoins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546197"/>
            <a:ext cx="17028546" cy="9288331"/>
            <a:chOff x="0" y="0"/>
            <a:chExt cx="4484885" cy="2446310"/>
          </a:xfrm>
        </p:grpSpPr>
        <p:sp>
          <p:nvSpPr>
            <p:cNvPr name="Freeform 3" id="3"/>
            <p:cNvSpPr/>
            <p:nvPr/>
          </p:nvSpPr>
          <p:spPr>
            <a:xfrm flipH="false" flipV="false" rot="0">
              <a:off x="0" y="0"/>
              <a:ext cx="4484885" cy="2446310"/>
            </a:xfrm>
            <a:custGeom>
              <a:avLst/>
              <a:gdLst/>
              <a:ahLst/>
              <a:cxnLst/>
              <a:rect r="r" b="b" t="t" l="l"/>
              <a:pathLst>
                <a:path h="2446310" w="4484885">
                  <a:moveTo>
                    <a:pt x="26824" y="0"/>
                  </a:moveTo>
                  <a:lnTo>
                    <a:pt x="4458061" y="0"/>
                  </a:lnTo>
                  <a:cubicBezTo>
                    <a:pt x="4465175" y="0"/>
                    <a:pt x="4471998" y="2826"/>
                    <a:pt x="4477028" y="7857"/>
                  </a:cubicBezTo>
                  <a:cubicBezTo>
                    <a:pt x="4482059" y="12887"/>
                    <a:pt x="4484885" y="19710"/>
                    <a:pt x="4484885" y="26824"/>
                  </a:cubicBezTo>
                  <a:lnTo>
                    <a:pt x="4484885" y="2419486"/>
                  </a:lnTo>
                  <a:cubicBezTo>
                    <a:pt x="4484885" y="2434300"/>
                    <a:pt x="4472875" y="2446310"/>
                    <a:pt x="4458061" y="2446310"/>
                  </a:cubicBezTo>
                  <a:lnTo>
                    <a:pt x="26824" y="2446310"/>
                  </a:lnTo>
                  <a:cubicBezTo>
                    <a:pt x="12010" y="2446310"/>
                    <a:pt x="0" y="2434300"/>
                    <a:pt x="0" y="2419486"/>
                  </a:cubicBezTo>
                  <a:lnTo>
                    <a:pt x="0" y="26824"/>
                  </a:lnTo>
                  <a:cubicBezTo>
                    <a:pt x="0" y="12010"/>
                    <a:pt x="12010" y="0"/>
                    <a:pt x="26824"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484885" cy="2541560"/>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5" id="5"/>
          <p:cNvSpPr txBox="true"/>
          <p:nvPr/>
        </p:nvSpPr>
        <p:spPr>
          <a:xfrm rot="0">
            <a:off x="1028700" y="2584793"/>
            <a:ext cx="12672457" cy="6543675"/>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Stablecoins, in their manner, depend heavily on blockchains' efficiency they are built upon. In the span of five years, expect improvements in:</a:t>
            </a:r>
          </a:p>
          <a:p>
            <a:pPr algn="l">
              <a:lnSpc>
                <a:spcPts val="3479"/>
              </a:lnSpc>
            </a:pPr>
          </a:p>
          <a:p>
            <a:pPr algn="l" marL="518160" indent="-259080" lvl="1">
              <a:lnSpc>
                <a:spcPts val="3479"/>
              </a:lnSpc>
              <a:buFont typeface="Arial"/>
              <a:buChar char="•"/>
            </a:pPr>
            <a:r>
              <a:rPr lang="en-US" sz="2400">
                <a:solidFill>
                  <a:srgbClr val="FFFFFF"/>
                </a:solidFill>
                <a:latin typeface="Montserrat"/>
                <a:ea typeface="Montserrat"/>
                <a:cs typeface="Montserrat"/>
                <a:sym typeface="Montserrat"/>
              </a:rPr>
              <a:t>Scalability: Layer-2 solutions and next-generation blockchains like Ethereum 2.0, Solana, and Avalanche provide faster and cheaper transactions. </a:t>
            </a:r>
          </a:p>
          <a:p>
            <a:pPr algn="l">
              <a:lnSpc>
                <a:spcPts val="3479"/>
              </a:lnSpc>
            </a:pPr>
          </a:p>
          <a:p>
            <a:pPr algn="l" marL="518160" indent="-259080" lvl="1">
              <a:lnSpc>
                <a:spcPts val="3479"/>
              </a:lnSpc>
              <a:buFont typeface="Arial"/>
              <a:buChar char="•"/>
            </a:pPr>
            <a:r>
              <a:rPr lang="en-US" sz="2400">
                <a:solidFill>
                  <a:srgbClr val="FFFFFF"/>
                </a:solidFill>
                <a:latin typeface="Montserrat"/>
                <a:ea typeface="Montserrat"/>
                <a:cs typeface="Montserrat"/>
                <a:sym typeface="Montserrat"/>
              </a:rPr>
              <a:t>Interoperability: Developers are building bridges between blockchains to create an ecosystem where stablecoins may flow freely. </a:t>
            </a:r>
          </a:p>
          <a:p>
            <a:pPr algn="l">
              <a:lnSpc>
                <a:spcPts val="3479"/>
              </a:lnSpc>
            </a:pPr>
          </a:p>
          <a:p>
            <a:pPr algn="l" marL="518160" indent="-259080" lvl="1">
              <a:lnSpc>
                <a:spcPts val="3479"/>
              </a:lnSpc>
              <a:buFont typeface="Arial"/>
              <a:buChar char="•"/>
            </a:pPr>
            <a:r>
              <a:rPr lang="en-US" sz="2400">
                <a:solidFill>
                  <a:srgbClr val="FFFFFF"/>
                </a:solidFill>
                <a:latin typeface="Montserrat"/>
                <a:ea typeface="Montserrat"/>
                <a:cs typeface="Montserrat"/>
                <a:sym typeface="Montserrat"/>
              </a:rPr>
              <a:t>Security: With hacks still lingering on and smart contract bugs still there, security practices and auditing will be put into a more rigorous and standardized format. </a:t>
            </a:r>
          </a:p>
          <a:p>
            <a:pPr algn="l">
              <a:lnSpc>
                <a:spcPts val="3479"/>
              </a:lnSpc>
            </a:pPr>
          </a:p>
          <a:p>
            <a:pPr algn="l">
              <a:lnSpc>
                <a:spcPts val="3479"/>
              </a:lnSpc>
            </a:pPr>
            <a:r>
              <a:rPr lang="en-US" sz="2400">
                <a:solidFill>
                  <a:srgbClr val="FFFFFF"/>
                </a:solidFill>
                <a:latin typeface="Montserrat"/>
                <a:ea typeface="Montserrat"/>
                <a:cs typeface="Montserrat"/>
                <a:sym typeface="Montserrat"/>
              </a:rPr>
              <a:t>Making these upgrades would give stablecoins a functional platform to trade on for day-to-day transactions globally.</a:t>
            </a:r>
          </a:p>
        </p:txBody>
      </p:sp>
      <p:grpSp>
        <p:nvGrpSpPr>
          <p:cNvPr name="Group 6" id="6"/>
          <p:cNvGrpSpPr>
            <a:grpSpLocks noChangeAspect="true"/>
          </p:cNvGrpSpPr>
          <p:nvPr/>
        </p:nvGrpSpPr>
        <p:grpSpPr>
          <a:xfrm rot="0">
            <a:off x="13842630" y="2157666"/>
            <a:ext cx="4765138" cy="7100634"/>
            <a:chOff x="0" y="0"/>
            <a:chExt cx="3663950" cy="5459730"/>
          </a:xfrm>
        </p:grpSpPr>
        <p:sp>
          <p:nvSpPr>
            <p:cNvPr name="Freeform 7" id="7"/>
            <p:cNvSpPr/>
            <p:nvPr/>
          </p:nvSpPr>
          <p:spPr>
            <a:xfrm flipH="false" flipV="false" rot="0">
              <a:off x="31750" y="31750"/>
              <a:ext cx="3600450" cy="5396230"/>
            </a:xfrm>
            <a:custGeom>
              <a:avLst/>
              <a:gdLst/>
              <a:ahLst/>
              <a:cxnLst/>
              <a:rect r="r" b="b" t="t" l="l"/>
              <a:pathLst>
                <a:path h="5396230" w="3600450">
                  <a:moveTo>
                    <a:pt x="3600450" y="5036820"/>
                  </a:moveTo>
                  <a:cubicBezTo>
                    <a:pt x="3600450" y="5236210"/>
                    <a:pt x="3439160" y="5396230"/>
                    <a:pt x="3241040" y="5396230"/>
                  </a:cubicBezTo>
                  <a:lnTo>
                    <a:pt x="359410" y="5396230"/>
                  </a:lnTo>
                  <a:cubicBezTo>
                    <a:pt x="160020" y="5396230"/>
                    <a:pt x="0" y="5234940"/>
                    <a:pt x="0" y="5036820"/>
                  </a:cubicBezTo>
                  <a:lnTo>
                    <a:pt x="0" y="359410"/>
                  </a:lnTo>
                  <a:cubicBezTo>
                    <a:pt x="0" y="160020"/>
                    <a:pt x="161290" y="0"/>
                    <a:pt x="359410" y="0"/>
                  </a:cubicBezTo>
                  <a:lnTo>
                    <a:pt x="3239770" y="0"/>
                  </a:lnTo>
                  <a:cubicBezTo>
                    <a:pt x="3439160" y="0"/>
                    <a:pt x="3599180" y="161290"/>
                    <a:pt x="3599180" y="359410"/>
                  </a:cubicBezTo>
                  <a:lnTo>
                    <a:pt x="3600450" y="5036820"/>
                  </a:lnTo>
                  <a:close/>
                </a:path>
              </a:pathLst>
            </a:custGeom>
            <a:blipFill>
              <a:blip r:embed="rId2"/>
              <a:stretch>
                <a:fillRect l="-24938" t="0" r="-24938" b="0"/>
              </a:stretch>
            </a:blipFill>
          </p:spPr>
        </p:sp>
        <p:sp>
          <p:nvSpPr>
            <p:cNvPr name="Freeform 8" id="8"/>
            <p:cNvSpPr/>
            <p:nvPr/>
          </p:nvSpPr>
          <p:spPr>
            <a:xfrm flipH="false" flipV="false" rot="0">
              <a:off x="0" y="0"/>
              <a:ext cx="3663950" cy="5459730"/>
            </a:xfrm>
            <a:custGeom>
              <a:avLst/>
              <a:gdLst/>
              <a:ahLst/>
              <a:cxnLst/>
              <a:rect r="r" b="b" t="t" l="l"/>
              <a:pathLst>
                <a:path h="5459730" w="3663950">
                  <a:moveTo>
                    <a:pt x="3271520" y="5459730"/>
                  </a:moveTo>
                  <a:lnTo>
                    <a:pt x="391160" y="5459730"/>
                  </a:lnTo>
                  <a:cubicBezTo>
                    <a:pt x="175260" y="5459730"/>
                    <a:pt x="0" y="5284470"/>
                    <a:pt x="0" y="5068570"/>
                  </a:cubicBezTo>
                  <a:lnTo>
                    <a:pt x="0" y="391160"/>
                  </a:lnTo>
                  <a:cubicBezTo>
                    <a:pt x="0" y="175260"/>
                    <a:pt x="175260" y="0"/>
                    <a:pt x="391160" y="0"/>
                  </a:cubicBezTo>
                  <a:lnTo>
                    <a:pt x="3271520" y="0"/>
                  </a:lnTo>
                  <a:cubicBezTo>
                    <a:pt x="3487420" y="0"/>
                    <a:pt x="3662680" y="175260"/>
                    <a:pt x="3662680" y="391160"/>
                  </a:cubicBezTo>
                  <a:lnTo>
                    <a:pt x="3662680" y="5067300"/>
                  </a:lnTo>
                  <a:cubicBezTo>
                    <a:pt x="3663950" y="5284470"/>
                    <a:pt x="3487420" y="5459730"/>
                    <a:pt x="3271520" y="5459730"/>
                  </a:cubicBezTo>
                  <a:close/>
                  <a:moveTo>
                    <a:pt x="391160" y="63500"/>
                  </a:moveTo>
                  <a:cubicBezTo>
                    <a:pt x="210820" y="63500"/>
                    <a:pt x="63500" y="210820"/>
                    <a:pt x="63500" y="391160"/>
                  </a:cubicBezTo>
                  <a:lnTo>
                    <a:pt x="63500" y="5067300"/>
                  </a:lnTo>
                  <a:cubicBezTo>
                    <a:pt x="63500" y="5248910"/>
                    <a:pt x="210820" y="5394960"/>
                    <a:pt x="391160" y="5394960"/>
                  </a:cubicBezTo>
                  <a:lnTo>
                    <a:pt x="3271520" y="5394960"/>
                  </a:lnTo>
                  <a:cubicBezTo>
                    <a:pt x="3453130" y="5394960"/>
                    <a:pt x="3599180" y="5247640"/>
                    <a:pt x="3599180" y="5067300"/>
                  </a:cubicBezTo>
                  <a:lnTo>
                    <a:pt x="3599180" y="391160"/>
                  </a:lnTo>
                  <a:cubicBezTo>
                    <a:pt x="3599180" y="209550"/>
                    <a:pt x="3451860" y="63500"/>
                    <a:pt x="3271520" y="63500"/>
                  </a:cubicBezTo>
                  <a:lnTo>
                    <a:pt x="391160" y="63500"/>
                  </a:lnTo>
                  <a:close/>
                </a:path>
              </a:pathLst>
            </a:custGeom>
            <a:solidFill>
              <a:srgbClr val="FFFFFF"/>
            </a:solidFill>
          </p:spPr>
        </p:sp>
      </p:grpSp>
      <p:sp>
        <p:nvSpPr>
          <p:cNvPr name="TextBox 9" id="9"/>
          <p:cNvSpPr txBox="true"/>
          <p:nvPr/>
        </p:nvSpPr>
        <p:spPr>
          <a:xfrm rot="0">
            <a:off x="2140279" y="988038"/>
            <a:ext cx="13258562" cy="1010285"/>
          </a:xfrm>
          <a:prstGeom prst="rect">
            <a:avLst/>
          </a:prstGeom>
        </p:spPr>
        <p:txBody>
          <a:bodyPr anchor="t" rtlCol="false" tIns="0" lIns="0" bIns="0" rIns="0">
            <a:spAutoFit/>
          </a:bodyPr>
          <a:lstStyle/>
          <a:p>
            <a:pPr algn="l" marL="0" indent="0" lvl="0">
              <a:lnSpc>
                <a:spcPts val="7840"/>
              </a:lnSpc>
              <a:spcBef>
                <a:spcPct val="0"/>
              </a:spcBef>
            </a:pPr>
            <a:r>
              <a:rPr lang="en-US" b="true" sz="5600">
                <a:solidFill>
                  <a:srgbClr val="FFFFFF"/>
                </a:solidFill>
                <a:latin typeface="Poppins Bold"/>
                <a:ea typeface="Poppins Bold"/>
                <a:cs typeface="Poppins Bold"/>
                <a:sym typeface="Poppins Bold"/>
              </a:rPr>
              <a:t>Enhanced Blockchain Infrastructure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546197"/>
            <a:ext cx="17028546" cy="9288331"/>
            <a:chOff x="0" y="0"/>
            <a:chExt cx="4484885" cy="2446310"/>
          </a:xfrm>
        </p:grpSpPr>
        <p:sp>
          <p:nvSpPr>
            <p:cNvPr name="Freeform 3" id="3"/>
            <p:cNvSpPr/>
            <p:nvPr/>
          </p:nvSpPr>
          <p:spPr>
            <a:xfrm flipH="false" flipV="false" rot="0">
              <a:off x="0" y="0"/>
              <a:ext cx="4484885" cy="2446310"/>
            </a:xfrm>
            <a:custGeom>
              <a:avLst/>
              <a:gdLst/>
              <a:ahLst/>
              <a:cxnLst/>
              <a:rect r="r" b="b" t="t" l="l"/>
              <a:pathLst>
                <a:path h="2446310" w="4484885">
                  <a:moveTo>
                    <a:pt x="26824" y="0"/>
                  </a:moveTo>
                  <a:lnTo>
                    <a:pt x="4458061" y="0"/>
                  </a:lnTo>
                  <a:cubicBezTo>
                    <a:pt x="4465175" y="0"/>
                    <a:pt x="4471998" y="2826"/>
                    <a:pt x="4477028" y="7857"/>
                  </a:cubicBezTo>
                  <a:cubicBezTo>
                    <a:pt x="4482059" y="12887"/>
                    <a:pt x="4484885" y="19710"/>
                    <a:pt x="4484885" y="26824"/>
                  </a:cubicBezTo>
                  <a:lnTo>
                    <a:pt x="4484885" y="2419486"/>
                  </a:lnTo>
                  <a:cubicBezTo>
                    <a:pt x="4484885" y="2434300"/>
                    <a:pt x="4472875" y="2446310"/>
                    <a:pt x="4458061" y="2446310"/>
                  </a:cubicBezTo>
                  <a:lnTo>
                    <a:pt x="26824" y="2446310"/>
                  </a:lnTo>
                  <a:cubicBezTo>
                    <a:pt x="12010" y="2446310"/>
                    <a:pt x="0" y="2434300"/>
                    <a:pt x="0" y="2419486"/>
                  </a:cubicBezTo>
                  <a:lnTo>
                    <a:pt x="0" y="26824"/>
                  </a:lnTo>
                  <a:cubicBezTo>
                    <a:pt x="0" y="12010"/>
                    <a:pt x="12010" y="0"/>
                    <a:pt x="26824"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484885" cy="2541560"/>
            </a:xfrm>
            <a:prstGeom prst="rect">
              <a:avLst/>
            </a:prstGeom>
          </p:spPr>
          <p:txBody>
            <a:bodyPr anchor="ctr" rtlCol="false" tIns="50800" lIns="50800" bIns="50800" rIns="50800"/>
            <a:lstStyle/>
            <a:p>
              <a:pPr algn="ctr" marL="0" indent="0" lvl="0">
                <a:lnSpc>
                  <a:spcPts val="3706"/>
                </a:lnSpc>
                <a:spcBef>
                  <a:spcPct val="0"/>
                </a:spcBef>
              </a:pPr>
            </a:p>
          </p:txBody>
        </p:sp>
      </p:grpSp>
      <p:grpSp>
        <p:nvGrpSpPr>
          <p:cNvPr name="Group 5" id="5"/>
          <p:cNvGrpSpPr>
            <a:grpSpLocks noChangeAspect="true"/>
          </p:cNvGrpSpPr>
          <p:nvPr/>
        </p:nvGrpSpPr>
        <p:grpSpPr>
          <a:xfrm rot="0">
            <a:off x="12494162" y="2157666"/>
            <a:ext cx="4765138" cy="7100634"/>
            <a:chOff x="0" y="0"/>
            <a:chExt cx="3663950" cy="5459730"/>
          </a:xfrm>
        </p:grpSpPr>
        <p:sp>
          <p:nvSpPr>
            <p:cNvPr name="Freeform 6" id="6"/>
            <p:cNvSpPr/>
            <p:nvPr/>
          </p:nvSpPr>
          <p:spPr>
            <a:xfrm flipH="false" flipV="false" rot="0">
              <a:off x="31750" y="31750"/>
              <a:ext cx="3600450" cy="5396230"/>
            </a:xfrm>
            <a:custGeom>
              <a:avLst/>
              <a:gdLst/>
              <a:ahLst/>
              <a:cxnLst/>
              <a:rect r="r" b="b" t="t" l="l"/>
              <a:pathLst>
                <a:path h="5396230" w="3600450">
                  <a:moveTo>
                    <a:pt x="3600450" y="5036820"/>
                  </a:moveTo>
                  <a:cubicBezTo>
                    <a:pt x="3600450" y="5236210"/>
                    <a:pt x="3439160" y="5396230"/>
                    <a:pt x="3241040" y="5396230"/>
                  </a:cubicBezTo>
                  <a:lnTo>
                    <a:pt x="359410" y="5396230"/>
                  </a:lnTo>
                  <a:cubicBezTo>
                    <a:pt x="160020" y="5396230"/>
                    <a:pt x="0" y="5234940"/>
                    <a:pt x="0" y="5036820"/>
                  </a:cubicBezTo>
                  <a:lnTo>
                    <a:pt x="0" y="359410"/>
                  </a:lnTo>
                  <a:cubicBezTo>
                    <a:pt x="0" y="160020"/>
                    <a:pt x="161290" y="0"/>
                    <a:pt x="359410" y="0"/>
                  </a:cubicBezTo>
                  <a:lnTo>
                    <a:pt x="3239770" y="0"/>
                  </a:lnTo>
                  <a:cubicBezTo>
                    <a:pt x="3439160" y="0"/>
                    <a:pt x="3599180" y="161290"/>
                    <a:pt x="3599180" y="359410"/>
                  </a:cubicBezTo>
                  <a:lnTo>
                    <a:pt x="3600450" y="5036820"/>
                  </a:lnTo>
                  <a:close/>
                </a:path>
              </a:pathLst>
            </a:custGeom>
            <a:blipFill>
              <a:blip r:embed="rId2"/>
              <a:stretch>
                <a:fillRect l="-24938" t="0" r="-24938" b="0"/>
              </a:stretch>
            </a:blipFill>
          </p:spPr>
        </p:sp>
        <p:sp>
          <p:nvSpPr>
            <p:cNvPr name="Freeform 7" id="7"/>
            <p:cNvSpPr/>
            <p:nvPr/>
          </p:nvSpPr>
          <p:spPr>
            <a:xfrm flipH="false" flipV="false" rot="0">
              <a:off x="0" y="0"/>
              <a:ext cx="3663950" cy="5459730"/>
            </a:xfrm>
            <a:custGeom>
              <a:avLst/>
              <a:gdLst/>
              <a:ahLst/>
              <a:cxnLst/>
              <a:rect r="r" b="b" t="t" l="l"/>
              <a:pathLst>
                <a:path h="5459730" w="3663950">
                  <a:moveTo>
                    <a:pt x="3271520" y="5459730"/>
                  </a:moveTo>
                  <a:lnTo>
                    <a:pt x="391160" y="5459730"/>
                  </a:lnTo>
                  <a:cubicBezTo>
                    <a:pt x="175260" y="5459730"/>
                    <a:pt x="0" y="5284470"/>
                    <a:pt x="0" y="5068570"/>
                  </a:cubicBezTo>
                  <a:lnTo>
                    <a:pt x="0" y="391160"/>
                  </a:lnTo>
                  <a:cubicBezTo>
                    <a:pt x="0" y="175260"/>
                    <a:pt x="175260" y="0"/>
                    <a:pt x="391160" y="0"/>
                  </a:cubicBezTo>
                  <a:lnTo>
                    <a:pt x="3271520" y="0"/>
                  </a:lnTo>
                  <a:cubicBezTo>
                    <a:pt x="3487420" y="0"/>
                    <a:pt x="3662680" y="175260"/>
                    <a:pt x="3662680" y="391160"/>
                  </a:cubicBezTo>
                  <a:lnTo>
                    <a:pt x="3662680" y="5067300"/>
                  </a:lnTo>
                  <a:cubicBezTo>
                    <a:pt x="3663950" y="5284470"/>
                    <a:pt x="3487420" y="5459730"/>
                    <a:pt x="3271520" y="5459730"/>
                  </a:cubicBezTo>
                  <a:close/>
                  <a:moveTo>
                    <a:pt x="391160" y="63500"/>
                  </a:moveTo>
                  <a:cubicBezTo>
                    <a:pt x="210820" y="63500"/>
                    <a:pt x="63500" y="210820"/>
                    <a:pt x="63500" y="391160"/>
                  </a:cubicBezTo>
                  <a:lnTo>
                    <a:pt x="63500" y="5067300"/>
                  </a:lnTo>
                  <a:cubicBezTo>
                    <a:pt x="63500" y="5248910"/>
                    <a:pt x="210820" y="5394960"/>
                    <a:pt x="391160" y="5394960"/>
                  </a:cubicBezTo>
                  <a:lnTo>
                    <a:pt x="3271520" y="5394960"/>
                  </a:lnTo>
                  <a:cubicBezTo>
                    <a:pt x="3453130" y="5394960"/>
                    <a:pt x="3599180" y="5247640"/>
                    <a:pt x="3599180" y="5067300"/>
                  </a:cubicBezTo>
                  <a:lnTo>
                    <a:pt x="3599180" y="391160"/>
                  </a:lnTo>
                  <a:cubicBezTo>
                    <a:pt x="3599180" y="209550"/>
                    <a:pt x="3451860" y="63500"/>
                    <a:pt x="3271520" y="63500"/>
                  </a:cubicBezTo>
                  <a:lnTo>
                    <a:pt x="391160" y="63500"/>
                  </a:lnTo>
                  <a:close/>
                </a:path>
              </a:pathLst>
            </a:custGeom>
            <a:solidFill>
              <a:srgbClr val="FFFFFF"/>
            </a:solidFill>
          </p:spPr>
        </p:sp>
      </p:grpSp>
      <p:sp>
        <p:nvSpPr>
          <p:cNvPr name="TextBox 8" id="8"/>
          <p:cNvSpPr txBox="true"/>
          <p:nvPr/>
        </p:nvSpPr>
        <p:spPr>
          <a:xfrm rot="0">
            <a:off x="2514719" y="1026118"/>
            <a:ext cx="13258562" cy="1010285"/>
          </a:xfrm>
          <a:prstGeom prst="rect">
            <a:avLst/>
          </a:prstGeom>
        </p:spPr>
        <p:txBody>
          <a:bodyPr anchor="t" rtlCol="false" tIns="0" lIns="0" bIns="0" rIns="0">
            <a:spAutoFit/>
          </a:bodyPr>
          <a:lstStyle/>
          <a:p>
            <a:pPr algn="l" marL="0" indent="0" lvl="0">
              <a:lnSpc>
                <a:spcPts val="7840"/>
              </a:lnSpc>
              <a:spcBef>
                <a:spcPct val="0"/>
              </a:spcBef>
            </a:pPr>
            <a:r>
              <a:rPr lang="en-US" b="true" sz="5600">
                <a:solidFill>
                  <a:srgbClr val="FFFFFF"/>
                </a:solidFill>
                <a:latin typeface="Poppins Bold"/>
                <a:ea typeface="Poppins Bold"/>
                <a:cs typeface="Poppins Bold"/>
                <a:sym typeface="Poppins Bold"/>
              </a:rPr>
              <a:t>The Tokenization of Everything</a:t>
            </a:r>
          </a:p>
        </p:txBody>
      </p:sp>
      <p:sp>
        <p:nvSpPr>
          <p:cNvPr name="TextBox 9" id="9"/>
          <p:cNvSpPr txBox="true"/>
          <p:nvPr/>
        </p:nvSpPr>
        <p:spPr>
          <a:xfrm rot="0">
            <a:off x="1028700" y="3647313"/>
            <a:ext cx="10954562" cy="3476625"/>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Stablecoins are merely a door into the entire tokenization trend. In the next coming years, all from stocks, real estate, and commodities may end up on-chain. Since stablecoins are the foundational currency of the new digital economy, they will be used for pricing, settlement, and collateral.</a:t>
            </a:r>
          </a:p>
          <a:p>
            <a:pPr algn="l">
              <a:lnSpc>
                <a:spcPts val="3479"/>
              </a:lnSpc>
            </a:pPr>
          </a:p>
          <a:p>
            <a:pPr algn="l">
              <a:lnSpc>
                <a:spcPts val="3479"/>
              </a:lnSpc>
            </a:pPr>
            <a:r>
              <a:rPr lang="en-US" sz="2400">
                <a:solidFill>
                  <a:srgbClr val="FFFFFF"/>
                </a:solidFill>
                <a:latin typeface="Montserrat"/>
                <a:ea typeface="Montserrat"/>
                <a:cs typeface="Montserrat"/>
                <a:sym typeface="Montserrat"/>
              </a:rPr>
              <a:t>Stablecoins will be at the foundation of all new developments in the internet economy. They will never be optional anymore.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3827" y="546197"/>
            <a:ext cx="17028546" cy="9288331"/>
            <a:chOff x="0" y="0"/>
            <a:chExt cx="4484885" cy="2446310"/>
          </a:xfrm>
        </p:grpSpPr>
        <p:sp>
          <p:nvSpPr>
            <p:cNvPr name="Freeform 3" id="3"/>
            <p:cNvSpPr/>
            <p:nvPr/>
          </p:nvSpPr>
          <p:spPr>
            <a:xfrm flipH="false" flipV="false" rot="0">
              <a:off x="0" y="0"/>
              <a:ext cx="4484885" cy="2446310"/>
            </a:xfrm>
            <a:custGeom>
              <a:avLst/>
              <a:gdLst/>
              <a:ahLst/>
              <a:cxnLst/>
              <a:rect r="r" b="b" t="t" l="l"/>
              <a:pathLst>
                <a:path h="2446310" w="4484885">
                  <a:moveTo>
                    <a:pt x="26824" y="0"/>
                  </a:moveTo>
                  <a:lnTo>
                    <a:pt x="4458061" y="0"/>
                  </a:lnTo>
                  <a:cubicBezTo>
                    <a:pt x="4465175" y="0"/>
                    <a:pt x="4471998" y="2826"/>
                    <a:pt x="4477028" y="7857"/>
                  </a:cubicBezTo>
                  <a:cubicBezTo>
                    <a:pt x="4482059" y="12887"/>
                    <a:pt x="4484885" y="19710"/>
                    <a:pt x="4484885" y="26824"/>
                  </a:cubicBezTo>
                  <a:lnTo>
                    <a:pt x="4484885" y="2419486"/>
                  </a:lnTo>
                  <a:cubicBezTo>
                    <a:pt x="4484885" y="2434300"/>
                    <a:pt x="4472875" y="2446310"/>
                    <a:pt x="4458061" y="2446310"/>
                  </a:cubicBezTo>
                  <a:lnTo>
                    <a:pt x="26824" y="2446310"/>
                  </a:lnTo>
                  <a:cubicBezTo>
                    <a:pt x="12010" y="2446310"/>
                    <a:pt x="0" y="2434300"/>
                    <a:pt x="0" y="2419486"/>
                  </a:cubicBezTo>
                  <a:lnTo>
                    <a:pt x="0" y="26824"/>
                  </a:lnTo>
                  <a:cubicBezTo>
                    <a:pt x="0" y="12010"/>
                    <a:pt x="12010" y="0"/>
                    <a:pt x="26824" y="0"/>
                  </a:cubicBezTo>
                  <a:close/>
                </a:path>
              </a:pathLst>
            </a:custGeom>
            <a:solidFill>
              <a:srgbClr val="004AAD"/>
            </a:solidFill>
            <a:ln w="57150" cap="rnd">
              <a:solidFill>
                <a:srgbClr val="FFFFFF"/>
              </a:solidFill>
              <a:prstDash val="solid"/>
              <a:round/>
            </a:ln>
          </p:spPr>
        </p:sp>
        <p:sp>
          <p:nvSpPr>
            <p:cNvPr name="TextBox 4" id="4"/>
            <p:cNvSpPr txBox="true"/>
            <p:nvPr/>
          </p:nvSpPr>
          <p:spPr>
            <a:xfrm>
              <a:off x="0" y="-95250"/>
              <a:ext cx="4484885" cy="2541560"/>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5" id="5"/>
          <p:cNvSpPr txBox="true"/>
          <p:nvPr/>
        </p:nvSpPr>
        <p:spPr>
          <a:xfrm rot="0">
            <a:off x="1028700" y="3526050"/>
            <a:ext cx="10954562" cy="4352925"/>
          </a:xfrm>
          <a:prstGeom prst="rect">
            <a:avLst/>
          </a:prstGeom>
        </p:spPr>
        <p:txBody>
          <a:bodyPr anchor="t" rtlCol="false" tIns="0" lIns="0" bIns="0" rIns="0">
            <a:spAutoFit/>
          </a:bodyPr>
          <a:lstStyle/>
          <a:p>
            <a:pPr algn="l">
              <a:lnSpc>
                <a:spcPts val="3479"/>
              </a:lnSpc>
            </a:pPr>
            <a:r>
              <a:rPr lang="en-US" sz="2400">
                <a:solidFill>
                  <a:srgbClr val="FFFFFF"/>
                </a:solidFill>
                <a:latin typeface="Montserrat"/>
                <a:ea typeface="Montserrat"/>
                <a:cs typeface="Montserrat"/>
                <a:sym typeface="Montserrat"/>
              </a:rPr>
              <a:t>Following are issues that will interracial with the stablecoin development over the coming five years: real-world usability, more regulations, technical innovations, and more applications of stablecoins in traditional finance. As the distinction between crypto and fiat blurs, s</a:t>
            </a:r>
            <a:r>
              <a:rPr lang="en-US" sz="2400">
                <a:solidFill>
                  <a:srgbClr val="FFFFFF"/>
                </a:solidFill>
                <a:latin typeface="Montserrat"/>
                <a:ea typeface="Montserrat"/>
                <a:cs typeface="Montserrat"/>
                <a:sym typeface="Montserrat"/>
              </a:rPr>
              <a:t>tablecoins may essentially become the common medium of interaction with digital money.</a:t>
            </a:r>
          </a:p>
          <a:p>
            <a:pPr algn="l">
              <a:lnSpc>
                <a:spcPts val="3479"/>
              </a:lnSpc>
            </a:pPr>
          </a:p>
          <a:p>
            <a:pPr algn="l">
              <a:lnSpc>
                <a:spcPts val="3479"/>
              </a:lnSpc>
            </a:pPr>
            <a:r>
              <a:rPr lang="en-US" sz="2400">
                <a:solidFill>
                  <a:srgbClr val="FFFFFF"/>
                </a:solidFill>
                <a:latin typeface="Montserrat"/>
                <a:ea typeface="Montserrat"/>
                <a:cs typeface="Montserrat"/>
                <a:sym typeface="Montserrat"/>
              </a:rPr>
              <a:t>The challenge for developers and stakeholders is to ensure that stablecoins remain secure, and scalable, and trustworthy beyond the confines of just crypto to the world.</a:t>
            </a:r>
          </a:p>
        </p:txBody>
      </p:sp>
      <p:grpSp>
        <p:nvGrpSpPr>
          <p:cNvPr name="Group 6" id="6"/>
          <p:cNvGrpSpPr>
            <a:grpSpLocks noChangeAspect="true"/>
          </p:cNvGrpSpPr>
          <p:nvPr/>
        </p:nvGrpSpPr>
        <p:grpSpPr>
          <a:xfrm rot="0">
            <a:off x="12191004" y="2036403"/>
            <a:ext cx="4765138" cy="7100634"/>
            <a:chOff x="0" y="0"/>
            <a:chExt cx="3663950" cy="5459730"/>
          </a:xfrm>
        </p:grpSpPr>
        <p:sp>
          <p:nvSpPr>
            <p:cNvPr name="Freeform 7" id="7"/>
            <p:cNvSpPr/>
            <p:nvPr/>
          </p:nvSpPr>
          <p:spPr>
            <a:xfrm flipH="false" flipV="false" rot="0">
              <a:off x="31750" y="31750"/>
              <a:ext cx="3600450" cy="5396230"/>
            </a:xfrm>
            <a:custGeom>
              <a:avLst/>
              <a:gdLst/>
              <a:ahLst/>
              <a:cxnLst/>
              <a:rect r="r" b="b" t="t" l="l"/>
              <a:pathLst>
                <a:path h="5396230" w="3600450">
                  <a:moveTo>
                    <a:pt x="3600450" y="5036820"/>
                  </a:moveTo>
                  <a:cubicBezTo>
                    <a:pt x="3600450" y="5236210"/>
                    <a:pt x="3439160" y="5396230"/>
                    <a:pt x="3241040" y="5396230"/>
                  </a:cubicBezTo>
                  <a:lnTo>
                    <a:pt x="359410" y="5396230"/>
                  </a:lnTo>
                  <a:cubicBezTo>
                    <a:pt x="160020" y="5396230"/>
                    <a:pt x="0" y="5234940"/>
                    <a:pt x="0" y="5036820"/>
                  </a:cubicBezTo>
                  <a:lnTo>
                    <a:pt x="0" y="359410"/>
                  </a:lnTo>
                  <a:cubicBezTo>
                    <a:pt x="0" y="160020"/>
                    <a:pt x="161290" y="0"/>
                    <a:pt x="359410" y="0"/>
                  </a:cubicBezTo>
                  <a:lnTo>
                    <a:pt x="3239770" y="0"/>
                  </a:lnTo>
                  <a:cubicBezTo>
                    <a:pt x="3439160" y="0"/>
                    <a:pt x="3599180" y="161290"/>
                    <a:pt x="3599180" y="359410"/>
                  </a:cubicBezTo>
                  <a:lnTo>
                    <a:pt x="3600450" y="5036820"/>
                  </a:lnTo>
                  <a:close/>
                </a:path>
              </a:pathLst>
            </a:custGeom>
            <a:blipFill>
              <a:blip r:embed="rId2"/>
              <a:stretch>
                <a:fillRect l="-24938" t="0" r="-24938" b="0"/>
              </a:stretch>
            </a:blipFill>
          </p:spPr>
        </p:sp>
        <p:sp>
          <p:nvSpPr>
            <p:cNvPr name="Freeform 8" id="8"/>
            <p:cNvSpPr/>
            <p:nvPr/>
          </p:nvSpPr>
          <p:spPr>
            <a:xfrm flipH="false" flipV="false" rot="0">
              <a:off x="0" y="0"/>
              <a:ext cx="3663950" cy="5459730"/>
            </a:xfrm>
            <a:custGeom>
              <a:avLst/>
              <a:gdLst/>
              <a:ahLst/>
              <a:cxnLst/>
              <a:rect r="r" b="b" t="t" l="l"/>
              <a:pathLst>
                <a:path h="5459730" w="3663950">
                  <a:moveTo>
                    <a:pt x="3271520" y="5459730"/>
                  </a:moveTo>
                  <a:lnTo>
                    <a:pt x="391160" y="5459730"/>
                  </a:lnTo>
                  <a:cubicBezTo>
                    <a:pt x="175260" y="5459730"/>
                    <a:pt x="0" y="5284470"/>
                    <a:pt x="0" y="5068570"/>
                  </a:cubicBezTo>
                  <a:lnTo>
                    <a:pt x="0" y="391160"/>
                  </a:lnTo>
                  <a:cubicBezTo>
                    <a:pt x="0" y="175260"/>
                    <a:pt x="175260" y="0"/>
                    <a:pt x="391160" y="0"/>
                  </a:cubicBezTo>
                  <a:lnTo>
                    <a:pt x="3271520" y="0"/>
                  </a:lnTo>
                  <a:cubicBezTo>
                    <a:pt x="3487420" y="0"/>
                    <a:pt x="3662680" y="175260"/>
                    <a:pt x="3662680" y="391160"/>
                  </a:cubicBezTo>
                  <a:lnTo>
                    <a:pt x="3662680" y="5067300"/>
                  </a:lnTo>
                  <a:cubicBezTo>
                    <a:pt x="3663950" y="5284470"/>
                    <a:pt x="3487420" y="5459730"/>
                    <a:pt x="3271520" y="5459730"/>
                  </a:cubicBezTo>
                  <a:close/>
                  <a:moveTo>
                    <a:pt x="391160" y="63500"/>
                  </a:moveTo>
                  <a:cubicBezTo>
                    <a:pt x="210820" y="63500"/>
                    <a:pt x="63500" y="210820"/>
                    <a:pt x="63500" y="391160"/>
                  </a:cubicBezTo>
                  <a:lnTo>
                    <a:pt x="63500" y="5067300"/>
                  </a:lnTo>
                  <a:cubicBezTo>
                    <a:pt x="63500" y="5248910"/>
                    <a:pt x="210820" y="5394960"/>
                    <a:pt x="391160" y="5394960"/>
                  </a:cubicBezTo>
                  <a:lnTo>
                    <a:pt x="3271520" y="5394960"/>
                  </a:lnTo>
                  <a:cubicBezTo>
                    <a:pt x="3453130" y="5394960"/>
                    <a:pt x="3599180" y="5247640"/>
                    <a:pt x="3599180" y="5067300"/>
                  </a:cubicBezTo>
                  <a:lnTo>
                    <a:pt x="3599180" y="391160"/>
                  </a:lnTo>
                  <a:cubicBezTo>
                    <a:pt x="3599180" y="209550"/>
                    <a:pt x="3451860" y="63500"/>
                    <a:pt x="3271520" y="63500"/>
                  </a:cubicBezTo>
                  <a:lnTo>
                    <a:pt x="391160" y="63500"/>
                  </a:lnTo>
                  <a:close/>
                </a:path>
              </a:pathLst>
            </a:custGeom>
            <a:solidFill>
              <a:srgbClr val="FFFFFF"/>
            </a:solidFill>
          </p:spPr>
        </p:sp>
      </p:grpSp>
      <p:sp>
        <p:nvSpPr>
          <p:cNvPr name="TextBox 9" id="9"/>
          <p:cNvSpPr txBox="true"/>
          <p:nvPr/>
        </p:nvSpPr>
        <p:spPr>
          <a:xfrm rot="0">
            <a:off x="1028700" y="1692824"/>
            <a:ext cx="4305299" cy="1010285"/>
          </a:xfrm>
          <a:prstGeom prst="rect">
            <a:avLst/>
          </a:prstGeom>
        </p:spPr>
        <p:txBody>
          <a:bodyPr anchor="t" rtlCol="false" tIns="0" lIns="0" bIns="0" rIns="0">
            <a:spAutoFit/>
          </a:bodyPr>
          <a:lstStyle/>
          <a:p>
            <a:pPr algn="l" marL="0" indent="0" lvl="0">
              <a:lnSpc>
                <a:spcPts val="7840"/>
              </a:lnSpc>
              <a:spcBef>
                <a:spcPct val="0"/>
              </a:spcBef>
            </a:pPr>
            <a:r>
              <a:rPr lang="en-US" b="true" sz="5600">
                <a:solidFill>
                  <a:srgbClr val="FFFFFF"/>
                </a:solidFill>
                <a:latin typeface="Poppins Bold"/>
                <a:ea typeface="Poppins Bold"/>
                <a:cs typeface="Poppins Bold"/>
                <a:sym typeface="Poppins Bold"/>
              </a:rPr>
              <a:t>Conclusion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DAGonPS4Co4</dc:identifier>
  <dcterms:modified xsi:type="dcterms:W3CDTF">2011-08-01T06:04:30Z</dcterms:modified>
  <cp:revision>1</cp:revision>
  <dc:title>Where is Stablecoin Development Headed in the Next Five Years?</dc:title>
</cp:coreProperties>
</file>