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1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480-06C1-A256-DEB2-0F1571B61F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865C8E-081E-4F2E-0FF6-4E0E30280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0441DD-8733-F94B-4CC8-42E805D5E081}"/>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5" name="Footer Placeholder 4">
            <a:extLst>
              <a:ext uri="{FF2B5EF4-FFF2-40B4-BE49-F238E27FC236}">
                <a16:creationId xmlns:a16="http://schemas.microsoft.com/office/drawing/2014/main" id="{63B99D07-2E8E-E71B-DDE9-19FD38A95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A859-3FF8-E6A5-1036-B070495742B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2869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A01D-C3DD-764B-F3FB-F9AA7AA9B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3D6AE-479F-FBC3-CFC9-0BED39516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97263-E189-696D-7FAD-7C9A1D38A97D}"/>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5" name="Footer Placeholder 4">
            <a:extLst>
              <a:ext uri="{FF2B5EF4-FFF2-40B4-BE49-F238E27FC236}">
                <a16:creationId xmlns:a16="http://schemas.microsoft.com/office/drawing/2014/main" id="{89CD2752-F0AA-5C57-3A85-243B4C0DF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3AEE6-F069-650D-6B46-54FC370B8EF9}"/>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99816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44DC-745E-B051-19EC-334056ADD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EB8F20-E14A-414C-27DC-E2AD5358B3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7FA8F7-DFF0-DECD-21AA-10C6BCDBF48F}"/>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5" name="Footer Placeholder 4">
            <a:extLst>
              <a:ext uri="{FF2B5EF4-FFF2-40B4-BE49-F238E27FC236}">
                <a16:creationId xmlns:a16="http://schemas.microsoft.com/office/drawing/2014/main" id="{0A28F0F6-161C-DF5A-C41A-B02D62793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F1CFA-B567-C880-88AA-71263BFC82F2}"/>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358148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0102-5B0F-7111-E1D4-96A658E9E9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5371B-0E14-A6A7-512D-20F573818E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43C2C-A57B-D879-9A93-86CCFB3D4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8A772-E4EB-DA0E-CEF0-90E784C940B2}"/>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6" name="Footer Placeholder 5">
            <a:extLst>
              <a:ext uri="{FF2B5EF4-FFF2-40B4-BE49-F238E27FC236}">
                <a16:creationId xmlns:a16="http://schemas.microsoft.com/office/drawing/2014/main" id="{9947C90E-5A0F-3D96-4B48-885A1D75B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52001-1E06-A1B0-E2D2-F1760835BF55}"/>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3755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9F77-DA62-9574-78F7-8720CCCFF8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7C3ADD-CE77-C905-33CE-4F8F974381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11EF2-F83F-EB0C-5053-42D306FB40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19C59-1442-B9B9-E01A-279C157C7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DBC631-6AD0-EC45-4287-E57198C62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48C5F-5D47-0EF2-64AD-D2631CB28D5D}"/>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8" name="Footer Placeholder 7">
            <a:extLst>
              <a:ext uri="{FF2B5EF4-FFF2-40B4-BE49-F238E27FC236}">
                <a16:creationId xmlns:a16="http://schemas.microsoft.com/office/drawing/2014/main" id="{17B39723-5F0A-4B10-DBEE-560BF3520E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9F403-1AE1-80F5-86BA-B773988A5E77}"/>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0506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10C01-E3AD-FD27-4A6A-384E9AC974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8A519D-5D85-3DDC-5C3F-4A6D20C0A909}"/>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4" name="Footer Placeholder 3">
            <a:extLst>
              <a:ext uri="{FF2B5EF4-FFF2-40B4-BE49-F238E27FC236}">
                <a16:creationId xmlns:a16="http://schemas.microsoft.com/office/drawing/2014/main" id="{74C39508-FD6D-2362-7716-0C0EBD0238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409ED8-FBBA-F527-1634-59B4A099DE04}"/>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61370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6606F-8E25-C5FE-4CD2-3ED59A9DCEB9}"/>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3" name="Footer Placeholder 2">
            <a:extLst>
              <a:ext uri="{FF2B5EF4-FFF2-40B4-BE49-F238E27FC236}">
                <a16:creationId xmlns:a16="http://schemas.microsoft.com/office/drawing/2014/main" id="{42F9FADC-8660-50ED-C79C-A9A3A2657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6A20C5-27FB-D020-6F94-C5558394C3D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108077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F42F-D058-C630-B38F-409EF804C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4C6F9-B9D9-B885-F4CB-CA6CA961D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6B47D-0C4A-9E76-8549-72FC35F27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DB5BF-D25E-045F-ABC3-22C6E86F5493}"/>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6" name="Footer Placeholder 5">
            <a:extLst>
              <a:ext uri="{FF2B5EF4-FFF2-40B4-BE49-F238E27FC236}">
                <a16:creationId xmlns:a16="http://schemas.microsoft.com/office/drawing/2014/main" id="{720A7EEA-D6E6-12DD-1581-65E82CD02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0D42A-07A6-5B8C-5E70-20812886BCCD}"/>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75532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6713-51F5-82E6-974F-027D10884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A5410E-310E-D2DC-94B9-6BF822CD8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6ACF3-A56F-754E-B22C-AA6BAD682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93A8B-72E8-7C9D-B3D7-C577A1471814}"/>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6" name="Footer Placeholder 5">
            <a:extLst>
              <a:ext uri="{FF2B5EF4-FFF2-40B4-BE49-F238E27FC236}">
                <a16:creationId xmlns:a16="http://schemas.microsoft.com/office/drawing/2014/main" id="{15A007CB-2D77-6DF0-9547-662F56578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845E66-D5B4-3682-1EF9-B08D750387E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08570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7BC-3F1F-E9D2-5BB5-6BD9942C3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76A96-D4F9-6D94-E431-9A4D32A1F3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8C89B-2AD9-128B-B566-D1842E1E1F76}"/>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5" name="Footer Placeholder 4">
            <a:extLst>
              <a:ext uri="{FF2B5EF4-FFF2-40B4-BE49-F238E27FC236}">
                <a16:creationId xmlns:a16="http://schemas.microsoft.com/office/drawing/2014/main" id="{DF6396E1-CDFD-F202-C245-A20768C44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44710-CF2A-3A40-7759-B4BB9A4B00CF}"/>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65246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637537-D893-B523-30AC-CC48C80156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90660F-0A27-E9A1-E356-CB3504332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9354E-9DF1-F3F1-11CD-1C6CD269AF14}"/>
              </a:ext>
            </a:extLst>
          </p:cNvPr>
          <p:cNvSpPr>
            <a:spLocks noGrp="1"/>
          </p:cNvSpPr>
          <p:nvPr>
            <p:ph type="dt" sz="half" idx="10"/>
          </p:nvPr>
        </p:nvSpPr>
        <p:spPr/>
        <p:txBody>
          <a:bodyPr/>
          <a:lstStyle/>
          <a:p>
            <a:fld id="{018E79AC-B5CD-4AEB-B96B-A41FC801216E}" type="datetimeFigureOut">
              <a:rPr lang="en-US" smtClean="0"/>
              <a:t>5/12/2025</a:t>
            </a:fld>
            <a:endParaRPr lang="en-US"/>
          </a:p>
        </p:txBody>
      </p:sp>
      <p:sp>
        <p:nvSpPr>
          <p:cNvPr id="5" name="Footer Placeholder 4">
            <a:extLst>
              <a:ext uri="{FF2B5EF4-FFF2-40B4-BE49-F238E27FC236}">
                <a16:creationId xmlns:a16="http://schemas.microsoft.com/office/drawing/2014/main" id="{4E0350C8-F1B9-9588-4203-6C1FC530B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CFF90-03F8-013D-6FD4-9975E7EEEDEB}"/>
              </a:ext>
            </a:extLst>
          </p:cNvPr>
          <p:cNvSpPr>
            <a:spLocks noGrp="1"/>
          </p:cNvSpPr>
          <p:nvPr>
            <p:ph type="sldNum" sz="quarter" idx="12"/>
          </p:nvPr>
        </p:nvSpPr>
        <p:spPr/>
        <p:txBody>
          <a:bodyPr/>
          <a:lstStyle/>
          <a:p>
            <a:fld id="{9A8AEDA0-EE5B-4E3E-939E-6582A3B79AEF}" type="slidenum">
              <a:rPr lang="en-US" smtClean="0"/>
              <a:t>‹#›</a:t>
            </a:fld>
            <a:endParaRPr lang="en-US"/>
          </a:p>
        </p:txBody>
      </p:sp>
    </p:spTree>
    <p:extLst>
      <p:ext uri="{BB962C8B-B14F-4D97-AF65-F5344CB8AC3E}">
        <p14:creationId xmlns:p14="http://schemas.microsoft.com/office/powerpoint/2010/main" val="22201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4C5E65-3C01-A1B9-48F2-C14234524A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2DB75A-413A-4443-7F8A-BC6E94B2C6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3F2AF-9EFE-77FE-7471-9A73C10D54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8E79AC-B5CD-4AEB-B96B-A41FC801216E}" type="datetimeFigureOut">
              <a:rPr lang="en-US" smtClean="0"/>
              <a:t>5/12/2025</a:t>
            </a:fld>
            <a:endParaRPr lang="en-US"/>
          </a:p>
        </p:txBody>
      </p:sp>
      <p:sp>
        <p:nvSpPr>
          <p:cNvPr id="5" name="Footer Placeholder 4">
            <a:extLst>
              <a:ext uri="{FF2B5EF4-FFF2-40B4-BE49-F238E27FC236}">
                <a16:creationId xmlns:a16="http://schemas.microsoft.com/office/drawing/2014/main" id="{025502B8-B083-0E6F-AF73-9B337A2C8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B22097-1AF9-80CF-4F0A-5972117C3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8AEDA0-EE5B-4E3E-939E-6582A3B79AEF}" type="slidenum">
              <a:rPr lang="en-US" smtClean="0"/>
              <a:t>‹#›</a:t>
            </a:fld>
            <a:endParaRPr lang="en-US"/>
          </a:p>
        </p:txBody>
      </p:sp>
    </p:spTree>
    <p:extLst>
      <p:ext uri="{BB962C8B-B14F-4D97-AF65-F5344CB8AC3E}">
        <p14:creationId xmlns:p14="http://schemas.microsoft.com/office/powerpoint/2010/main" val="3812679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nvit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envitz.com/head-base-ring/" TargetMode="External"/><Relationship Id="rId2" Type="http://schemas.openxmlformats.org/officeDocument/2006/relationships/hyperlink" Target="https://www.lenvitz.com/head-base-gel-pad/"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lenvitz.com/gel-cush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envitz.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D1A73-E49C-6E41-8CFB-35097D5ADB64}"/>
              </a:ext>
            </a:extLst>
          </p:cNvPr>
          <p:cNvSpPr>
            <a:spLocks noGrp="1"/>
          </p:cNvSpPr>
          <p:nvPr>
            <p:ph type="ctrTitle"/>
          </p:nvPr>
        </p:nvSpPr>
        <p:spPr>
          <a:xfrm>
            <a:off x="240889" y="-151580"/>
            <a:ext cx="11710219" cy="1655762"/>
          </a:xfrm>
        </p:spPr>
        <p:txBody>
          <a:bodyPr>
            <a:normAutofit/>
          </a:bodyPr>
          <a:lstStyle/>
          <a:p>
            <a:r>
              <a:rPr lang="en-US" sz="3200" b="1" i="0" u="none" strike="noStrike" dirty="0">
                <a:solidFill>
                  <a:srgbClr val="000000"/>
                </a:solidFill>
                <a:effectLst/>
                <a:latin typeface="Arial" panose="020B0604020202020204" pitchFamily="34" charset="0"/>
              </a:rPr>
              <a:t>Preventing Head Injury in Supine Surgery with Head Gel Pad</a:t>
            </a:r>
            <a:endParaRPr lang="en-US" sz="3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031832E-EBC7-ABE6-602A-29F5CABCE59B}"/>
              </a:ext>
            </a:extLst>
          </p:cNvPr>
          <p:cNvSpPr>
            <a:spLocks noGrp="1"/>
          </p:cNvSpPr>
          <p:nvPr>
            <p:ph type="subTitle" idx="1"/>
          </p:nvPr>
        </p:nvSpPr>
        <p:spPr>
          <a:xfrm>
            <a:off x="1523999" y="6345238"/>
            <a:ext cx="9144000" cy="1655762"/>
          </a:xfrm>
        </p:spPr>
        <p:txBody>
          <a:bodyPr/>
          <a:lstStyle/>
          <a:p>
            <a:r>
              <a:rPr lang="en-US" b="1" dirty="0">
                <a:solidFill>
                  <a:schemeClr val="tx2">
                    <a:lumMod val="75000"/>
                    <a:lumOff val="2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https://www.lenvitz.com/</a:t>
            </a:r>
            <a:endParaRPr lang="en-US" b="1" dirty="0">
              <a:solidFill>
                <a:schemeClr val="tx2">
                  <a:lumMod val="75000"/>
                  <a:lumOff val="25000"/>
                </a:schemeClr>
              </a:solidFill>
              <a:latin typeface="Arial" panose="020B0604020202020204" pitchFamily="34" charset="0"/>
              <a:cs typeface="Arial" panose="020B0604020202020204" pitchFamily="34" charset="0"/>
            </a:endParaRPr>
          </a:p>
          <a:p>
            <a:endParaRPr lang="en-US" dirty="0"/>
          </a:p>
        </p:txBody>
      </p:sp>
      <p:pic>
        <p:nvPicPr>
          <p:cNvPr id="4" name="Picture 4" descr="No photo description available.">
            <a:extLst>
              <a:ext uri="{FF2B5EF4-FFF2-40B4-BE49-F238E27FC236}">
                <a16:creationId xmlns:a16="http://schemas.microsoft.com/office/drawing/2014/main" id="{2C303D36-C080-CCF7-F6E4-FE26D20C9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814" y="2096525"/>
            <a:ext cx="3656370" cy="365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0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0F582E-76FA-7CB8-8EB5-70E61F02E1BC}"/>
              </a:ext>
            </a:extLst>
          </p:cNvPr>
          <p:cNvSpPr txBox="1"/>
          <p:nvPr/>
        </p:nvSpPr>
        <p:spPr>
          <a:xfrm>
            <a:off x="0" y="0"/>
            <a:ext cx="12192000" cy="923330"/>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b="0" dirty="0">
              <a:effectLst/>
              <a:latin typeface="Arial" panose="020B0604020202020204" pitchFamily="34" charset="0"/>
              <a:cs typeface="Arial" panose="020B0604020202020204" pitchFamily="34" charset="0"/>
            </a:endParaRPr>
          </a:p>
          <a:p>
            <a:pPr>
              <a:buNone/>
            </a:pP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F835272-FB06-094D-B368-700DD7CD684F}"/>
              </a:ext>
            </a:extLst>
          </p:cNvPr>
          <p:cNvSpPr txBox="1"/>
          <p:nvPr/>
        </p:nvSpPr>
        <p:spPr>
          <a:xfrm>
            <a:off x="0" y="0"/>
            <a:ext cx="12192000" cy="6750566"/>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During surgical processes, and especially during supine positioning, patients should be secured, which poses a significant problem. At this position, the head is one of the most sensitive fields. Lack of support on the occiput may result in pressure sores, nerve compression, or severe, continuous problems for patients. It becomes apparent that a specialized surgical head gel pad is needed in such circumstances.</a:t>
            </a:r>
            <a:endParaRPr lang="en-US" b="0" dirty="0">
              <a:effectLst/>
            </a:endParaRPr>
          </a:p>
          <a:p>
            <a:pPr rtl="0">
              <a:buNone/>
            </a:pPr>
            <a:br>
              <a:rPr lang="en-US" b="0" dirty="0">
                <a:effectLst/>
              </a:rPr>
            </a:br>
            <a:r>
              <a:rPr lang="en-US" sz="1800" b="0" i="0" u="none" strike="noStrike" dirty="0">
                <a:solidFill>
                  <a:srgbClr val="000000"/>
                </a:solidFill>
                <a:effectLst/>
                <a:latin typeface="Arial" panose="020B0604020202020204" pitchFamily="34" charset="0"/>
              </a:rPr>
              <a:t>Application of a silicon head ring is how to facilitate stability and comfort on the patient’s head through a </a:t>
            </a:r>
            <a:r>
              <a:rPr lang="en-US" sz="1800" b="1" i="0" u="sng" strike="noStrike" dirty="0">
                <a:solidFill>
                  <a:srgbClr val="1155CC"/>
                </a:solidFill>
                <a:effectLst/>
                <a:latin typeface="Arial" panose="020B0604020202020204" pitchFamily="34" charset="0"/>
                <a:hlinkClick r:id="rId2"/>
              </a:rPr>
              <a:t>Head Gel Pad</a:t>
            </a:r>
            <a:r>
              <a:rPr lang="en-US" sz="1800" b="0" i="0" u="none" strike="noStrike" dirty="0">
                <a:solidFill>
                  <a:srgbClr val="000000"/>
                </a:solidFill>
                <a:effectLst/>
                <a:latin typeface="Arial" panose="020B0604020202020204" pitchFamily="34" charset="0"/>
              </a:rPr>
              <a:t>. Made of medical-grade silicone gel, ensuring even pressure distribution minimizes pressure injuries as well as improves a patient’s comfort during the actual operation.</a:t>
            </a:r>
            <a:endParaRPr lang="en-US" b="0" dirty="0">
              <a:effectLst/>
            </a:endParaRPr>
          </a:p>
          <a:p>
            <a:pPr rtl="0">
              <a:spcBef>
                <a:spcPts val="1800"/>
              </a:spcBef>
              <a:spcAft>
                <a:spcPts val="600"/>
              </a:spcAft>
              <a:buNone/>
            </a:pPr>
            <a:r>
              <a:rPr lang="en-US" sz="1800" b="1" i="0" u="none" strike="noStrike" dirty="0">
                <a:solidFill>
                  <a:srgbClr val="000000"/>
                </a:solidFill>
                <a:effectLst/>
                <a:latin typeface="Arial" panose="020B0604020202020204" pitchFamily="34" charset="0"/>
              </a:rPr>
              <a:t>Why Use a Head Gel Pad in Supine Position?</a:t>
            </a:r>
            <a:endParaRPr lang="en-US" b="1" dirty="0">
              <a:effectLst/>
            </a:endParaRPr>
          </a:p>
          <a:p>
            <a:pPr rtl="0">
              <a:buNone/>
            </a:pPr>
            <a:r>
              <a:rPr lang="en-US" sz="1800" b="0" i="0" u="none" strike="noStrike" dirty="0">
                <a:solidFill>
                  <a:srgbClr val="000000"/>
                </a:solidFill>
                <a:effectLst/>
                <a:latin typeface="Arial" panose="020B0604020202020204" pitchFamily="34" charset="0"/>
              </a:rPr>
              <a:t>Continued posture during long surgical procedures increases chances of experiencing pressure related damages. Most of the weight of the prolonged positioning falls on the occipital bone, which is the back of the head. A Head Gel Pad reduces this risk by fitting the skull contours quite nicely and retains its shape. It maintains the natural curves of the head, preventing unnecessary pressure and protecting separate nerves and blood-vessels.</a:t>
            </a:r>
            <a:endParaRPr lang="en-US" b="0" dirty="0">
              <a:effectLst/>
            </a:endParaRPr>
          </a:p>
          <a:p>
            <a:pPr rtl="0">
              <a:spcBef>
                <a:spcPts val="1600"/>
              </a:spcBef>
              <a:spcAft>
                <a:spcPts val="400"/>
              </a:spcAft>
              <a:buNone/>
            </a:pPr>
            <a:r>
              <a:rPr lang="en-US" sz="1800" b="1" i="0" u="none" strike="noStrike" dirty="0">
                <a:solidFill>
                  <a:srgbClr val="000000"/>
                </a:solidFill>
                <a:effectLst/>
                <a:latin typeface="Arial" panose="020B0604020202020204" pitchFamily="34" charset="0"/>
              </a:rPr>
              <a:t>Benefits of a Silicon Head Ring</a:t>
            </a:r>
            <a:endParaRPr lang="en-US" b="1" dirty="0">
              <a:effectLst/>
            </a:endParaRPr>
          </a:p>
          <a:p>
            <a:pPr rtl="0">
              <a:buNone/>
            </a:pPr>
            <a:r>
              <a:rPr lang="en-US" sz="1800" b="0" i="0" u="none" strike="noStrike" dirty="0">
                <a:solidFill>
                  <a:srgbClr val="000000"/>
                </a:solidFill>
                <a:effectLst/>
                <a:latin typeface="Arial" panose="020B0604020202020204" pitchFamily="34" charset="0"/>
              </a:rPr>
              <a:t>A </a:t>
            </a:r>
            <a:r>
              <a:rPr lang="en-US" sz="1800" b="1" i="0" u="sng" strike="noStrike" dirty="0">
                <a:solidFill>
                  <a:srgbClr val="1155CC"/>
                </a:solidFill>
                <a:effectLst/>
                <a:latin typeface="Arial" panose="020B0604020202020204" pitchFamily="34" charset="0"/>
                <a:hlinkClick r:id="rId3"/>
              </a:rPr>
              <a:t>silicon head ring</a:t>
            </a:r>
            <a:r>
              <a:rPr lang="en-US" sz="1800" b="0" i="0" u="none" strike="noStrike" dirty="0">
                <a:solidFill>
                  <a:srgbClr val="000000"/>
                </a:solidFill>
                <a:effectLst/>
                <a:latin typeface="Arial" panose="020B0604020202020204" pitchFamily="34" charset="0"/>
              </a:rPr>
              <a:t> attains more than the purpose of providing comfort. It continues to be robust and easy to clean and it can tolerate exposure to liquid so therefore it is appropriate to use in the surgical environment. It keeps its place during the procedure and can be readily combined with other restraint devices and headrests.</a:t>
            </a:r>
            <a:endParaRPr lang="en-US" b="0" dirty="0">
              <a:effectLst/>
            </a:endParaRPr>
          </a:p>
          <a:p>
            <a:pPr rtl="0">
              <a:buNone/>
            </a:pPr>
            <a:br>
              <a:rPr lang="en-US" b="0" dirty="0">
                <a:effectLst/>
              </a:rPr>
            </a:br>
            <a:r>
              <a:rPr lang="en-US" sz="1800" b="0" i="0" u="none" strike="noStrike" dirty="0">
                <a:solidFill>
                  <a:srgbClr val="000000"/>
                </a:solidFill>
                <a:effectLst/>
                <a:latin typeface="Arial" panose="020B0604020202020204" pitchFamily="34" charset="0"/>
              </a:rPr>
              <a:t>Moreover, it can be </a:t>
            </a:r>
            <a:r>
              <a:rPr lang="en-US" sz="1800" b="0" i="0" u="none" strike="noStrike" dirty="0" err="1">
                <a:solidFill>
                  <a:srgbClr val="000000"/>
                </a:solidFill>
                <a:effectLst/>
                <a:latin typeface="Arial" panose="020B0604020202020204" pitchFamily="34" charset="0"/>
              </a:rPr>
              <a:t>sterilised</a:t>
            </a:r>
            <a:r>
              <a:rPr lang="en-US" sz="1800" b="0" i="0" u="none" strike="noStrike" dirty="0">
                <a:solidFill>
                  <a:srgbClr val="000000"/>
                </a:solidFill>
                <a:effectLst/>
                <a:latin typeface="Arial" panose="020B0604020202020204" pitchFamily="34" charset="0"/>
              </a:rPr>
              <a:t> and reused thus allowing hospitals to afford an economical practice without compromising the safety of the patients. Its gel-like substance is such that the minimum possibility of shear and friction has been taken care of both of which are basic contributors to skin damage in position kept patients.</a:t>
            </a:r>
            <a:endParaRPr lang="en-US" b="0" dirty="0">
              <a:effectLst/>
            </a:endParaRPr>
          </a:p>
          <a:p>
            <a:pPr>
              <a:buNone/>
            </a:pPr>
            <a:endParaRPr lang="en-US" b="0" dirty="0">
              <a:effectLst/>
            </a:endParaRPr>
          </a:p>
        </p:txBody>
      </p:sp>
    </p:spTree>
    <p:extLst>
      <p:ext uri="{BB962C8B-B14F-4D97-AF65-F5344CB8AC3E}">
        <p14:creationId xmlns:p14="http://schemas.microsoft.com/office/powerpoint/2010/main" val="74825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415E00-40A7-B8E6-1EA5-243D47390155}"/>
              </a:ext>
            </a:extLst>
          </p:cNvPr>
          <p:cNvSpPr txBox="1"/>
          <p:nvPr/>
        </p:nvSpPr>
        <p:spPr>
          <a:xfrm>
            <a:off x="0" y="0"/>
            <a:ext cx="12192000" cy="3888244"/>
          </a:xfrm>
          <a:prstGeom prst="rect">
            <a:avLst/>
          </a:prstGeom>
          <a:noFill/>
        </p:spPr>
        <p:txBody>
          <a:bodyPr wrap="square">
            <a:spAutoFit/>
          </a:bodyPr>
          <a:lstStyle/>
          <a:p>
            <a:pPr rtl="0">
              <a:spcBef>
                <a:spcPts val="1400"/>
              </a:spcBef>
              <a:spcAft>
                <a:spcPts val="400"/>
              </a:spcAft>
              <a:buNone/>
            </a:pPr>
            <a:r>
              <a:rPr lang="en-US" sz="1800" b="1" i="0" u="none" strike="noStrike" dirty="0">
                <a:solidFill>
                  <a:srgbClr val="000000"/>
                </a:solidFill>
                <a:effectLst/>
                <a:latin typeface="Arial" panose="020B0604020202020204" pitchFamily="34" charset="0"/>
              </a:rPr>
              <a:t>Gel Cushion: Additional Support for Supine Surgery</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In additional support to other vulnerable sites a Gel Cushion is very responsible in enhancing the silicon head ring in supine surgeries. Made with the same top-grade gel material, these cushioning devices are made to be placed under the shoulder, elbow or heels in order to reduce the chances of developing pressure injuries even further.</a:t>
            </a:r>
            <a:endParaRPr lang="en-US" sz="1600" b="0" dirty="0">
              <a:effectLst/>
            </a:endParaRPr>
          </a:p>
          <a:p>
            <a:pPr rtl="0">
              <a:buNone/>
            </a:pPr>
            <a:br>
              <a:rPr lang="en-US" sz="1600" b="0" dirty="0">
                <a:effectLst/>
              </a:rPr>
            </a:br>
            <a:r>
              <a:rPr lang="en-US" sz="1800" b="0" i="0" u="none" strike="noStrike" dirty="0">
                <a:solidFill>
                  <a:srgbClr val="000000"/>
                </a:solidFill>
                <a:effectLst/>
                <a:latin typeface="Arial" panose="020B0604020202020204" pitchFamily="34" charset="0"/>
              </a:rPr>
              <a:t>The Head Gel Pad and </a:t>
            </a:r>
            <a:r>
              <a:rPr lang="en-US" sz="1800" b="1" i="0" u="sng" strike="noStrike" dirty="0">
                <a:solidFill>
                  <a:srgbClr val="1155CC"/>
                </a:solidFill>
                <a:effectLst/>
                <a:latin typeface="Arial" panose="020B0604020202020204" pitchFamily="34" charset="0"/>
                <a:hlinkClick r:id="rId2"/>
              </a:rPr>
              <a:t>Gel Cushion</a:t>
            </a:r>
            <a:r>
              <a:rPr lang="en-US" sz="1800" b="0" i="0" u="none" strike="noStrike" dirty="0">
                <a:solidFill>
                  <a:srgbClr val="000000"/>
                </a:solidFill>
                <a:effectLst/>
                <a:latin typeface="Arial" panose="020B0604020202020204" pitchFamily="34" charset="0"/>
              </a:rPr>
              <a:t> system complement each other and give a strong approach to protecting patient welfare and comfort during surgical processes.</a:t>
            </a:r>
            <a:endParaRPr lang="en-US" sz="1600" b="0" dirty="0">
              <a:effectLst/>
            </a:endParaRPr>
          </a:p>
          <a:p>
            <a:pPr rtl="0">
              <a:spcBef>
                <a:spcPts val="1200"/>
              </a:spcBef>
              <a:spcAft>
                <a:spcPts val="400"/>
              </a:spcAft>
              <a:buNone/>
            </a:pPr>
            <a:r>
              <a:rPr lang="en-US" sz="1800" b="1" i="0" u="none" strike="noStrike" dirty="0">
                <a:solidFill>
                  <a:srgbClr val="000000"/>
                </a:solidFill>
                <a:effectLst/>
                <a:latin typeface="Arial" panose="020B0604020202020204" pitchFamily="34" charset="0"/>
              </a:rPr>
              <a:t>Conclusion</a:t>
            </a:r>
            <a:endParaRPr lang="en-US" sz="1600" b="1" dirty="0">
              <a:effectLst/>
            </a:endParaRPr>
          </a:p>
          <a:p>
            <a:pPr rtl="0">
              <a:buNone/>
            </a:pPr>
            <a:r>
              <a:rPr lang="en-US" sz="1800" b="0" i="0" u="none" strike="noStrike" dirty="0">
                <a:solidFill>
                  <a:srgbClr val="000000"/>
                </a:solidFill>
                <a:effectLst/>
                <a:latin typeface="Arial" panose="020B0604020202020204" pitchFamily="34" charset="0"/>
              </a:rPr>
              <a:t>When patients are in the supine position, the right tools may help to avoid head injuries. The use of a Head Gel Pad such as the silicon head ring in tandem with appropriately placed Gel Cushions is the best possible way to achieve pressure relief as well as relief of structural damage to the patient during surgery, which gives enhanced surgical outcomes.</a:t>
            </a:r>
            <a:endParaRPr lang="en-US" sz="1600" b="0" dirty="0">
              <a:effectLst/>
            </a:endParaRPr>
          </a:p>
          <a:p>
            <a:pPr>
              <a:buNone/>
            </a:pPr>
            <a:endParaRPr lang="en-US"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51621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798B-09D7-88C7-F335-BF42E0A627DE}"/>
              </a:ext>
            </a:extLst>
          </p:cNvPr>
          <p:cNvSpPr txBox="1">
            <a:spLocks/>
          </p:cNvSpPr>
          <p:nvPr/>
        </p:nvSpPr>
        <p:spPr>
          <a:xfrm>
            <a:off x="202563" y="182244"/>
            <a:ext cx="11786874" cy="10135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panose="020B0604020202020204" pitchFamily="34" charset="0"/>
                <a:ea typeface="Roboto" panose="02000000000000000000" pitchFamily="2" charset="0"/>
                <a:cs typeface="Arial" panose="020B0604020202020204" pitchFamily="34" charset="0"/>
              </a:rPr>
              <a:t>Contact Us</a:t>
            </a:r>
          </a:p>
        </p:txBody>
      </p:sp>
      <p:sp>
        <p:nvSpPr>
          <p:cNvPr id="3" name="Rectangle 2">
            <a:extLst>
              <a:ext uri="{FF2B5EF4-FFF2-40B4-BE49-F238E27FC236}">
                <a16:creationId xmlns:a16="http://schemas.microsoft.com/office/drawing/2014/main" id="{C395CECA-F71D-74DB-27B3-B5853BC833EF}"/>
              </a:ext>
            </a:extLst>
          </p:cNvPr>
          <p:cNvSpPr/>
          <p:nvPr/>
        </p:nvSpPr>
        <p:spPr>
          <a:xfrm>
            <a:off x="209483" y="1424592"/>
            <a:ext cx="11478160" cy="3477875"/>
          </a:xfrm>
          <a:prstGeom prst="rect">
            <a:avLst/>
          </a:prstGeom>
        </p:spPr>
        <p:txBody>
          <a:bodyPr wrap="square">
            <a:spAutoFit/>
          </a:bodyPr>
          <a:lstStyle/>
          <a:p>
            <a:r>
              <a:rPr lang="en-US" sz="2000" dirty="0">
                <a:latin typeface="Roboto" panose="02000000000000000000" pitchFamily="2" charset="0"/>
                <a:ea typeface="Roboto" panose="02000000000000000000" pitchFamily="2" charset="0"/>
                <a:cs typeface="Roboto" panose="02000000000000000000" pitchFamily="2" charset="0"/>
              </a:rPr>
              <a:t>Feel free to contact us for any questions and doubts​ on</a:t>
            </a:r>
          </a:p>
          <a:p>
            <a:r>
              <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https://www.lenvitz.com/</a:t>
            </a:r>
            <a:endParaRPr lang="en-US" sz="20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endParaRPr lang="en-US" sz="2000" dirty="0">
              <a:latin typeface="Roboto" panose="02000000000000000000" pitchFamily="2" charset="0"/>
              <a:ea typeface="Roboto" panose="02000000000000000000" pitchFamily="2" charset="0"/>
              <a:cs typeface="Roboto" panose="02000000000000000000" pitchFamily="2" charset="0"/>
            </a:endParaRPr>
          </a:p>
          <a:p>
            <a:pPr fontAlgn="base"/>
            <a:r>
              <a:rPr lang="en-US" sz="2000" b="1" dirty="0">
                <a:latin typeface="Arial" panose="020B0604020202020204" pitchFamily="34" charset="0"/>
                <a:ea typeface="Roboto" panose="02000000000000000000" pitchFamily="2" charset="0"/>
                <a:cs typeface="Arial" panose="020B0604020202020204" pitchFamily="34" charset="0"/>
              </a:rPr>
              <a:t>Phone No:</a:t>
            </a:r>
          </a:p>
          <a:p>
            <a:pPr fontAlgn="base"/>
            <a:r>
              <a:rPr lang="en-US" sz="2000" i="0" dirty="0">
                <a:effectLst/>
                <a:latin typeface="Arial" panose="020B0604020202020204" pitchFamily="34" charset="0"/>
                <a:cs typeface="Arial" panose="020B0604020202020204" pitchFamily="34" charset="0"/>
              </a:rPr>
              <a:t>+91 99454 57600</a:t>
            </a:r>
          </a:p>
          <a:p>
            <a:pPr fontAlgn="base"/>
            <a:r>
              <a:rPr lang="en-US" sz="2000" b="1" dirty="0">
                <a:latin typeface="Arial" panose="020B0604020202020204" pitchFamily="34" charset="0"/>
                <a:ea typeface="Roboto" panose="02000000000000000000" pitchFamily="2" charset="0"/>
                <a:cs typeface="Arial" panose="020B0604020202020204" pitchFamily="34" charset="0"/>
              </a:rPr>
              <a:t>Email Address:</a:t>
            </a:r>
          </a:p>
          <a:p>
            <a:pPr fontAlgn="base"/>
            <a:r>
              <a:rPr lang="en-US" sz="2000" dirty="0">
                <a:effectLst/>
                <a:latin typeface="Arial" panose="020B0604020202020204" pitchFamily="34" charset="0"/>
                <a:cs typeface="Arial" panose="020B0604020202020204" pitchFamily="34" charset="0"/>
              </a:rPr>
              <a:t>info@lenvitz.com</a:t>
            </a:r>
          </a:p>
          <a:p>
            <a:r>
              <a:rPr lang="en-US" sz="2000" b="1" dirty="0">
                <a:latin typeface="Arial" panose="020B0604020202020204" pitchFamily="34" charset="0"/>
                <a:ea typeface="Roboto" panose="02000000000000000000" pitchFamily="2" charset="0"/>
                <a:cs typeface="Arial" panose="020B0604020202020204" pitchFamily="34" charset="0"/>
              </a:rPr>
              <a:t>Head Office:</a:t>
            </a:r>
          </a:p>
          <a:p>
            <a:pPr fontAlgn="base"/>
            <a:r>
              <a:rPr lang="en-US" sz="2000" i="0" dirty="0" err="1">
                <a:effectLst/>
                <a:latin typeface="Arial" panose="020B0604020202020204" pitchFamily="34" charset="0"/>
                <a:cs typeface="Arial" panose="020B0604020202020204" pitchFamily="34" charset="0"/>
              </a:rPr>
              <a:t>S.No</a:t>
            </a:r>
            <a:r>
              <a:rPr lang="en-US" sz="2000" i="0" dirty="0">
                <a:effectLst/>
                <a:latin typeface="Arial" panose="020B0604020202020204" pitchFamily="34" charset="0"/>
                <a:cs typeface="Arial" panose="020B0604020202020204" pitchFamily="34" charset="0"/>
              </a:rPr>
              <a:t> 47/1, Subhadra Complex, Ground </a:t>
            </a:r>
            <a:r>
              <a:rPr lang="en-US" sz="2000" i="0" dirty="0" err="1">
                <a:effectLst/>
                <a:latin typeface="Arial" panose="020B0604020202020204" pitchFamily="34" charset="0"/>
                <a:cs typeface="Arial" panose="020B0604020202020204" pitchFamily="34" charset="0"/>
              </a:rPr>
              <a:t>floor,Opp</a:t>
            </a:r>
            <a:r>
              <a:rPr lang="en-US" sz="2000" i="0" dirty="0">
                <a:effectLst/>
                <a:latin typeface="Arial" panose="020B0604020202020204" pitchFamily="34" charset="0"/>
                <a:cs typeface="Arial" panose="020B0604020202020204" pitchFamily="34" charset="0"/>
              </a:rPr>
              <a:t> Meera Medical, </a:t>
            </a:r>
            <a:r>
              <a:rPr lang="en-US" sz="2000" i="0" dirty="0" err="1">
                <a:effectLst/>
                <a:latin typeface="Arial" panose="020B0604020202020204" pitchFamily="34" charset="0"/>
                <a:cs typeface="Arial" panose="020B0604020202020204" pitchFamily="34" charset="0"/>
              </a:rPr>
              <a:t>Manaji</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nagar</a:t>
            </a:r>
            <a:r>
              <a:rPr lang="en-US" sz="2000" i="0" dirty="0">
                <a:effectLst/>
                <a:latin typeface="Arial" panose="020B0604020202020204" pitchFamily="34" charset="0"/>
                <a:cs typeface="Arial" panose="020B0604020202020204" pitchFamily="34" charset="0"/>
              </a:rPr>
              <a:t> road, </a:t>
            </a:r>
            <a:r>
              <a:rPr lang="en-US" sz="2000" i="0" dirty="0" err="1">
                <a:effectLst/>
                <a:latin typeface="Arial" panose="020B0604020202020204" pitchFamily="34" charset="0"/>
                <a:cs typeface="Arial" panose="020B0604020202020204" pitchFamily="34" charset="0"/>
              </a:rPr>
              <a:t>Narhe</a:t>
            </a:r>
            <a:r>
              <a:rPr lang="en-US" sz="2000" i="0" dirty="0">
                <a:effectLst/>
                <a:latin typeface="Arial" panose="020B0604020202020204" pitchFamily="34" charset="0"/>
                <a:cs typeface="Arial" panose="020B0604020202020204" pitchFamily="34" charset="0"/>
              </a:rPr>
              <a:t>, Pune – 411041</a:t>
            </a:r>
            <a:endParaRPr lang="en-US" sz="2000" dirty="0">
              <a:latin typeface="Arial" panose="020B0604020202020204" pitchFamily="34" charset="0"/>
              <a:ea typeface="Roboto" panose="02000000000000000000" pitchFamily="2" charset="0"/>
              <a:cs typeface="Arial" panose="020B0604020202020204" pitchFamily="34" charset="0"/>
              <a:sym typeface="Calibri"/>
            </a:endParaRPr>
          </a:p>
          <a:p>
            <a:endParaRPr lang="en-IN"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3638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TotalTime>
  <Words>575</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Roboto</vt:lpstr>
      <vt:lpstr>Office Theme</vt:lpstr>
      <vt:lpstr>Preventing Head Injury in Supine Surgery with Head Gel Pad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347</dc:creator>
  <cp:lastModifiedBy>Lenovo</cp:lastModifiedBy>
  <cp:revision>12</cp:revision>
  <dcterms:created xsi:type="dcterms:W3CDTF">2025-03-13T09:15:30Z</dcterms:created>
  <dcterms:modified xsi:type="dcterms:W3CDTF">2025-05-12T11:35:15Z</dcterms:modified>
</cp:coreProperties>
</file>