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Poppins" charset="1" panose="00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m-b-a-healthcare-hospital-management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896499"/>
          </a:xfrm>
          <a:custGeom>
            <a:avLst/>
            <a:gdLst/>
            <a:ahLst/>
            <a:cxnLst/>
            <a:rect r="r" b="b" t="t" l="l"/>
            <a:pathLst>
              <a:path h="8896499" w="18288000">
                <a:moveTo>
                  <a:pt x="0" y="0"/>
                </a:moveTo>
                <a:lnTo>
                  <a:pt x="18288000" y="0"/>
                </a:lnTo>
                <a:lnTo>
                  <a:pt x="18288000" y="8896499"/>
                </a:lnTo>
                <a:lnTo>
                  <a:pt x="0" y="88964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254" r="0" b="-2153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6432" y="630336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8"/>
                </a:lnTo>
                <a:lnTo>
                  <a:pt x="0" y="79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591923" y="9115425"/>
            <a:ext cx="15443746" cy="634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b="true" sz="3500" u="sng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m-b-a-healthcare-hospital-management"/>
              </a:rPr>
              <a:t>MBA in Healthcare &amp; Hospital Management College in Uttar Pradesh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8753" y="372746"/>
            <a:ext cx="839894" cy="839894"/>
          </a:xfrm>
          <a:custGeom>
            <a:avLst/>
            <a:gdLst/>
            <a:ahLst/>
            <a:cxnLst/>
            <a:rect r="r" b="b" t="t" l="l"/>
            <a:pathLst>
              <a:path h="839894" w="839894">
                <a:moveTo>
                  <a:pt x="0" y="0"/>
                </a:moveTo>
                <a:lnTo>
                  <a:pt x="839894" y="0"/>
                </a:lnTo>
                <a:lnTo>
                  <a:pt x="839894" y="839894"/>
                </a:lnTo>
                <a:lnTo>
                  <a:pt x="0" y="8398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064959" y="429896"/>
            <a:ext cx="12538025" cy="11023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</a:rPr>
              <a:t>MBA in Healthcare &amp; Hospital Management program at SRMU, </a:t>
            </a:r>
          </a:p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</a:rPr>
              <a:t>Lucknow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48647" y="2083420"/>
            <a:ext cx="15770649" cy="7773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Comprehensive Curriculum: The program offers a well-rounded curriculum covering IT, healthcare, project management, and Hospital Management Information Systems (HMIS).</a:t>
            </a:r>
          </a:p>
          <a:p>
            <a:pPr algn="l">
              <a:lnSpc>
                <a:spcPts val="3640"/>
              </a:lnSpc>
            </a:pPr>
          </a:p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Flexible Learning Options: Classes are conducted in a hybrid mode—both offline and online—during weekends or suitable business hours.</a:t>
            </a:r>
          </a:p>
          <a:p>
            <a:pPr algn="l">
              <a:lnSpc>
                <a:spcPts val="3640"/>
              </a:lnSpc>
            </a:pPr>
          </a:p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Industry Collaboration and Internships: The program boasts collaborations with premier corporate hospitals for internships, training, and placements.</a:t>
            </a:r>
          </a:p>
          <a:p>
            <a:pPr algn="l">
              <a:lnSpc>
                <a:spcPts val="3640"/>
              </a:lnSpc>
            </a:pPr>
          </a:p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Specialization and Elective Choices: In the second year, students can choose from various specializations such as Human Resource, Marketing, Finance, International Business, Operations Management, and Entrepreneurship &amp; Family Business Management.</a:t>
            </a:r>
          </a:p>
          <a:p>
            <a:pPr algn="l">
              <a:lnSpc>
                <a:spcPts val="3640"/>
              </a:lnSpc>
            </a:pPr>
          </a:p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Career Opportunities and Placement Support: Graduates of the program are well-prepared for roles like Health Information Manager, Healthcare Consultant, Clinical Services Manager, and Hospital Administrator.</a:t>
            </a:r>
          </a:p>
          <a:p>
            <a:pPr algn="l">
              <a:lnSpc>
                <a:spcPts val="364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116182"/>
            <a:ext cx="18288000" cy="3170818"/>
            <a:chOff x="0" y="0"/>
            <a:chExt cx="4816593" cy="8351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835113"/>
            </a:xfrm>
            <a:custGeom>
              <a:avLst/>
              <a:gdLst/>
              <a:ahLst/>
              <a:cxnLst/>
              <a:rect r="r" b="b" t="t" l="l"/>
              <a:pathLst>
                <a:path h="83511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35113"/>
                  </a:lnTo>
                  <a:lnTo>
                    <a:pt x="0" y="835113"/>
                  </a:lnTo>
                  <a:close/>
                </a:path>
              </a:pathLst>
            </a:custGeom>
            <a:solidFill>
              <a:srgbClr val="37465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8636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4115098" y="8239097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85041" y="7460422"/>
            <a:ext cx="2870655" cy="509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ADDRESS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437152"/>
            <a:ext cx="18288000" cy="5948424"/>
          </a:xfrm>
          <a:custGeom>
            <a:avLst/>
            <a:gdLst/>
            <a:ahLst/>
            <a:cxnLst/>
            <a:rect r="r" b="b" t="t" l="l"/>
            <a:pathLst>
              <a:path h="5948424" w="18288000">
                <a:moveTo>
                  <a:pt x="0" y="0"/>
                </a:moveTo>
                <a:lnTo>
                  <a:pt x="18288000" y="0"/>
                </a:lnTo>
                <a:lnTo>
                  <a:pt x="18288000" y="5948424"/>
                </a:lnTo>
                <a:lnTo>
                  <a:pt x="0" y="59484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577" t="0" r="-2948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2911" y="199258"/>
            <a:ext cx="475789" cy="475789"/>
          </a:xfrm>
          <a:custGeom>
            <a:avLst/>
            <a:gdLst/>
            <a:ahLst/>
            <a:cxnLst/>
            <a:rect r="r" b="b" t="t" l="l"/>
            <a:pathLst>
              <a:path h="475789" w="475789">
                <a:moveTo>
                  <a:pt x="0" y="0"/>
                </a:moveTo>
                <a:lnTo>
                  <a:pt x="475789" y="0"/>
                </a:lnTo>
                <a:lnTo>
                  <a:pt x="475789" y="475789"/>
                </a:lnTo>
                <a:lnTo>
                  <a:pt x="0" y="4757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923055"/>
          </a:xfrm>
          <a:custGeom>
            <a:avLst/>
            <a:gdLst/>
            <a:ahLst/>
            <a:cxnLst/>
            <a:rect r="r" b="b" t="t" l="l"/>
            <a:pathLst>
              <a:path h="8923055" w="18288000">
                <a:moveTo>
                  <a:pt x="0" y="0"/>
                </a:moveTo>
                <a:lnTo>
                  <a:pt x="18288000" y="0"/>
                </a:lnTo>
                <a:lnTo>
                  <a:pt x="18288000" y="8923055"/>
                </a:lnTo>
                <a:lnTo>
                  <a:pt x="0" y="89230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629" t="-12498" r="-1562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76712" y="9046880"/>
            <a:ext cx="4770063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b="true" sz="3500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409786" y="9706610"/>
            <a:ext cx="9903916" cy="368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https://srmu.ac.in/program/m-b-a-healthcare-hospital-management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MBA in Healthcare &amp; Hospital Management College in Uttar Pradesh</dc:title>
</cp:coreProperties>
</file>