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Open Sans Extra Bold" charset="1" panose="020B0906030804020204"/>
      <p:regular r:id="rId17"/>
    </p:embeddedFont>
    <p:embeddedFont>
      <p:font typeface="Poppins Bold" charset="1" panose="00000800000000000000"/>
      <p:regular r:id="rId18"/>
    </p:embeddedFont>
    <p:embeddedFont>
      <p:font typeface="Poppins" charset="1" panose="000005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svg" Type="http://schemas.openxmlformats.org/officeDocument/2006/relationships/image"/><Relationship Id="rId2" Target="../media/image3.pn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8.png" Type="http://schemas.openxmlformats.org/officeDocument/2006/relationships/image"/><Relationship Id="rId8" Target="../media/image9.svg" Type="http://schemas.openxmlformats.org/officeDocument/2006/relationships/image"/><Relationship Id="rId9" Target="../media/image1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A30052"/>
        </a:solidFill>
      </p:bgPr>
    </p:bg>
    <p:spTree>
      <p:nvGrpSpPr>
        <p:cNvPr id="1" name=""/>
        <p:cNvGrpSpPr/>
        <p:nvPr/>
      </p:nvGrpSpPr>
      <p:grpSpPr>
        <a:xfrm>
          <a:off x="0" y="0"/>
          <a:ext cx="0" cy="0"/>
          <a:chOff x="0" y="0"/>
          <a:chExt cx="0" cy="0"/>
        </a:xfrm>
      </p:grpSpPr>
      <p:grpSp>
        <p:nvGrpSpPr>
          <p:cNvPr name="Group 2" id="2"/>
          <p:cNvGrpSpPr/>
          <p:nvPr/>
        </p:nvGrpSpPr>
        <p:grpSpPr>
          <a:xfrm rot="0">
            <a:off x="8573918" y="-2555043"/>
            <a:ext cx="14099416" cy="1409941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EFF1"/>
            </a:solidFill>
          </p:spPr>
        </p:sp>
        <p:sp>
          <p:nvSpPr>
            <p:cNvPr name="TextBox 4" id="4"/>
            <p:cNvSpPr txBox="true"/>
            <p:nvPr/>
          </p:nvSpPr>
          <p:spPr>
            <a:xfrm>
              <a:off x="76200" y="19050"/>
              <a:ext cx="660400" cy="717550"/>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2432811" y="656543"/>
            <a:ext cx="3894891" cy="1210574"/>
          </a:xfrm>
          <a:custGeom>
            <a:avLst/>
            <a:gdLst/>
            <a:ahLst/>
            <a:cxnLst/>
            <a:rect r="r" b="b" t="t" l="l"/>
            <a:pathLst>
              <a:path h="1210574" w="3894891">
                <a:moveTo>
                  <a:pt x="0" y="0"/>
                </a:moveTo>
                <a:lnTo>
                  <a:pt x="3894891" y="0"/>
                </a:lnTo>
                <a:lnTo>
                  <a:pt x="3894891" y="1210574"/>
                </a:lnTo>
                <a:lnTo>
                  <a:pt x="0" y="1210574"/>
                </a:lnTo>
                <a:lnTo>
                  <a:pt x="0" y="0"/>
                </a:lnTo>
                <a:close/>
              </a:path>
            </a:pathLst>
          </a:custGeom>
          <a:blipFill>
            <a:blip r:embed="rId2"/>
            <a:stretch>
              <a:fillRect l="0" t="0" r="0" b="0"/>
            </a:stretch>
          </a:blipFill>
        </p:spPr>
      </p:sp>
      <p:sp>
        <p:nvSpPr>
          <p:cNvPr name="Freeform 6" id="6"/>
          <p:cNvSpPr/>
          <p:nvPr/>
        </p:nvSpPr>
        <p:spPr>
          <a:xfrm flipH="false" flipV="false" rot="0">
            <a:off x="10503191" y="898489"/>
            <a:ext cx="7784809" cy="8074323"/>
          </a:xfrm>
          <a:custGeom>
            <a:avLst/>
            <a:gdLst/>
            <a:ahLst/>
            <a:cxnLst/>
            <a:rect r="r" b="b" t="t" l="l"/>
            <a:pathLst>
              <a:path h="8074323" w="7784809">
                <a:moveTo>
                  <a:pt x="0" y="0"/>
                </a:moveTo>
                <a:lnTo>
                  <a:pt x="7784809" y="0"/>
                </a:lnTo>
                <a:lnTo>
                  <a:pt x="7784809" y="8074322"/>
                </a:lnTo>
                <a:lnTo>
                  <a:pt x="0" y="8074322"/>
                </a:lnTo>
                <a:lnTo>
                  <a:pt x="0" y="0"/>
                </a:lnTo>
                <a:close/>
              </a:path>
            </a:pathLst>
          </a:custGeom>
          <a:blipFill>
            <a:blip r:embed="rId3"/>
            <a:stretch>
              <a:fillRect l="-1859" t="0" r="-1859" b="0"/>
            </a:stretch>
          </a:blipFill>
        </p:spPr>
      </p:sp>
      <p:sp>
        <p:nvSpPr>
          <p:cNvPr name="TextBox 7" id="7"/>
          <p:cNvSpPr txBox="true"/>
          <p:nvPr/>
        </p:nvSpPr>
        <p:spPr>
          <a:xfrm rot="0">
            <a:off x="742024" y="2546962"/>
            <a:ext cx="7276464" cy="5078776"/>
          </a:xfrm>
          <a:prstGeom prst="rect">
            <a:avLst/>
          </a:prstGeom>
        </p:spPr>
        <p:txBody>
          <a:bodyPr anchor="t" rtlCol="false" tIns="0" lIns="0" bIns="0" rIns="0">
            <a:spAutoFit/>
          </a:bodyPr>
          <a:lstStyle/>
          <a:p>
            <a:pPr algn="ctr">
              <a:lnSpc>
                <a:spcPts val="8083"/>
              </a:lnSpc>
              <a:spcBef>
                <a:spcPct val="0"/>
              </a:spcBef>
            </a:pPr>
            <a:r>
              <a:rPr lang="en-US" sz="5774">
                <a:solidFill>
                  <a:srgbClr val="FFDE59"/>
                </a:solidFill>
                <a:latin typeface="Open Sans Extra Bold"/>
                <a:ea typeface="Open Sans Extra Bold"/>
                <a:cs typeface="Open Sans Extra Bold"/>
                <a:sym typeface="Open Sans Extra Bold"/>
              </a:rPr>
              <a:t>How Enterprises Are Using AI Agents in Blockchain-Based Automation</a:t>
            </a:r>
          </a:p>
        </p:txBody>
      </p:sp>
      <p:sp>
        <p:nvSpPr>
          <p:cNvPr name="TextBox 8" id="8"/>
          <p:cNvSpPr txBox="true"/>
          <p:nvPr/>
        </p:nvSpPr>
        <p:spPr>
          <a:xfrm rot="0">
            <a:off x="2111779" y="8887086"/>
            <a:ext cx="4536955" cy="550944"/>
          </a:xfrm>
          <a:prstGeom prst="rect">
            <a:avLst/>
          </a:prstGeom>
        </p:spPr>
        <p:txBody>
          <a:bodyPr anchor="t" rtlCol="false" tIns="0" lIns="0" bIns="0" rIns="0">
            <a:spAutoFit/>
          </a:bodyPr>
          <a:lstStyle/>
          <a:p>
            <a:pPr algn="l">
              <a:lnSpc>
                <a:spcPts val="4283"/>
              </a:lnSpc>
              <a:spcBef>
                <a:spcPct val="0"/>
              </a:spcBef>
            </a:pPr>
            <a:r>
              <a:rPr lang="en-US" b="true" sz="3059" spc="-61">
                <a:solidFill>
                  <a:srgbClr val="EFEFF1"/>
                </a:solidFill>
                <a:latin typeface="Poppins Bold"/>
                <a:ea typeface="Poppins Bold"/>
                <a:cs typeface="Poppins Bold"/>
                <a:sym typeface="Poppi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A30052"/>
        </a:solidFill>
      </p:bgPr>
    </p:bg>
    <p:spTree>
      <p:nvGrpSpPr>
        <p:cNvPr id="1" name=""/>
        <p:cNvGrpSpPr/>
        <p:nvPr/>
      </p:nvGrpSpPr>
      <p:grpSpPr>
        <a:xfrm>
          <a:off x="0" y="0"/>
          <a:ext cx="0" cy="0"/>
          <a:chOff x="0" y="0"/>
          <a:chExt cx="0" cy="0"/>
        </a:xfrm>
      </p:grpSpPr>
      <p:grpSp>
        <p:nvGrpSpPr>
          <p:cNvPr name="Group 2" id="2"/>
          <p:cNvGrpSpPr/>
          <p:nvPr/>
        </p:nvGrpSpPr>
        <p:grpSpPr>
          <a:xfrm rot="0">
            <a:off x="1028700" y="683014"/>
            <a:ext cx="16230600" cy="8845407"/>
            <a:chOff x="0" y="0"/>
            <a:chExt cx="4274726" cy="2329655"/>
          </a:xfrm>
        </p:grpSpPr>
        <p:sp>
          <p:nvSpPr>
            <p:cNvPr name="Freeform 3" id="3"/>
            <p:cNvSpPr/>
            <p:nvPr/>
          </p:nvSpPr>
          <p:spPr>
            <a:xfrm flipH="false" flipV="false" rot="0">
              <a:off x="0" y="0"/>
              <a:ext cx="4274726" cy="2329655"/>
            </a:xfrm>
            <a:custGeom>
              <a:avLst/>
              <a:gdLst/>
              <a:ahLst/>
              <a:cxnLst/>
              <a:rect r="r" b="b" t="t" l="l"/>
              <a:pathLst>
                <a:path h="2329655" w="4274726">
                  <a:moveTo>
                    <a:pt x="0" y="0"/>
                  </a:moveTo>
                  <a:lnTo>
                    <a:pt x="4274726" y="0"/>
                  </a:lnTo>
                  <a:lnTo>
                    <a:pt x="4274726" y="2329655"/>
                  </a:lnTo>
                  <a:lnTo>
                    <a:pt x="0" y="2329655"/>
                  </a:lnTo>
                  <a:close/>
                </a:path>
              </a:pathLst>
            </a:custGeom>
            <a:solidFill>
              <a:srgbClr val="EFEFF1"/>
            </a:solidFill>
            <a:ln cap="sq">
              <a:noFill/>
              <a:prstDash val="solid"/>
              <a:miter/>
            </a:ln>
          </p:spPr>
        </p:sp>
        <p:sp>
          <p:nvSpPr>
            <p:cNvPr name="TextBox 4" id="4"/>
            <p:cNvSpPr txBox="true"/>
            <p:nvPr/>
          </p:nvSpPr>
          <p:spPr>
            <a:xfrm>
              <a:off x="0" y="-38100"/>
              <a:ext cx="4274726" cy="2367755"/>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5" id="5"/>
          <p:cNvSpPr txBox="true"/>
          <p:nvPr/>
        </p:nvSpPr>
        <p:spPr>
          <a:xfrm rot="0">
            <a:off x="1340042" y="787294"/>
            <a:ext cx="15607917" cy="8541596"/>
          </a:xfrm>
          <a:prstGeom prst="rect">
            <a:avLst/>
          </a:prstGeom>
        </p:spPr>
        <p:txBody>
          <a:bodyPr anchor="t" rtlCol="false" tIns="0" lIns="0" bIns="0" rIns="0">
            <a:spAutoFit/>
          </a:bodyPr>
          <a:lstStyle/>
          <a:p>
            <a:pPr algn="ctr">
              <a:lnSpc>
                <a:spcPts val="4853"/>
              </a:lnSpc>
              <a:spcBef>
                <a:spcPct val="0"/>
              </a:spcBef>
            </a:pPr>
            <a:r>
              <a:rPr lang="en-US" sz="3466" spc="-69">
                <a:solidFill>
                  <a:srgbClr val="008000"/>
                </a:solidFill>
                <a:latin typeface="Poppins"/>
                <a:ea typeface="Poppins"/>
                <a:cs typeface="Poppins"/>
                <a:sym typeface="Poppins"/>
              </a:rPr>
              <a:t>Experiencing a hyper-digital business realm today, enterprises have been changing rapidly towards next-gen technologies to attain more operational efficiency, improved transparency, and agile decision making. Artificial Intelligence (AI) and blockchain are two of the technologies responsible for the conversion. They create one of the strongest alliances w</a:t>
            </a:r>
            <a:r>
              <a:rPr lang="en-US" sz="3466" spc="-69">
                <a:solidFill>
                  <a:srgbClr val="008000"/>
                </a:solidFill>
                <a:latin typeface="Poppins"/>
                <a:ea typeface="Poppins"/>
                <a:cs typeface="Poppins"/>
                <a:sym typeface="Poppins"/>
              </a:rPr>
              <a:t>here</a:t>
            </a:r>
            <a:r>
              <a:rPr lang="en-US" sz="3466" spc="-69" u="none">
                <a:solidFill>
                  <a:srgbClr val="008000"/>
                </a:solidFill>
                <a:latin typeface="Poppins"/>
                <a:ea typeface="Poppins"/>
                <a:cs typeface="Poppins"/>
                <a:sym typeface="Poppins"/>
              </a:rPr>
              <a:t> </a:t>
            </a:r>
            <a:r>
              <a:rPr lang="en-US" sz="3466" spc="-69">
                <a:solidFill>
                  <a:srgbClr val="008000"/>
                </a:solidFill>
                <a:latin typeface="Poppins"/>
                <a:ea typeface="Poppins"/>
                <a:cs typeface="Poppins"/>
                <a:sym typeface="Poppins"/>
              </a:rPr>
              <a:t>b</a:t>
            </a:r>
            <a:r>
              <a:rPr lang="en-US" sz="3466" spc="-69" u="none">
                <a:solidFill>
                  <a:srgbClr val="008000"/>
                </a:solidFill>
                <a:latin typeface="Poppins"/>
                <a:ea typeface="Poppins"/>
                <a:cs typeface="Poppins"/>
                <a:sym typeface="Poppins"/>
              </a:rPr>
              <a:t>lo</a:t>
            </a:r>
            <a:r>
              <a:rPr lang="en-US" sz="3466" spc="-69">
                <a:solidFill>
                  <a:srgbClr val="008000"/>
                </a:solidFill>
                <a:latin typeface="Poppins"/>
                <a:ea typeface="Poppins"/>
                <a:cs typeface="Poppins"/>
                <a:sym typeface="Poppins"/>
              </a:rPr>
              <a:t>ckch</a:t>
            </a:r>
            <a:r>
              <a:rPr lang="en-US" sz="3466" spc="-69" u="none">
                <a:solidFill>
                  <a:srgbClr val="008000"/>
                </a:solidFill>
                <a:latin typeface="Poppins"/>
                <a:ea typeface="Poppins"/>
                <a:cs typeface="Poppins"/>
                <a:sym typeface="Poppins"/>
              </a:rPr>
              <a:t>ain enf</a:t>
            </a:r>
            <a:r>
              <a:rPr lang="en-US" sz="3466" spc="-69">
                <a:solidFill>
                  <a:srgbClr val="008000"/>
                </a:solidFill>
                <a:latin typeface="Poppins"/>
                <a:ea typeface="Poppins"/>
                <a:cs typeface="Poppins"/>
                <a:sym typeface="Poppins"/>
              </a:rPr>
              <a:t>orces security and trust while AI instills intelligence and autonomy. We now see a steep rise in AI agents-an autonomous digital entity capable of performing complex tasks-being embedded within blockchain ecosystems. This integration allows enterprises to automate many manual, data-intensive processes much faster and with greater reliability. Hence, organizations are increasingly seeking the assistance of an experienced </a:t>
            </a:r>
            <a:r>
              <a:rPr lang="en-US" b="true" sz="3466" spc="-69" u="sng">
                <a:solidFill>
                  <a:srgbClr val="23547B"/>
                </a:solidFill>
                <a:latin typeface="Poppins Bold"/>
                <a:ea typeface="Poppins Bold"/>
                <a:cs typeface="Poppins Bold"/>
                <a:sym typeface="Poppins Bold"/>
                <a:hlinkClick r:id="rId2" tooltip="https://www.blockchainx.tech/ai-agent-development/"/>
              </a:rPr>
              <a:t>AI agent development company</a:t>
            </a:r>
            <a:r>
              <a:rPr lang="en-US" sz="3466" spc="-69">
                <a:solidFill>
                  <a:srgbClr val="008000"/>
                </a:solidFill>
                <a:latin typeface="Poppins"/>
                <a:ea typeface="Poppins"/>
                <a:cs typeface="Poppins"/>
                <a:sym typeface="Poppins"/>
              </a:rPr>
              <a:t> in designing and developing systems that think, act, and learn in decentralized environments.</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A30052"/>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EFEFF1"/>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230600" cy="7621515"/>
            <a:chOff x="0" y="0"/>
            <a:chExt cx="4274726" cy="2007313"/>
          </a:xfrm>
        </p:grpSpPr>
        <p:sp>
          <p:nvSpPr>
            <p:cNvPr name="Freeform 6" id="6"/>
            <p:cNvSpPr/>
            <p:nvPr/>
          </p:nvSpPr>
          <p:spPr>
            <a:xfrm flipH="false" flipV="false" rot="0">
              <a:off x="0" y="0"/>
              <a:ext cx="4274726" cy="2007313"/>
            </a:xfrm>
            <a:custGeom>
              <a:avLst/>
              <a:gdLst/>
              <a:ahLst/>
              <a:cxnLst/>
              <a:rect r="r" b="b" t="t" l="l"/>
              <a:pathLst>
                <a:path h="2007313" w="4274726">
                  <a:moveTo>
                    <a:pt x="0" y="0"/>
                  </a:moveTo>
                  <a:lnTo>
                    <a:pt x="4274726" y="0"/>
                  </a:lnTo>
                  <a:lnTo>
                    <a:pt x="4274726" y="2007313"/>
                  </a:lnTo>
                  <a:lnTo>
                    <a:pt x="0" y="2007313"/>
                  </a:lnTo>
                  <a:close/>
                </a:path>
              </a:pathLst>
            </a:custGeom>
            <a:solidFill>
              <a:srgbClr val="EFEFF1"/>
            </a:solidFill>
            <a:ln cap="sq">
              <a:noFill/>
              <a:prstDash val="solid"/>
              <a:miter/>
            </a:ln>
          </p:spPr>
        </p:sp>
        <p:sp>
          <p:nvSpPr>
            <p:cNvPr name="TextBox 7" id="7"/>
            <p:cNvSpPr txBox="true"/>
            <p:nvPr/>
          </p:nvSpPr>
          <p:spPr>
            <a:xfrm>
              <a:off x="0" y="-38100"/>
              <a:ext cx="4274726"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349860" y="333776"/>
            <a:ext cx="15286518" cy="810910"/>
          </a:xfrm>
          <a:prstGeom prst="rect">
            <a:avLst/>
          </a:prstGeom>
        </p:spPr>
        <p:txBody>
          <a:bodyPr anchor="t" rtlCol="false" tIns="0" lIns="0" bIns="0" rIns="0">
            <a:spAutoFit/>
          </a:bodyPr>
          <a:lstStyle/>
          <a:p>
            <a:pPr algn="ctr" marL="0" indent="0" lvl="0">
              <a:lnSpc>
                <a:spcPts val="6619"/>
              </a:lnSpc>
              <a:spcBef>
                <a:spcPct val="0"/>
              </a:spcBef>
            </a:pPr>
            <a:r>
              <a:rPr lang="en-US" sz="4727">
                <a:solidFill>
                  <a:srgbClr val="008000"/>
                </a:solidFill>
                <a:latin typeface="Open Sans Extra Bold"/>
                <a:ea typeface="Open Sans Extra Bold"/>
                <a:cs typeface="Open Sans Extra Bold"/>
                <a:sym typeface="Open Sans Extra Bold"/>
              </a:rPr>
              <a:t>What Are AI Agents?</a:t>
            </a:r>
          </a:p>
        </p:txBody>
      </p:sp>
      <p:sp>
        <p:nvSpPr>
          <p:cNvPr name="TextBox 9" id="9"/>
          <p:cNvSpPr txBox="true"/>
          <p:nvPr/>
        </p:nvSpPr>
        <p:spPr>
          <a:xfrm rot="0">
            <a:off x="907724" y="2055011"/>
            <a:ext cx="15895970" cy="7618708"/>
          </a:xfrm>
          <a:prstGeom prst="rect">
            <a:avLst/>
          </a:prstGeom>
        </p:spPr>
        <p:txBody>
          <a:bodyPr anchor="t" rtlCol="false" tIns="0" lIns="0" bIns="0" rIns="0">
            <a:spAutoFit/>
          </a:bodyPr>
          <a:lstStyle/>
          <a:p>
            <a:pPr algn="ctr">
              <a:lnSpc>
                <a:spcPts val="4306"/>
              </a:lnSpc>
            </a:pPr>
            <a:r>
              <a:rPr lang="en-US" sz="3075" spc="-61">
                <a:solidFill>
                  <a:srgbClr val="934713"/>
                </a:solidFill>
                <a:latin typeface="Poppins"/>
                <a:ea typeface="Poppins"/>
                <a:cs typeface="Poppins"/>
                <a:sym typeface="Poppins"/>
              </a:rPr>
              <a:t>AI agents are intelligent software programs that perceive through their environment, interpret data, and take actions to achieve specific goals. With traditional methods of automation, AI agents dynamically make decisions, adapting to new information and drawing on past experience. AI agents do work continuously and act without having a person supervise them and then can be designed to have different degrees of autonomy-from a simple task-oriented bot to a complex multi-functional agent.</a:t>
            </a:r>
          </a:p>
          <a:p>
            <a:pPr algn="ctr">
              <a:lnSpc>
                <a:spcPts val="4306"/>
              </a:lnSpc>
            </a:pPr>
          </a:p>
          <a:p>
            <a:pPr algn="ctr">
              <a:lnSpc>
                <a:spcPts val="4306"/>
              </a:lnSpc>
              <a:spcBef>
                <a:spcPct val="0"/>
              </a:spcBef>
            </a:pPr>
            <a:r>
              <a:rPr lang="en-US" sz="3075" spc="-61">
                <a:solidFill>
                  <a:srgbClr val="934713"/>
                </a:solidFill>
                <a:latin typeface="Poppins"/>
                <a:ea typeface="Poppins"/>
                <a:cs typeface="Poppins"/>
                <a:sym typeface="Poppins"/>
              </a:rPr>
              <a:t>In an enterprise environment, AI agents are fulfilling several roles: customer service bots that map user behavior, financial agents who trade accounts, and logistics agents who detect changes in delivery issues and reroute shipments. This flexibility and learning ability make the agents a very important element in the whole automation system, especially when these agents are embedded into blockchain platforms demanding secure, trustable execution.</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A30052"/>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EFEFF1"/>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230600" cy="7621515"/>
            <a:chOff x="0" y="0"/>
            <a:chExt cx="4274726" cy="2007313"/>
          </a:xfrm>
        </p:grpSpPr>
        <p:sp>
          <p:nvSpPr>
            <p:cNvPr name="Freeform 6" id="6"/>
            <p:cNvSpPr/>
            <p:nvPr/>
          </p:nvSpPr>
          <p:spPr>
            <a:xfrm flipH="false" flipV="false" rot="0">
              <a:off x="0" y="0"/>
              <a:ext cx="4274726" cy="2007313"/>
            </a:xfrm>
            <a:custGeom>
              <a:avLst/>
              <a:gdLst/>
              <a:ahLst/>
              <a:cxnLst/>
              <a:rect r="r" b="b" t="t" l="l"/>
              <a:pathLst>
                <a:path h="2007313" w="4274726">
                  <a:moveTo>
                    <a:pt x="0" y="0"/>
                  </a:moveTo>
                  <a:lnTo>
                    <a:pt x="4274726" y="0"/>
                  </a:lnTo>
                  <a:lnTo>
                    <a:pt x="4274726" y="2007313"/>
                  </a:lnTo>
                  <a:lnTo>
                    <a:pt x="0" y="2007313"/>
                  </a:lnTo>
                  <a:close/>
                </a:path>
              </a:pathLst>
            </a:custGeom>
            <a:solidFill>
              <a:srgbClr val="EFEFF1"/>
            </a:solidFill>
            <a:ln cap="sq">
              <a:noFill/>
              <a:prstDash val="solid"/>
              <a:miter/>
            </a:ln>
          </p:spPr>
        </p:sp>
        <p:sp>
          <p:nvSpPr>
            <p:cNvPr name="TextBox 7" id="7"/>
            <p:cNvSpPr txBox="true"/>
            <p:nvPr/>
          </p:nvSpPr>
          <p:spPr>
            <a:xfrm>
              <a:off x="0" y="-38100"/>
              <a:ext cx="4274726"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349860" y="333776"/>
            <a:ext cx="15286518" cy="810910"/>
          </a:xfrm>
          <a:prstGeom prst="rect">
            <a:avLst/>
          </a:prstGeom>
        </p:spPr>
        <p:txBody>
          <a:bodyPr anchor="t" rtlCol="false" tIns="0" lIns="0" bIns="0" rIns="0">
            <a:spAutoFit/>
          </a:bodyPr>
          <a:lstStyle/>
          <a:p>
            <a:pPr algn="ctr" marL="0" indent="0" lvl="0">
              <a:lnSpc>
                <a:spcPts val="6619"/>
              </a:lnSpc>
              <a:spcBef>
                <a:spcPct val="0"/>
              </a:spcBef>
            </a:pPr>
            <a:r>
              <a:rPr lang="en-US" sz="4727">
                <a:solidFill>
                  <a:srgbClr val="008000"/>
                </a:solidFill>
                <a:latin typeface="Open Sans Extra Bold"/>
                <a:ea typeface="Open Sans Extra Bold"/>
                <a:cs typeface="Open Sans Extra Bold"/>
                <a:sym typeface="Open Sans Extra Bold"/>
              </a:rPr>
              <a:t>The Role of Blockchain in Automation</a:t>
            </a:r>
          </a:p>
        </p:txBody>
      </p:sp>
      <p:sp>
        <p:nvSpPr>
          <p:cNvPr name="TextBox 9" id="9"/>
          <p:cNvSpPr txBox="true"/>
          <p:nvPr/>
        </p:nvSpPr>
        <p:spPr>
          <a:xfrm rot="0">
            <a:off x="1652528" y="2660230"/>
            <a:ext cx="14406361" cy="6506326"/>
          </a:xfrm>
          <a:prstGeom prst="rect">
            <a:avLst/>
          </a:prstGeom>
        </p:spPr>
        <p:txBody>
          <a:bodyPr anchor="t" rtlCol="false" tIns="0" lIns="0" bIns="0" rIns="0">
            <a:spAutoFit/>
          </a:bodyPr>
          <a:lstStyle/>
          <a:p>
            <a:pPr algn="just" marL="722278" indent="-361139" lvl="1">
              <a:lnSpc>
                <a:spcPts val="4683"/>
              </a:lnSpc>
              <a:buFont typeface="Arial"/>
              <a:buChar char="•"/>
            </a:pPr>
            <a:r>
              <a:rPr lang="en-US" sz="3345" spc="-66">
                <a:solidFill>
                  <a:srgbClr val="934713"/>
                </a:solidFill>
                <a:latin typeface="Poppins"/>
                <a:ea typeface="Poppins"/>
                <a:cs typeface="Poppins"/>
                <a:sym typeface="Poppins"/>
              </a:rPr>
              <a:t>Smart contracts that self-execute an agreement upon the fulfillment of pre-discussed conditions so that intermediaries wouldn't be required.</a:t>
            </a:r>
          </a:p>
          <a:p>
            <a:pPr algn="just">
              <a:lnSpc>
                <a:spcPts val="4683"/>
              </a:lnSpc>
            </a:pPr>
          </a:p>
          <a:p>
            <a:pPr algn="just" marL="722278" indent="-361139" lvl="1">
              <a:lnSpc>
                <a:spcPts val="4683"/>
              </a:lnSpc>
              <a:buFont typeface="Arial"/>
              <a:buChar char="•"/>
            </a:pPr>
            <a:r>
              <a:rPr lang="en-US" sz="3345" spc="-66">
                <a:solidFill>
                  <a:srgbClr val="934713"/>
                </a:solidFill>
                <a:latin typeface="Poppins"/>
                <a:ea typeface="Poppins"/>
                <a:cs typeface="Poppins"/>
                <a:sym typeface="Poppins"/>
              </a:rPr>
              <a:t>Transparent audit trails that register all reports, regardless of purchase or payment stages.</a:t>
            </a:r>
          </a:p>
          <a:p>
            <a:pPr algn="just">
              <a:lnSpc>
                <a:spcPts val="4683"/>
              </a:lnSpc>
            </a:pPr>
          </a:p>
          <a:p>
            <a:pPr algn="just" marL="722278" indent="-361139" lvl="1">
              <a:lnSpc>
                <a:spcPts val="4683"/>
              </a:lnSpc>
              <a:buFont typeface="Arial"/>
              <a:buChar char="•"/>
            </a:pPr>
            <a:r>
              <a:rPr lang="en-US" sz="3345" spc="-66">
                <a:solidFill>
                  <a:srgbClr val="934713"/>
                </a:solidFill>
                <a:latin typeface="Poppins"/>
                <a:ea typeface="Poppins"/>
                <a:cs typeface="Poppins"/>
                <a:sym typeface="Poppins"/>
              </a:rPr>
              <a:t>Immutable data records verifiable and trustworthy by all parties.</a:t>
            </a:r>
          </a:p>
          <a:p>
            <a:pPr algn="just">
              <a:lnSpc>
                <a:spcPts val="4683"/>
              </a:lnSpc>
            </a:pPr>
          </a:p>
          <a:p>
            <a:pPr algn="just" marL="722278" indent="-361139" lvl="1">
              <a:lnSpc>
                <a:spcPts val="4683"/>
              </a:lnSpc>
              <a:spcBef>
                <a:spcPct val="0"/>
              </a:spcBef>
              <a:buFont typeface="Arial"/>
              <a:buChar char="•"/>
            </a:pPr>
            <a:r>
              <a:rPr lang="en-US" sz="3345" spc="-66">
                <a:solidFill>
                  <a:srgbClr val="934713"/>
                </a:solidFill>
                <a:latin typeface="Poppins"/>
                <a:ea typeface="Poppins"/>
                <a:cs typeface="Poppins"/>
                <a:sym typeface="Poppins"/>
              </a:rPr>
              <a:t>Tokenization mechanisms that help companies create incentive-led ecosystems.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A30052"/>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EFEFF1"/>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230600" cy="7621515"/>
            <a:chOff x="0" y="0"/>
            <a:chExt cx="4274726" cy="2007313"/>
          </a:xfrm>
        </p:grpSpPr>
        <p:sp>
          <p:nvSpPr>
            <p:cNvPr name="Freeform 6" id="6"/>
            <p:cNvSpPr/>
            <p:nvPr/>
          </p:nvSpPr>
          <p:spPr>
            <a:xfrm flipH="false" flipV="false" rot="0">
              <a:off x="0" y="0"/>
              <a:ext cx="4274726" cy="2007313"/>
            </a:xfrm>
            <a:custGeom>
              <a:avLst/>
              <a:gdLst/>
              <a:ahLst/>
              <a:cxnLst/>
              <a:rect r="r" b="b" t="t" l="l"/>
              <a:pathLst>
                <a:path h="2007313" w="4274726">
                  <a:moveTo>
                    <a:pt x="0" y="0"/>
                  </a:moveTo>
                  <a:lnTo>
                    <a:pt x="4274726" y="0"/>
                  </a:lnTo>
                  <a:lnTo>
                    <a:pt x="4274726" y="2007313"/>
                  </a:lnTo>
                  <a:lnTo>
                    <a:pt x="0" y="2007313"/>
                  </a:lnTo>
                  <a:close/>
                </a:path>
              </a:pathLst>
            </a:custGeom>
            <a:solidFill>
              <a:srgbClr val="EFEFF1"/>
            </a:solidFill>
            <a:ln cap="sq">
              <a:noFill/>
              <a:prstDash val="solid"/>
              <a:miter/>
            </a:ln>
          </p:spPr>
        </p:sp>
        <p:sp>
          <p:nvSpPr>
            <p:cNvPr name="TextBox 7" id="7"/>
            <p:cNvSpPr txBox="true"/>
            <p:nvPr/>
          </p:nvSpPr>
          <p:spPr>
            <a:xfrm>
              <a:off x="0" y="-38100"/>
              <a:ext cx="4274726"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028700" y="333776"/>
            <a:ext cx="16046850" cy="810910"/>
          </a:xfrm>
          <a:prstGeom prst="rect">
            <a:avLst/>
          </a:prstGeom>
        </p:spPr>
        <p:txBody>
          <a:bodyPr anchor="t" rtlCol="false" tIns="0" lIns="0" bIns="0" rIns="0">
            <a:spAutoFit/>
          </a:bodyPr>
          <a:lstStyle/>
          <a:p>
            <a:pPr algn="ctr" marL="0" indent="0" lvl="0">
              <a:lnSpc>
                <a:spcPts val="6619"/>
              </a:lnSpc>
              <a:spcBef>
                <a:spcPct val="0"/>
              </a:spcBef>
            </a:pPr>
            <a:r>
              <a:rPr lang="en-US" sz="4727">
                <a:solidFill>
                  <a:srgbClr val="008000"/>
                </a:solidFill>
                <a:latin typeface="Open Sans Extra Bold"/>
                <a:ea typeface="Open Sans Extra Bold"/>
                <a:cs typeface="Open Sans Extra Bold"/>
                <a:sym typeface="Open Sans Extra Bold"/>
              </a:rPr>
              <a:t>How AI Agents Enhance Blockchain-Based Systems</a:t>
            </a:r>
          </a:p>
        </p:txBody>
      </p:sp>
      <p:sp>
        <p:nvSpPr>
          <p:cNvPr name="TextBox 9" id="9"/>
          <p:cNvSpPr txBox="true"/>
          <p:nvPr/>
        </p:nvSpPr>
        <p:spPr>
          <a:xfrm rot="0">
            <a:off x="1399884" y="2662531"/>
            <a:ext cx="14911649" cy="6511251"/>
          </a:xfrm>
          <a:prstGeom prst="rect">
            <a:avLst/>
          </a:prstGeom>
        </p:spPr>
        <p:txBody>
          <a:bodyPr anchor="t" rtlCol="false" tIns="0" lIns="0" bIns="0" rIns="0">
            <a:spAutoFit/>
          </a:bodyPr>
          <a:lstStyle/>
          <a:p>
            <a:pPr algn="just" marL="662848" indent="-331424" lvl="1">
              <a:lnSpc>
                <a:spcPts val="4298"/>
              </a:lnSpc>
              <a:buFont typeface="Arial"/>
              <a:buChar char="•"/>
            </a:pPr>
            <a:r>
              <a:rPr lang="en-US" sz="3070" spc="-61">
                <a:solidFill>
                  <a:srgbClr val="934713"/>
                </a:solidFill>
                <a:latin typeface="Poppins"/>
                <a:ea typeface="Poppins"/>
                <a:cs typeface="Poppins"/>
                <a:sym typeface="Poppins"/>
              </a:rPr>
              <a:t>Analyze off-chain data and provide smart contracts on the blockchain with the necessary insights.</a:t>
            </a:r>
          </a:p>
          <a:p>
            <a:pPr algn="just">
              <a:lnSpc>
                <a:spcPts val="4298"/>
              </a:lnSpc>
            </a:pPr>
          </a:p>
          <a:p>
            <a:pPr algn="just" marL="662848" indent="-331424" lvl="1">
              <a:lnSpc>
                <a:spcPts val="4298"/>
              </a:lnSpc>
              <a:buFont typeface="Arial"/>
              <a:buChar char="•"/>
            </a:pPr>
            <a:r>
              <a:rPr lang="en-US" sz="3070" spc="-61">
                <a:solidFill>
                  <a:srgbClr val="934713"/>
                </a:solidFill>
                <a:latin typeface="Poppins"/>
                <a:ea typeface="Poppins"/>
                <a:cs typeface="Poppins"/>
                <a:sym typeface="Poppins"/>
              </a:rPr>
              <a:t>Predict an outcome based on the historical data stored on the blockchain, such as failure prediction of equipment in manufacturing scenarios.</a:t>
            </a:r>
          </a:p>
          <a:p>
            <a:pPr algn="just">
              <a:lnSpc>
                <a:spcPts val="4298"/>
              </a:lnSpc>
            </a:pPr>
          </a:p>
          <a:p>
            <a:pPr algn="just" marL="662848" indent="-331424" lvl="1">
              <a:lnSpc>
                <a:spcPts val="4298"/>
              </a:lnSpc>
              <a:buFont typeface="Arial"/>
              <a:buChar char="•"/>
            </a:pPr>
            <a:r>
              <a:rPr lang="en-US" sz="3070" spc="-61">
                <a:solidFill>
                  <a:srgbClr val="934713"/>
                </a:solidFill>
                <a:latin typeface="Poppins"/>
                <a:ea typeface="Poppins"/>
                <a:cs typeface="Poppins"/>
                <a:sym typeface="Poppins"/>
              </a:rPr>
              <a:t>Make context-aware decisions, such as dynamic pricing adjustment in a decentralized marketplace.</a:t>
            </a:r>
          </a:p>
          <a:p>
            <a:pPr algn="just">
              <a:lnSpc>
                <a:spcPts val="4298"/>
              </a:lnSpc>
            </a:pPr>
          </a:p>
          <a:p>
            <a:pPr algn="just" marL="662848" indent="-331424" lvl="1">
              <a:lnSpc>
                <a:spcPts val="4298"/>
              </a:lnSpc>
              <a:spcBef>
                <a:spcPct val="0"/>
              </a:spcBef>
              <a:buFont typeface="Arial"/>
              <a:buChar char="•"/>
            </a:pPr>
            <a:r>
              <a:rPr lang="en-US" sz="3070" spc="-61">
                <a:solidFill>
                  <a:srgbClr val="934713"/>
                </a:solidFill>
                <a:latin typeface="Poppins"/>
                <a:ea typeface="Poppins"/>
                <a:cs typeface="Poppins"/>
                <a:sym typeface="Poppins"/>
              </a:rPr>
              <a:t>Coordinate with other agents within decentralized networks to attain collective objectives, manage shared resources, or submit bids for certain services.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A30052"/>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EFEFF1"/>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230600" cy="7621515"/>
            <a:chOff x="0" y="0"/>
            <a:chExt cx="4274726" cy="2007313"/>
          </a:xfrm>
        </p:grpSpPr>
        <p:sp>
          <p:nvSpPr>
            <p:cNvPr name="Freeform 6" id="6"/>
            <p:cNvSpPr/>
            <p:nvPr/>
          </p:nvSpPr>
          <p:spPr>
            <a:xfrm flipH="false" flipV="false" rot="0">
              <a:off x="0" y="0"/>
              <a:ext cx="4274726" cy="2007313"/>
            </a:xfrm>
            <a:custGeom>
              <a:avLst/>
              <a:gdLst/>
              <a:ahLst/>
              <a:cxnLst/>
              <a:rect r="r" b="b" t="t" l="l"/>
              <a:pathLst>
                <a:path h="2007313" w="4274726">
                  <a:moveTo>
                    <a:pt x="0" y="0"/>
                  </a:moveTo>
                  <a:lnTo>
                    <a:pt x="4274726" y="0"/>
                  </a:lnTo>
                  <a:lnTo>
                    <a:pt x="4274726" y="2007313"/>
                  </a:lnTo>
                  <a:lnTo>
                    <a:pt x="0" y="2007313"/>
                  </a:lnTo>
                  <a:close/>
                </a:path>
              </a:pathLst>
            </a:custGeom>
            <a:solidFill>
              <a:srgbClr val="EFEFF1"/>
            </a:solidFill>
            <a:ln cap="sq">
              <a:noFill/>
              <a:prstDash val="solid"/>
              <a:miter/>
            </a:ln>
          </p:spPr>
        </p:sp>
        <p:sp>
          <p:nvSpPr>
            <p:cNvPr name="TextBox 7" id="7"/>
            <p:cNvSpPr txBox="true"/>
            <p:nvPr/>
          </p:nvSpPr>
          <p:spPr>
            <a:xfrm>
              <a:off x="0" y="-38100"/>
              <a:ext cx="4274726"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120575" y="333776"/>
            <a:ext cx="16046850" cy="810910"/>
          </a:xfrm>
          <a:prstGeom prst="rect">
            <a:avLst/>
          </a:prstGeom>
        </p:spPr>
        <p:txBody>
          <a:bodyPr anchor="t" rtlCol="false" tIns="0" lIns="0" bIns="0" rIns="0">
            <a:spAutoFit/>
          </a:bodyPr>
          <a:lstStyle/>
          <a:p>
            <a:pPr algn="ctr" marL="0" indent="0" lvl="0">
              <a:lnSpc>
                <a:spcPts val="6619"/>
              </a:lnSpc>
              <a:spcBef>
                <a:spcPct val="0"/>
              </a:spcBef>
            </a:pPr>
            <a:r>
              <a:rPr lang="en-US" sz="4727">
                <a:solidFill>
                  <a:srgbClr val="008000"/>
                </a:solidFill>
                <a:latin typeface="Open Sans Extra Bold"/>
                <a:ea typeface="Open Sans Extra Bold"/>
                <a:cs typeface="Open Sans Extra Bold"/>
                <a:sym typeface="Open Sans Extra Bold"/>
              </a:rPr>
              <a:t>Enterprise Use Cases: AI Agents + Blockchain</a:t>
            </a:r>
          </a:p>
        </p:txBody>
      </p:sp>
      <p:sp>
        <p:nvSpPr>
          <p:cNvPr name="TextBox 9" id="9"/>
          <p:cNvSpPr txBox="true"/>
          <p:nvPr/>
        </p:nvSpPr>
        <p:spPr>
          <a:xfrm rot="0">
            <a:off x="1537295" y="2440022"/>
            <a:ext cx="14911649" cy="7065768"/>
          </a:xfrm>
          <a:prstGeom prst="rect">
            <a:avLst/>
          </a:prstGeom>
        </p:spPr>
        <p:txBody>
          <a:bodyPr anchor="t" rtlCol="false" tIns="0" lIns="0" bIns="0" rIns="0">
            <a:spAutoFit/>
          </a:bodyPr>
          <a:lstStyle/>
          <a:p>
            <a:pPr algn="just">
              <a:lnSpc>
                <a:spcPts val="4298"/>
              </a:lnSpc>
            </a:pPr>
            <a:r>
              <a:rPr lang="en-US" b="true" sz="3070" spc="-61">
                <a:solidFill>
                  <a:srgbClr val="008000"/>
                </a:solidFill>
                <a:latin typeface="Poppins Bold"/>
                <a:ea typeface="Poppins Bold"/>
                <a:cs typeface="Poppins Bold"/>
                <a:sym typeface="Poppins Bold"/>
              </a:rPr>
              <a:t>1.Supply Chain Management</a:t>
            </a:r>
          </a:p>
          <a:p>
            <a:pPr algn="just">
              <a:lnSpc>
                <a:spcPts val="4298"/>
              </a:lnSpc>
            </a:pPr>
          </a:p>
          <a:p>
            <a:pPr algn="just">
              <a:lnSpc>
                <a:spcPts val="4298"/>
              </a:lnSpc>
            </a:pPr>
            <a:r>
              <a:rPr lang="en-US" sz="3070" spc="-61">
                <a:solidFill>
                  <a:srgbClr val="934713"/>
                </a:solidFill>
                <a:latin typeface="Poppins"/>
                <a:ea typeface="Poppins"/>
                <a:cs typeface="Poppins"/>
                <a:sym typeface="Poppins"/>
              </a:rPr>
              <a:t>In enterprises, AI agents track goods along world supply chains, detect anomalies and manage inventory in real-time. The blockchain technology makes sure that all shipment-related data is securely stored and verifiable by all participants-retailers, manufacturers, and suppliers.</a:t>
            </a:r>
          </a:p>
          <a:p>
            <a:pPr algn="just">
              <a:lnSpc>
                <a:spcPts val="4298"/>
              </a:lnSpc>
            </a:pPr>
          </a:p>
          <a:p>
            <a:pPr algn="just">
              <a:lnSpc>
                <a:spcPts val="4298"/>
              </a:lnSpc>
            </a:pPr>
            <a:r>
              <a:rPr lang="en-US" sz="3070" spc="-61">
                <a:solidFill>
                  <a:srgbClr val="008000"/>
                </a:solidFill>
                <a:latin typeface="Poppins"/>
                <a:ea typeface="Poppins"/>
                <a:cs typeface="Poppins"/>
                <a:sym typeface="Poppins"/>
              </a:rPr>
              <a:t>2.</a:t>
            </a:r>
            <a:r>
              <a:rPr lang="en-US" b="true" sz="3070" spc="-61">
                <a:solidFill>
                  <a:srgbClr val="008000"/>
                </a:solidFill>
                <a:latin typeface="Poppins Bold"/>
                <a:ea typeface="Poppins Bold"/>
                <a:cs typeface="Poppins Bold"/>
                <a:sym typeface="Poppins Bold"/>
              </a:rPr>
              <a:t> </a:t>
            </a:r>
            <a:r>
              <a:rPr lang="en-US" b="true" sz="3070" spc="-61">
                <a:solidFill>
                  <a:srgbClr val="008000"/>
                </a:solidFill>
                <a:latin typeface="Poppins Bold"/>
                <a:ea typeface="Poppins Bold"/>
                <a:cs typeface="Poppins Bold"/>
                <a:sym typeface="Poppins Bold"/>
              </a:rPr>
              <a:t>DeFi</a:t>
            </a:r>
          </a:p>
          <a:p>
            <a:pPr algn="just">
              <a:lnSpc>
                <a:spcPts val="4298"/>
              </a:lnSpc>
            </a:pPr>
          </a:p>
          <a:p>
            <a:pPr algn="just">
              <a:lnSpc>
                <a:spcPts val="4298"/>
              </a:lnSpc>
              <a:spcBef>
                <a:spcPct val="0"/>
              </a:spcBef>
            </a:pPr>
            <a:r>
              <a:rPr lang="en-US" sz="3070" spc="-61">
                <a:solidFill>
                  <a:srgbClr val="934713"/>
                </a:solidFill>
                <a:latin typeface="Poppins"/>
                <a:ea typeface="Poppins"/>
                <a:cs typeface="Poppins"/>
                <a:sym typeface="Poppins"/>
              </a:rPr>
              <a:t> Within DeFi ecosystems, AI agents function as automated financial advisors managing portfolio compositions, balancing liquidity pools, and making trades according to market dynamics. Blockchain thus ensures all transactions are transparent, accountable, and protected. </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A30052"/>
        </a:solidFill>
      </p:bgPr>
    </p:bg>
    <p:spTree>
      <p:nvGrpSpPr>
        <p:cNvPr id="1" name=""/>
        <p:cNvGrpSpPr/>
        <p:nvPr/>
      </p:nvGrpSpPr>
      <p:grpSpPr>
        <a:xfrm>
          <a:off x="0" y="0"/>
          <a:ext cx="0" cy="0"/>
          <a:chOff x="0" y="0"/>
          <a:chExt cx="0" cy="0"/>
        </a:xfrm>
      </p:grpSpPr>
      <p:grpSp>
        <p:nvGrpSpPr>
          <p:cNvPr name="Group 2" id="2"/>
          <p:cNvGrpSpPr/>
          <p:nvPr/>
        </p:nvGrpSpPr>
        <p:grpSpPr>
          <a:xfrm rot="0">
            <a:off x="740408" y="606059"/>
            <a:ext cx="16230600" cy="9165716"/>
            <a:chOff x="0" y="0"/>
            <a:chExt cx="4274726" cy="2414016"/>
          </a:xfrm>
        </p:grpSpPr>
        <p:sp>
          <p:nvSpPr>
            <p:cNvPr name="Freeform 3" id="3"/>
            <p:cNvSpPr/>
            <p:nvPr/>
          </p:nvSpPr>
          <p:spPr>
            <a:xfrm flipH="false" flipV="false" rot="0">
              <a:off x="0" y="0"/>
              <a:ext cx="4274726" cy="2414016"/>
            </a:xfrm>
            <a:custGeom>
              <a:avLst/>
              <a:gdLst/>
              <a:ahLst/>
              <a:cxnLst/>
              <a:rect r="r" b="b" t="t" l="l"/>
              <a:pathLst>
                <a:path h="2414016" w="4274726">
                  <a:moveTo>
                    <a:pt x="0" y="0"/>
                  </a:moveTo>
                  <a:lnTo>
                    <a:pt x="4274726" y="0"/>
                  </a:lnTo>
                  <a:lnTo>
                    <a:pt x="4274726" y="2414016"/>
                  </a:lnTo>
                  <a:lnTo>
                    <a:pt x="0" y="2414016"/>
                  </a:lnTo>
                  <a:close/>
                </a:path>
              </a:pathLst>
            </a:custGeom>
            <a:solidFill>
              <a:srgbClr val="EFEFF1"/>
            </a:solidFill>
            <a:ln cap="sq">
              <a:noFill/>
              <a:prstDash val="solid"/>
              <a:miter/>
            </a:ln>
          </p:spPr>
        </p:sp>
        <p:sp>
          <p:nvSpPr>
            <p:cNvPr name="TextBox 4" id="4"/>
            <p:cNvSpPr txBox="true"/>
            <p:nvPr/>
          </p:nvSpPr>
          <p:spPr>
            <a:xfrm>
              <a:off x="0" y="-38100"/>
              <a:ext cx="4274726" cy="2452116"/>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5" id="5"/>
          <p:cNvSpPr txBox="true"/>
          <p:nvPr/>
        </p:nvSpPr>
        <p:spPr>
          <a:xfrm rot="0">
            <a:off x="1091889" y="952500"/>
            <a:ext cx="15527638" cy="8287586"/>
          </a:xfrm>
          <a:prstGeom prst="rect">
            <a:avLst/>
          </a:prstGeom>
        </p:spPr>
        <p:txBody>
          <a:bodyPr anchor="t" rtlCol="false" tIns="0" lIns="0" bIns="0" rIns="0">
            <a:spAutoFit/>
          </a:bodyPr>
          <a:lstStyle/>
          <a:p>
            <a:pPr algn="just">
              <a:lnSpc>
                <a:spcPts val="4099"/>
              </a:lnSpc>
            </a:pPr>
            <a:r>
              <a:rPr lang="en-US" b="true" sz="2928" spc="-58">
                <a:solidFill>
                  <a:srgbClr val="008000"/>
                </a:solidFill>
                <a:latin typeface="Poppins Bold"/>
                <a:ea typeface="Poppins Bold"/>
                <a:cs typeface="Poppins Bold"/>
                <a:sym typeface="Poppins Bold"/>
              </a:rPr>
              <a:t>3. Healthcare</a:t>
            </a:r>
          </a:p>
          <a:p>
            <a:pPr algn="just">
              <a:lnSpc>
                <a:spcPts val="4099"/>
              </a:lnSpc>
            </a:pPr>
            <a:r>
              <a:rPr lang="en-US" sz="2928" spc="-58">
                <a:solidFill>
                  <a:srgbClr val="934713"/>
                </a:solidFill>
                <a:latin typeface="Poppins"/>
                <a:ea typeface="Poppins"/>
                <a:cs typeface="Poppins"/>
                <a:sym typeface="Poppins"/>
              </a:rPr>
              <a:t> AI agents</a:t>
            </a:r>
            <a:r>
              <a:rPr lang="en-US" sz="2928" spc="-58">
                <a:solidFill>
                  <a:srgbClr val="934713"/>
                </a:solidFill>
                <a:latin typeface="Poppins"/>
                <a:ea typeface="Poppins"/>
                <a:cs typeface="Poppins"/>
                <a:sym typeface="Poppins"/>
              </a:rPr>
              <a:t> are deployed by hospitals and research centers to go through huge medical datasets, aid in diagnosis, and manage patients. In this case, blockchain makes sure that sensitive health records are shared securely only with authorized parties and in a manner that ensures compliance and trust</a:t>
            </a:r>
            <a:r>
              <a:rPr lang="en-US" sz="2928" spc="-58">
                <a:solidFill>
                  <a:srgbClr val="934713"/>
                </a:solidFill>
                <a:latin typeface="Poppins"/>
                <a:ea typeface="Poppins"/>
                <a:cs typeface="Poppins"/>
                <a:sym typeface="Poppins"/>
              </a:rPr>
              <a:t>. </a:t>
            </a:r>
          </a:p>
          <a:p>
            <a:pPr algn="just">
              <a:lnSpc>
                <a:spcPts val="4099"/>
              </a:lnSpc>
            </a:pPr>
          </a:p>
          <a:p>
            <a:pPr algn="just">
              <a:lnSpc>
                <a:spcPts val="4099"/>
              </a:lnSpc>
            </a:pPr>
            <a:r>
              <a:rPr lang="en-US" sz="2928" spc="-58">
                <a:solidFill>
                  <a:srgbClr val="008000"/>
                </a:solidFill>
                <a:latin typeface="Poppins"/>
                <a:ea typeface="Poppins"/>
                <a:cs typeface="Poppins"/>
                <a:sym typeface="Poppins"/>
              </a:rPr>
              <a:t>4. </a:t>
            </a:r>
            <a:r>
              <a:rPr lang="en-US" b="true" sz="2928" spc="-58">
                <a:solidFill>
                  <a:srgbClr val="008000"/>
                </a:solidFill>
                <a:latin typeface="Poppins Bold"/>
                <a:ea typeface="Poppins Bold"/>
                <a:cs typeface="Poppins Bold"/>
                <a:sym typeface="Poppins Bold"/>
              </a:rPr>
              <a:t>I</a:t>
            </a:r>
            <a:r>
              <a:rPr lang="en-US" b="true" sz="2928" spc="-58">
                <a:solidFill>
                  <a:srgbClr val="008000"/>
                </a:solidFill>
                <a:latin typeface="Poppins Bold"/>
                <a:ea typeface="Poppins Bold"/>
                <a:cs typeface="Poppins Bold"/>
                <a:sym typeface="Poppins Bold"/>
              </a:rPr>
              <a:t>nsurance</a:t>
            </a:r>
          </a:p>
          <a:p>
            <a:pPr algn="just">
              <a:lnSpc>
                <a:spcPts val="4099"/>
              </a:lnSpc>
            </a:pPr>
            <a:r>
              <a:rPr lang="en-US" sz="2928" spc="-58">
                <a:solidFill>
                  <a:srgbClr val="934713"/>
                </a:solidFill>
                <a:latin typeface="Poppins"/>
                <a:ea typeface="Poppins"/>
                <a:cs typeface="Poppins"/>
                <a:sym typeface="Poppins"/>
              </a:rPr>
              <a:t>An AI agent can automatically verify claims based on an analysis of uploaded documents and corroborating data sources. Moreover, when claims and the blockchains are used together, claims can be recorded immutably, allowing for immediate policy checks, fraud detections, and payments through smart contracts. </a:t>
            </a:r>
          </a:p>
          <a:p>
            <a:pPr algn="just">
              <a:lnSpc>
                <a:spcPts val="4099"/>
              </a:lnSpc>
            </a:pPr>
          </a:p>
          <a:p>
            <a:pPr algn="just">
              <a:lnSpc>
                <a:spcPts val="4099"/>
              </a:lnSpc>
            </a:pPr>
            <a:r>
              <a:rPr lang="en-US" sz="2928" spc="-58">
                <a:solidFill>
                  <a:srgbClr val="008000"/>
                </a:solidFill>
                <a:latin typeface="Poppins"/>
                <a:ea typeface="Poppins"/>
                <a:cs typeface="Poppins"/>
                <a:sym typeface="Poppins"/>
              </a:rPr>
              <a:t>5. </a:t>
            </a:r>
            <a:r>
              <a:rPr lang="en-US" b="true" sz="2928" spc="-58">
                <a:solidFill>
                  <a:srgbClr val="008000"/>
                </a:solidFill>
                <a:latin typeface="Poppins Bold"/>
                <a:ea typeface="Poppins Bold"/>
                <a:cs typeface="Poppins Bold"/>
                <a:sym typeface="Poppins Bold"/>
              </a:rPr>
              <a:t>Energy Sector</a:t>
            </a:r>
          </a:p>
          <a:p>
            <a:pPr algn="just">
              <a:lnSpc>
                <a:spcPts val="4099"/>
              </a:lnSpc>
              <a:spcBef>
                <a:spcPct val="0"/>
              </a:spcBef>
            </a:pPr>
            <a:r>
              <a:rPr lang="en-US" sz="2928" spc="-58">
                <a:solidFill>
                  <a:srgbClr val="934713"/>
                </a:solidFill>
                <a:latin typeface="Poppins"/>
                <a:ea typeface="Poppins"/>
                <a:cs typeface="Poppins"/>
                <a:sym typeface="Poppins"/>
              </a:rPr>
              <a:t>AI agents in smart grids govern the distribution of energy, study consumption patterns, and implement dynamic pricing. Blockchain brings the trust and security layer necessary to allow decentralized billing systems and peer-to-peer energy trading.</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A30052"/>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EFEFF1"/>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230600" cy="7621515"/>
            <a:chOff x="0" y="0"/>
            <a:chExt cx="4274726" cy="2007313"/>
          </a:xfrm>
        </p:grpSpPr>
        <p:sp>
          <p:nvSpPr>
            <p:cNvPr name="Freeform 6" id="6"/>
            <p:cNvSpPr/>
            <p:nvPr/>
          </p:nvSpPr>
          <p:spPr>
            <a:xfrm flipH="false" flipV="false" rot="0">
              <a:off x="0" y="0"/>
              <a:ext cx="4274726" cy="2007313"/>
            </a:xfrm>
            <a:custGeom>
              <a:avLst/>
              <a:gdLst/>
              <a:ahLst/>
              <a:cxnLst/>
              <a:rect r="r" b="b" t="t" l="l"/>
              <a:pathLst>
                <a:path h="2007313" w="4274726">
                  <a:moveTo>
                    <a:pt x="0" y="0"/>
                  </a:moveTo>
                  <a:lnTo>
                    <a:pt x="4274726" y="0"/>
                  </a:lnTo>
                  <a:lnTo>
                    <a:pt x="4274726" y="2007313"/>
                  </a:lnTo>
                  <a:lnTo>
                    <a:pt x="0" y="2007313"/>
                  </a:lnTo>
                  <a:close/>
                </a:path>
              </a:pathLst>
            </a:custGeom>
            <a:solidFill>
              <a:srgbClr val="EFEFF1"/>
            </a:solidFill>
            <a:ln cap="sq">
              <a:noFill/>
              <a:prstDash val="solid"/>
              <a:miter/>
            </a:ln>
          </p:spPr>
        </p:sp>
        <p:sp>
          <p:nvSpPr>
            <p:cNvPr name="TextBox 7" id="7"/>
            <p:cNvSpPr txBox="true"/>
            <p:nvPr/>
          </p:nvSpPr>
          <p:spPr>
            <a:xfrm>
              <a:off x="0" y="-38100"/>
              <a:ext cx="4274726"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120575" y="333776"/>
            <a:ext cx="16046850" cy="810910"/>
          </a:xfrm>
          <a:prstGeom prst="rect">
            <a:avLst/>
          </a:prstGeom>
        </p:spPr>
        <p:txBody>
          <a:bodyPr anchor="t" rtlCol="false" tIns="0" lIns="0" bIns="0" rIns="0">
            <a:spAutoFit/>
          </a:bodyPr>
          <a:lstStyle/>
          <a:p>
            <a:pPr algn="ctr" marL="0" indent="0" lvl="0">
              <a:lnSpc>
                <a:spcPts val="6619"/>
              </a:lnSpc>
              <a:spcBef>
                <a:spcPct val="0"/>
              </a:spcBef>
            </a:pPr>
            <a:r>
              <a:rPr lang="en-US" sz="4727">
                <a:solidFill>
                  <a:srgbClr val="008000"/>
                </a:solidFill>
                <a:latin typeface="Open Sans Extra Bold"/>
                <a:ea typeface="Open Sans Extra Bold"/>
                <a:cs typeface="Open Sans Extra Bold"/>
                <a:sym typeface="Open Sans Extra Bold"/>
              </a:rPr>
              <a:t>Benefits for Enterprises</a:t>
            </a:r>
          </a:p>
        </p:txBody>
      </p:sp>
      <p:sp>
        <p:nvSpPr>
          <p:cNvPr name="TextBox 9" id="9"/>
          <p:cNvSpPr txBox="true"/>
          <p:nvPr/>
        </p:nvSpPr>
        <p:spPr>
          <a:xfrm rot="0">
            <a:off x="1120575" y="2408354"/>
            <a:ext cx="14856719" cy="6948049"/>
          </a:xfrm>
          <a:prstGeom prst="rect">
            <a:avLst/>
          </a:prstGeom>
        </p:spPr>
        <p:txBody>
          <a:bodyPr anchor="t" rtlCol="false" tIns="0" lIns="0" bIns="0" rIns="0">
            <a:spAutoFit/>
          </a:bodyPr>
          <a:lstStyle/>
          <a:p>
            <a:pPr algn="just" marL="610943" indent="-305472" lvl="1">
              <a:lnSpc>
                <a:spcPts val="3961"/>
              </a:lnSpc>
              <a:buFont typeface="Arial"/>
              <a:buChar char="•"/>
            </a:pPr>
            <a:r>
              <a:rPr lang="en-US" b="true" sz="2829" spc="-56">
                <a:solidFill>
                  <a:srgbClr val="008000"/>
                </a:solidFill>
                <a:latin typeface="Poppins Bold"/>
                <a:ea typeface="Poppins Bold"/>
                <a:cs typeface="Poppins Bold"/>
                <a:sym typeface="Poppins Bold"/>
              </a:rPr>
              <a:t>Operational Efficiency: </a:t>
            </a:r>
            <a:r>
              <a:rPr lang="en-US" sz="2829" spc="-56">
                <a:solidFill>
                  <a:srgbClr val="934713"/>
                </a:solidFill>
                <a:latin typeface="Poppins"/>
                <a:ea typeface="Poppins"/>
                <a:cs typeface="Poppins"/>
                <a:sym typeface="Poppins"/>
              </a:rPr>
              <a:t>By automating the decision processes a</a:t>
            </a:r>
            <a:r>
              <a:rPr lang="en-US" sz="2829" spc="-56">
                <a:solidFill>
                  <a:srgbClr val="934713"/>
                </a:solidFill>
                <a:latin typeface="Poppins"/>
                <a:ea typeface="Poppins"/>
                <a:cs typeface="Poppins"/>
                <a:sym typeface="Poppins"/>
              </a:rPr>
              <a:t>nd execution thereof, companies can grow faster and fall fewer errors.</a:t>
            </a:r>
          </a:p>
          <a:p>
            <a:pPr algn="just">
              <a:lnSpc>
                <a:spcPts val="3961"/>
              </a:lnSpc>
            </a:pPr>
          </a:p>
          <a:p>
            <a:pPr algn="just" marL="610943" indent="-305472" lvl="1">
              <a:lnSpc>
                <a:spcPts val="3961"/>
              </a:lnSpc>
              <a:buFont typeface="Arial"/>
              <a:buChar char="•"/>
            </a:pPr>
            <a:r>
              <a:rPr lang="en-US" b="true" sz="2829" spc="-56">
                <a:solidFill>
                  <a:srgbClr val="008000"/>
                </a:solidFill>
                <a:latin typeface="Poppins Bold"/>
                <a:ea typeface="Poppins Bold"/>
                <a:cs typeface="Poppins Bold"/>
                <a:sym typeface="Poppins Bold"/>
              </a:rPr>
              <a:t>Cost Reduction: </a:t>
            </a:r>
            <a:r>
              <a:rPr lang="en-US" sz="2829" spc="-56">
                <a:solidFill>
                  <a:srgbClr val="934713"/>
                </a:solidFill>
                <a:latin typeface="Poppins"/>
                <a:ea typeface="Poppins"/>
                <a:cs typeface="Poppins"/>
                <a:sym typeface="Poppins"/>
              </a:rPr>
              <a:t>Manual intervention in AI workflow processes merely adds up to labor costs and administrative overhead.</a:t>
            </a:r>
          </a:p>
          <a:p>
            <a:pPr algn="just">
              <a:lnSpc>
                <a:spcPts val="3961"/>
              </a:lnSpc>
            </a:pPr>
          </a:p>
          <a:p>
            <a:pPr algn="just" marL="610943" indent="-305472" lvl="1">
              <a:lnSpc>
                <a:spcPts val="3961"/>
              </a:lnSpc>
              <a:buFont typeface="Arial"/>
              <a:buChar char="•"/>
            </a:pPr>
            <a:r>
              <a:rPr lang="en-US" b="true" sz="2829" spc="-56">
                <a:solidFill>
                  <a:srgbClr val="008000"/>
                </a:solidFill>
                <a:latin typeface="Poppins Bold"/>
                <a:ea typeface="Poppins Bold"/>
                <a:cs typeface="Poppins Bold"/>
                <a:sym typeface="Poppins Bold"/>
              </a:rPr>
              <a:t>Enhanced Trust: </a:t>
            </a:r>
            <a:r>
              <a:rPr lang="en-US" sz="2829" spc="-56">
                <a:solidFill>
                  <a:srgbClr val="934713"/>
                </a:solidFill>
                <a:latin typeface="Poppins"/>
                <a:ea typeface="Poppins"/>
                <a:cs typeface="Poppins"/>
                <a:sym typeface="Poppins"/>
              </a:rPr>
              <a:t>Blockchain discloses a transparent ledger for customers, partners, and regulators to trust each other.</a:t>
            </a:r>
          </a:p>
          <a:p>
            <a:pPr algn="just">
              <a:lnSpc>
                <a:spcPts val="3961"/>
              </a:lnSpc>
            </a:pPr>
          </a:p>
          <a:p>
            <a:pPr algn="just" marL="610943" indent="-305472" lvl="1">
              <a:lnSpc>
                <a:spcPts val="3961"/>
              </a:lnSpc>
              <a:buFont typeface="Arial"/>
              <a:buChar char="•"/>
            </a:pPr>
            <a:r>
              <a:rPr lang="en-US" b="true" sz="2829" spc="-56">
                <a:solidFill>
                  <a:srgbClr val="008000"/>
                </a:solidFill>
                <a:latin typeface="Poppins Bold"/>
                <a:ea typeface="Poppins Bold"/>
                <a:cs typeface="Poppins Bold"/>
                <a:sym typeface="Poppins Bold"/>
              </a:rPr>
              <a:t>Resilience and Security:</a:t>
            </a:r>
            <a:r>
              <a:rPr lang="en-US" b="true" sz="2829" spc="-56">
                <a:solidFill>
                  <a:srgbClr val="008000"/>
                </a:solidFill>
                <a:latin typeface="Poppins Bold"/>
                <a:ea typeface="Poppins Bold"/>
                <a:cs typeface="Poppins Bold"/>
                <a:sym typeface="Poppins Bold"/>
              </a:rPr>
              <a:t> </a:t>
            </a:r>
            <a:r>
              <a:rPr lang="en-US" sz="2829" spc="-56">
                <a:solidFill>
                  <a:srgbClr val="934713"/>
                </a:solidFill>
                <a:latin typeface="Poppins"/>
                <a:ea typeface="Poppins"/>
                <a:cs typeface="Poppins"/>
                <a:sym typeface="Poppins"/>
              </a:rPr>
              <a:t>Due to their decentralized nature, such systems are not going to succumb to a single point of failure and cannot be tampered with.</a:t>
            </a:r>
          </a:p>
          <a:p>
            <a:pPr algn="just">
              <a:lnSpc>
                <a:spcPts val="3961"/>
              </a:lnSpc>
            </a:pPr>
          </a:p>
          <a:p>
            <a:pPr algn="just" marL="610943" indent="-305472" lvl="1">
              <a:lnSpc>
                <a:spcPts val="3961"/>
              </a:lnSpc>
              <a:spcBef>
                <a:spcPct val="0"/>
              </a:spcBef>
              <a:buFont typeface="Arial"/>
              <a:buChar char="•"/>
            </a:pPr>
            <a:r>
              <a:rPr lang="en-US" b="true" sz="2829" spc="-56">
                <a:solidFill>
                  <a:srgbClr val="008000"/>
                </a:solidFill>
                <a:latin typeface="Poppins Bold"/>
                <a:ea typeface="Poppins Bold"/>
                <a:cs typeface="Poppins Bold"/>
                <a:sym typeface="Poppins Bold"/>
              </a:rPr>
              <a:t>Faster Decision Making: </a:t>
            </a:r>
            <a:r>
              <a:rPr lang="en-US" sz="2829" spc="-56">
                <a:solidFill>
                  <a:srgbClr val="934713"/>
                </a:solidFill>
                <a:latin typeface="Poppins"/>
                <a:ea typeface="Poppins"/>
                <a:cs typeface="Poppins"/>
                <a:sym typeface="Poppins"/>
              </a:rPr>
              <a:t>By way of real-time analytics and autonomous execution, enterprises will react immediately to changes occurring in markets.</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A30052"/>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EFEFF1"/>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230600" cy="7621515"/>
            <a:chOff x="0" y="0"/>
            <a:chExt cx="4274726" cy="2007313"/>
          </a:xfrm>
        </p:grpSpPr>
        <p:sp>
          <p:nvSpPr>
            <p:cNvPr name="Freeform 6" id="6"/>
            <p:cNvSpPr/>
            <p:nvPr/>
          </p:nvSpPr>
          <p:spPr>
            <a:xfrm flipH="false" flipV="false" rot="0">
              <a:off x="0" y="0"/>
              <a:ext cx="4274726" cy="2007313"/>
            </a:xfrm>
            <a:custGeom>
              <a:avLst/>
              <a:gdLst/>
              <a:ahLst/>
              <a:cxnLst/>
              <a:rect r="r" b="b" t="t" l="l"/>
              <a:pathLst>
                <a:path h="2007313" w="4274726">
                  <a:moveTo>
                    <a:pt x="0" y="0"/>
                  </a:moveTo>
                  <a:lnTo>
                    <a:pt x="4274726" y="0"/>
                  </a:lnTo>
                  <a:lnTo>
                    <a:pt x="4274726" y="2007313"/>
                  </a:lnTo>
                  <a:lnTo>
                    <a:pt x="0" y="2007313"/>
                  </a:lnTo>
                  <a:close/>
                </a:path>
              </a:pathLst>
            </a:custGeom>
            <a:solidFill>
              <a:srgbClr val="EFEFF1"/>
            </a:solidFill>
            <a:ln cap="sq">
              <a:noFill/>
              <a:prstDash val="solid"/>
              <a:miter/>
            </a:ln>
          </p:spPr>
        </p:sp>
        <p:sp>
          <p:nvSpPr>
            <p:cNvPr name="TextBox 7" id="7"/>
            <p:cNvSpPr txBox="true"/>
            <p:nvPr/>
          </p:nvSpPr>
          <p:spPr>
            <a:xfrm>
              <a:off x="0" y="-38100"/>
              <a:ext cx="4274726"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120575" y="333776"/>
            <a:ext cx="16046850" cy="810910"/>
          </a:xfrm>
          <a:prstGeom prst="rect">
            <a:avLst/>
          </a:prstGeom>
        </p:spPr>
        <p:txBody>
          <a:bodyPr anchor="t" rtlCol="false" tIns="0" lIns="0" bIns="0" rIns="0">
            <a:spAutoFit/>
          </a:bodyPr>
          <a:lstStyle/>
          <a:p>
            <a:pPr algn="ctr" marL="0" indent="0" lvl="0">
              <a:lnSpc>
                <a:spcPts val="6619"/>
              </a:lnSpc>
              <a:spcBef>
                <a:spcPct val="0"/>
              </a:spcBef>
            </a:pPr>
            <a:r>
              <a:rPr lang="en-US" sz="4727">
                <a:solidFill>
                  <a:srgbClr val="008000"/>
                </a:solidFill>
                <a:latin typeface="Open Sans Extra Bold"/>
                <a:ea typeface="Open Sans Extra Bold"/>
                <a:cs typeface="Open Sans Extra Bold"/>
                <a:sym typeface="Open Sans Extra Bold"/>
              </a:rPr>
              <a:t>Tools &amp; Platforms Powering This Integration</a:t>
            </a:r>
          </a:p>
        </p:txBody>
      </p:sp>
      <p:sp>
        <p:nvSpPr>
          <p:cNvPr name="TextBox 9" id="9"/>
          <p:cNvSpPr txBox="true"/>
          <p:nvPr/>
        </p:nvSpPr>
        <p:spPr>
          <a:xfrm rot="0">
            <a:off x="1120575" y="2196481"/>
            <a:ext cx="15515276" cy="7443349"/>
          </a:xfrm>
          <a:prstGeom prst="rect">
            <a:avLst/>
          </a:prstGeom>
        </p:spPr>
        <p:txBody>
          <a:bodyPr anchor="t" rtlCol="false" tIns="0" lIns="0" bIns="0" rIns="0">
            <a:spAutoFit/>
          </a:bodyPr>
          <a:lstStyle/>
          <a:p>
            <a:pPr algn="just" marL="610943" indent="-305472" lvl="1">
              <a:lnSpc>
                <a:spcPts val="3961"/>
              </a:lnSpc>
              <a:buFont typeface="Arial"/>
              <a:buChar char="•"/>
            </a:pPr>
            <a:r>
              <a:rPr lang="en-US" b="true" sz="2829" spc="-56">
                <a:solidFill>
                  <a:srgbClr val="008000"/>
                </a:solidFill>
                <a:latin typeface="Poppins Bold"/>
                <a:ea typeface="Poppins Bold"/>
                <a:cs typeface="Poppins Bold"/>
                <a:sym typeface="Poppins Bold"/>
              </a:rPr>
              <a:t>Fetch.ai – </a:t>
            </a:r>
            <a:r>
              <a:rPr lang="en-US" sz="2829" spc="-56">
                <a:solidFill>
                  <a:srgbClr val="934713"/>
                </a:solidFill>
                <a:latin typeface="Poppins"/>
                <a:ea typeface="Poppins"/>
                <a:cs typeface="Poppins"/>
                <a:sym typeface="Poppins"/>
              </a:rPr>
              <a:t>Provides a decentralized platform to create and deploy autonomous agents that interact with smart contracts or data</a:t>
            </a:r>
            <a:r>
              <a:rPr lang="en-US" sz="2829" spc="-56">
                <a:solidFill>
                  <a:srgbClr val="934713"/>
                </a:solidFill>
                <a:latin typeface="Poppins"/>
                <a:ea typeface="Poppins"/>
                <a:cs typeface="Poppins"/>
                <a:sym typeface="Poppins"/>
              </a:rPr>
              <a:t> feeds.</a:t>
            </a:r>
          </a:p>
          <a:p>
            <a:pPr algn="just">
              <a:lnSpc>
                <a:spcPts val="3961"/>
              </a:lnSpc>
            </a:pPr>
          </a:p>
          <a:p>
            <a:pPr algn="just" marL="610943" indent="-305472" lvl="1">
              <a:lnSpc>
                <a:spcPts val="3961"/>
              </a:lnSpc>
              <a:buFont typeface="Arial"/>
              <a:buChar char="•"/>
            </a:pPr>
            <a:r>
              <a:rPr lang="en-US" b="true" sz="2829" spc="-56">
                <a:solidFill>
                  <a:srgbClr val="008000"/>
                </a:solidFill>
                <a:latin typeface="Poppins Bold"/>
                <a:ea typeface="Poppins Bold"/>
                <a:cs typeface="Poppins Bold"/>
                <a:sym typeface="Poppins Bold"/>
              </a:rPr>
              <a:t>Ocean Protocol – </a:t>
            </a:r>
            <a:r>
              <a:rPr lang="en-US" sz="2829" spc="-56">
                <a:solidFill>
                  <a:srgbClr val="934713"/>
                </a:solidFill>
                <a:latin typeface="Poppins"/>
                <a:ea typeface="Poppins"/>
                <a:cs typeface="Poppins"/>
                <a:sym typeface="Poppins"/>
              </a:rPr>
              <a:t>Supports secure, decentralized data-sharing so that AI agents may access datasets for machine learning without sacrificing data privacy.</a:t>
            </a:r>
          </a:p>
          <a:p>
            <a:pPr algn="just">
              <a:lnSpc>
                <a:spcPts val="3961"/>
              </a:lnSpc>
            </a:pPr>
          </a:p>
          <a:p>
            <a:pPr algn="just" marL="610943" indent="-305472" lvl="1">
              <a:lnSpc>
                <a:spcPts val="3961"/>
              </a:lnSpc>
              <a:buFont typeface="Arial"/>
              <a:buChar char="•"/>
            </a:pPr>
            <a:r>
              <a:rPr lang="en-US" b="true" sz="2829" spc="-56">
                <a:solidFill>
                  <a:srgbClr val="008000"/>
                </a:solidFill>
                <a:latin typeface="Poppins Bold"/>
                <a:ea typeface="Poppins Bold"/>
                <a:cs typeface="Poppins Bold"/>
                <a:sym typeface="Poppins Bold"/>
              </a:rPr>
              <a:t>Chain Link – </a:t>
            </a:r>
            <a:r>
              <a:rPr lang="en-US" sz="2829" spc="-56">
                <a:solidFill>
                  <a:srgbClr val="934713"/>
                </a:solidFill>
                <a:latin typeface="Poppins"/>
                <a:ea typeface="Poppins"/>
                <a:cs typeface="Poppins"/>
                <a:sym typeface="Poppins"/>
              </a:rPr>
              <a:t>Works as a reliable, decentralized oracle to connect smart contracts to real-world data for better decisions by AI agents.</a:t>
            </a:r>
          </a:p>
          <a:p>
            <a:pPr algn="just">
              <a:lnSpc>
                <a:spcPts val="3961"/>
              </a:lnSpc>
            </a:pPr>
          </a:p>
          <a:p>
            <a:pPr algn="just" marL="610943" indent="-305472" lvl="1">
              <a:lnSpc>
                <a:spcPts val="3961"/>
              </a:lnSpc>
              <a:buFont typeface="Arial"/>
              <a:buChar char="•"/>
            </a:pPr>
            <a:r>
              <a:rPr lang="en-US" b="true" sz="2829" spc="-56">
                <a:solidFill>
                  <a:srgbClr val="008000"/>
                </a:solidFill>
                <a:latin typeface="Poppins Bold"/>
                <a:ea typeface="Poppins Bold"/>
                <a:cs typeface="Poppins Bold"/>
                <a:sym typeface="Poppins Bold"/>
              </a:rPr>
              <a:t>SingularityNET – </a:t>
            </a:r>
            <a:r>
              <a:rPr lang="en-US" sz="2829" spc="-56">
                <a:solidFill>
                  <a:srgbClr val="934713"/>
                </a:solidFill>
                <a:latin typeface="Poppins"/>
                <a:ea typeface="Poppins"/>
                <a:cs typeface="Poppins"/>
                <a:sym typeface="Poppins"/>
              </a:rPr>
              <a:t>Enables AI developers to monetize their models, and AI agents can collaborate and compose new services in the decentralized marketplace. </a:t>
            </a:r>
          </a:p>
          <a:p>
            <a:pPr algn="just">
              <a:lnSpc>
                <a:spcPts val="3961"/>
              </a:lnSpc>
            </a:pPr>
          </a:p>
          <a:p>
            <a:pPr algn="just" marL="610943" indent="-305472" lvl="1">
              <a:lnSpc>
                <a:spcPts val="3961"/>
              </a:lnSpc>
              <a:spcBef>
                <a:spcPct val="0"/>
              </a:spcBef>
              <a:buFont typeface="Arial"/>
              <a:buChar char="•"/>
            </a:pPr>
            <a:r>
              <a:rPr lang="en-US" b="true" sz="2829" spc="-56">
                <a:solidFill>
                  <a:srgbClr val="008000"/>
                </a:solidFill>
                <a:latin typeface="Poppins Bold"/>
                <a:ea typeface="Poppins Bold"/>
                <a:cs typeface="Poppins Bold"/>
                <a:sym typeface="Poppins Bold"/>
              </a:rPr>
              <a:t>Hyperledger Fabric – </a:t>
            </a:r>
            <a:r>
              <a:rPr lang="en-US" sz="2829" spc="-56">
                <a:solidFill>
                  <a:srgbClr val="934713"/>
                </a:solidFill>
                <a:latin typeface="Poppins"/>
                <a:ea typeface="Poppins"/>
                <a:cs typeface="Poppins"/>
                <a:sym typeface="Poppins"/>
              </a:rPr>
              <a:t>A modular blockchain framework intended to be implemented for enterprise use for the support of smart contracts and permissioned networks in which AI agents may safely operate.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A30052"/>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EFEFF1"/>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230600" cy="7621515"/>
            <a:chOff x="0" y="0"/>
            <a:chExt cx="4274726" cy="2007313"/>
          </a:xfrm>
        </p:grpSpPr>
        <p:sp>
          <p:nvSpPr>
            <p:cNvPr name="Freeform 6" id="6"/>
            <p:cNvSpPr/>
            <p:nvPr/>
          </p:nvSpPr>
          <p:spPr>
            <a:xfrm flipH="false" flipV="false" rot="0">
              <a:off x="0" y="0"/>
              <a:ext cx="4274726" cy="2007313"/>
            </a:xfrm>
            <a:custGeom>
              <a:avLst/>
              <a:gdLst/>
              <a:ahLst/>
              <a:cxnLst/>
              <a:rect r="r" b="b" t="t" l="l"/>
              <a:pathLst>
                <a:path h="2007313" w="4274726">
                  <a:moveTo>
                    <a:pt x="0" y="0"/>
                  </a:moveTo>
                  <a:lnTo>
                    <a:pt x="4274726" y="0"/>
                  </a:lnTo>
                  <a:lnTo>
                    <a:pt x="4274726" y="2007313"/>
                  </a:lnTo>
                  <a:lnTo>
                    <a:pt x="0" y="2007313"/>
                  </a:lnTo>
                  <a:close/>
                </a:path>
              </a:pathLst>
            </a:custGeom>
            <a:solidFill>
              <a:srgbClr val="EFEFF1"/>
            </a:solidFill>
            <a:ln cap="sq">
              <a:noFill/>
              <a:prstDash val="solid"/>
              <a:miter/>
            </a:ln>
          </p:spPr>
        </p:sp>
        <p:sp>
          <p:nvSpPr>
            <p:cNvPr name="TextBox 7" id="7"/>
            <p:cNvSpPr txBox="true"/>
            <p:nvPr/>
          </p:nvSpPr>
          <p:spPr>
            <a:xfrm>
              <a:off x="0" y="-38100"/>
              <a:ext cx="4274726"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2941806" y="105441"/>
            <a:ext cx="23413356" cy="1229480"/>
          </a:xfrm>
          <a:prstGeom prst="rect">
            <a:avLst/>
          </a:prstGeom>
        </p:spPr>
        <p:txBody>
          <a:bodyPr anchor="t" rtlCol="false" tIns="0" lIns="0" bIns="0" rIns="0">
            <a:spAutoFit/>
          </a:bodyPr>
          <a:lstStyle/>
          <a:p>
            <a:pPr algn="ctr" marL="0" indent="0" lvl="0">
              <a:lnSpc>
                <a:spcPts val="10138"/>
              </a:lnSpc>
              <a:spcBef>
                <a:spcPct val="0"/>
              </a:spcBef>
            </a:pPr>
            <a:r>
              <a:rPr lang="en-US" sz="7241">
                <a:solidFill>
                  <a:srgbClr val="008000"/>
                </a:solidFill>
                <a:latin typeface="Open Sans Extra Bold"/>
                <a:ea typeface="Open Sans Extra Bold"/>
                <a:cs typeface="Open Sans Extra Bold"/>
                <a:sym typeface="Open Sans Extra Bold"/>
              </a:rPr>
              <a:t>Conclusion</a:t>
            </a:r>
          </a:p>
        </p:txBody>
      </p:sp>
      <p:sp>
        <p:nvSpPr>
          <p:cNvPr name="TextBox 9" id="9"/>
          <p:cNvSpPr txBox="true"/>
          <p:nvPr/>
        </p:nvSpPr>
        <p:spPr>
          <a:xfrm rot="0">
            <a:off x="1436076" y="2298918"/>
            <a:ext cx="14839266" cy="7219427"/>
          </a:xfrm>
          <a:prstGeom prst="rect">
            <a:avLst/>
          </a:prstGeom>
        </p:spPr>
        <p:txBody>
          <a:bodyPr anchor="t" rtlCol="false" tIns="0" lIns="0" bIns="0" rIns="0">
            <a:spAutoFit/>
          </a:bodyPr>
          <a:lstStyle/>
          <a:p>
            <a:pPr algn="ctr">
              <a:lnSpc>
                <a:spcPts val="4753"/>
              </a:lnSpc>
            </a:pPr>
            <a:r>
              <a:rPr lang="en-US" sz="3395" spc="-67">
                <a:solidFill>
                  <a:srgbClr val="934713"/>
                </a:solidFill>
                <a:latin typeface="Poppins"/>
                <a:ea typeface="Poppins"/>
                <a:cs typeface="Poppins"/>
                <a:sym typeface="Poppins"/>
              </a:rPr>
              <a:t>Implementation of AI agents into blockchain-based automation is rapidly changing the way enterprises operate-smart, fast, and secure. This powerful synergy makes business entities shifting from reactive operating to proactive and predictive operating models. As the decentralized systems grow intelligent, they provide opportunities to have truly autonomous business ecosystems where decisions and transactions are executed with no manual oversight.</a:t>
            </a:r>
          </a:p>
          <a:p>
            <a:pPr algn="ctr">
              <a:lnSpc>
                <a:spcPts val="4753"/>
              </a:lnSpc>
              <a:spcBef>
                <a:spcPct val="0"/>
              </a:spcBef>
            </a:pPr>
            <a:r>
              <a:rPr lang="en-US" sz="3395" spc="-67">
                <a:solidFill>
                  <a:srgbClr val="934713"/>
                </a:solidFill>
                <a:latin typeface="Poppins"/>
                <a:ea typeface="Poppins"/>
                <a:cs typeface="Poppins"/>
                <a:sym typeface="Poppins"/>
              </a:rPr>
              <a:t>To remain competitive in this changing environment, an organization must explore all options for </a:t>
            </a:r>
            <a:r>
              <a:rPr lang="en-US" b="true" sz="3395" spc="-67" u="sng">
                <a:solidFill>
                  <a:srgbClr val="23547B"/>
                </a:solidFill>
                <a:latin typeface="Poppins Bold"/>
                <a:ea typeface="Poppins Bold"/>
                <a:cs typeface="Poppins Bold"/>
                <a:sym typeface="Poppins Bold"/>
                <a:hlinkClick r:id="rId2" tooltip="https://www.blockchainx.tech/ai-agent-development/"/>
              </a:rPr>
              <a:t>AI agent development services</a:t>
            </a:r>
            <a:r>
              <a:rPr lang="en-US" sz="3395" spc="-67">
                <a:solidFill>
                  <a:srgbClr val="934713"/>
                </a:solidFill>
                <a:latin typeface="Poppins"/>
                <a:ea typeface="Poppins"/>
                <a:cs typeface="Poppins"/>
                <a:sym typeface="Poppins"/>
              </a:rPr>
              <a:t> that fit th</a:t>
            </a:r>
            <a:r>
              <a:rPr lang="en-US" sz="3395" spc="-67" u="none">
                <a:solidFill>
                  <a:srgbClr val="934713"/>
                </a:solidFill>
                <a:latin typeface="Poppins"/>
                <a:ea typeface="Poppins"/>
                <a:cs typeface="Poppins"/>
                <a:sym typeface="Poppins"/>
              </a:rPr>
              <a:t>eir strategic ba</a:t>
            </a:r>
            <a:r>
              <a:rPr lang="en-US" sz="3395" spc="-67">
                <a:solidFill>
                  <a:srgbClr val="934713"/>
                </a:solidFill>
                <a:latin typeface="Poppins"/>
                <a:ea typeface="Poppins"/>
                <a:cs typeface="Poppins"/>
                <a:sym typeface="Poppins"/>
              </a:rPr>
              <a:t>sis</a:t>
            </a:r>
            <a:r>
              <a:rPr lang="en-US" sz="3395" spc="-67" u="none">
                <a:solidFill>
                  <a:srgbClr val="934713"/>
                </a:solidFill>
                <a:latin typeface="Poppins"/>
                <a:ea typeface="Poppins"/>
                <a:cs typeface="Poppins"/>
                <a:sym typeface="Poppins"/>
              </a:rPr>
              <a:t> as</a:t>
            </a:r>
            <a:r>
              <a:rPr lang="en-US" sz="3395" spc="-67">
                <a:solidFill>
                  <a:srgbClr val="934713"/>
                </a:solidFill>
                <a:latin typeface="Poppins"/>
                <a:ea typeface="Poppins"/>
                <a:cs typeface="Poppins"/>
                <a:sym typeface="Poppins"/>
              </a:rPr>
              <a:t> well as competences. Whichever industry organizations that invest today in intelligent decentralized automation will be defining the industries of tomorrow.</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EFEFF1"/>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2818366" y="4807681"/>
            <a:ext cx="2706695" cy="2696122"/>
            <a:chOff x="0" y="0"/>
            <a:chExt cx="6502400" cy="6477000"/>
          </a:xfrm>
        </p:grpSpPr>
        <p:sp>
          <p:nvSpPr>
            <p:cNvPr name="Freeform 3" id="3"/>
            <p:cNvSpPr/>
            <p:nvPr/>
          </p:nvSpPr>
          <p:spPr>
            <a:xfrm flipH="false" flipV="false" rot="0">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2"/>
              <a:stretch>
                <a:fillRect l="223" t="0" r="223" b="0"/>
              </a:stretch>
            </a:blipFill>
          </p:spPr>
        </p:sp>
        <p:sp>
          <p:nvSpPr>
            <p:cNvPr name="Freeform 4" id="4"/>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145DA0"/>
            </a:solidFill>
          </p:spPr>
        </p:sp>
      </p:grpSp>
      <p:sp>
        <p:nvSpPr>
          <p:cNvPr name="Freeform 5" id="5"/>
          <p:cNvSpPr/>
          <p:nvPr/>
        </p:nvSpPr>
        <p:spPr>
          <a:xfrm flipH="false" flipV="false" rot="0">
            <a:off x="5637372" y="4807681"/>
            <a:ext cx="536522" cy="536522"/>
          </a:xfrm>
          <a:custGeom>
            <a:avLst/>
            <a:gdLst/>
            <a:ahLst/>
            <a:cxnLst/>
            <a:rect r="r" b="b" t="t" l="l"/>
            <a:pathLst>
              <a:path h="536522" w="536522">
                <a:moveTo>
                  <a:pt x="0" y="0"/>
                </a:moveTo>
                <a:lnTo>
                  <a:pt x="536522" y="0"/>
                </a:lnTo>
                <a:lnTo>
                  <a:pt x="536522" y="536521"/>
                </a:lnTo>
                <a:lnTo>
                  <a:pt x="0" y="53652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5670462" y="5969753"/>
            <a:ext cx="503432" cy="503432"/>
          </a:xfrm>
          <a:custGeom>
            <a:avLst/>
            <a:gdLst/>
            <a:ahLst/>
            <a:cxnLst/>
            <a:rect r="r" b="b" t="t" l="l"/>
            <a:pathLst>
              <a:path h="503432" w="503432">
                <a:moveTo>
                  <a:pt x="0" y="0"/>
                </a:moveTo>
                <a:lnTo>
                  <a:pt x="503432" y="0"/>
                </a:lnTo>
                <a:lnTo>
                  <a:pt x="503432" y="503432"/>
                </a:lnTo>
                <a:lnTo>
                  <a:pt x="0" y="50343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grpSp>
        <p:nvGrpSpPr>
          <p:cNvPr name="Group 7" id="7"/>
          <p:cNvGrpSpPr/>
          <p:nvPr/>
        </p:nvGrpSpPr>
        <p:grpSpPr>
          <a:xfrm rot="0">
            <a:off x="0" y="0"/>
            <a:ext cx="5889088" cy="756959"/>
            <a:chOff x="0" y="0"/>
            <a:chExt cx="1551036" cy="199364"/>
          </a:xfrm>
        </p:grpSpPr>
        <p:sp>
          <p:nvSpPr>
            <p:cNvPr name="Freeform 8" id="8"/>
            <p:cNvSpPr/>
            <p:nvPr/>
          </p:nvSpPr>
          <p:spPr>
            <a:xfrm flipH="false" flipV="false" rot="0">
              <a:off x="0" y="0"/>
              <a:ext cx="1551036" cy="199364"/>
            </a:xfrm>
            <a:custGeom>
              <a:avLst/>
              <a:gdLst/>
              <a:ahLst/>
              <a:cxnLst/>
              <a:rect r="r" b="b" t="t" l="l"/>
              <a:pathLst>
                <a:path h="199364" w="1551036">
                  <a:moveTo>
                    <a:pt x="0" y="0"/>
                  </a:moveTo>
                  <a:lnTo>
                    <a:pt x="1551036" y="0"/>
                  </a:lnTo>
                  <a:lnTo>
                    <a:pt x="1551036" y="199364"/>
                  </a:lnTo>
                  <a:lnTo>
                    <a:pt x="0" y="199364"/>
                  </a:lnTo>
                  <a:close/>
                </a:path>
              </a:pathLst>
            </a:custGeom>
            <a:solidFill>
              <a:srgbClr val="934713"/>
            </a:solidFill>
            <a:ln cap="sq">
              <a:noFill/>
              <a:prstDash val="solid"/>
              <a:miter/>
            </a:ln>
          </p:spPr>
        </p:sp>
        <p:sp>
          <p:nvSpPr>
            <p:cNvPr name="TextBox 9" id="9"/>
            <p:cNvSpPr txBox="true"/>
            <p:nvPr/>
          </p:nvSpPr>
          <p:spPr>
            <a:xfrm>
              <a:off x="0" y="-57150"/>
              <a:ext cx="1551036" cy="256514"/>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12398912" y="9530041"/>
            <a:ext cx="5889088" cy="756959"/>
            <a:chOff x="0" y="0"/>
            <a:chExt cx="1551036" cy="199364"/>
          </a:xfrm>
        </p:grpSpPr>
        <p:sp>
          <p:nvSpPr>
            <p:cNvPr name="Freeform 11" id="11"/>
            <p:cNvSpPr/>
            <p:nvPr/>
          </p:nvSpPr>
          <p:spPr>
            <a:xfrm flipH="false" flipV="false" rot="0">
              <a:off x="0" y="0"/>
              <a:ext cx="1551036" cy="199364"/>
            </a:xfrm>
            <a:custGeom>
              <a:avLst/>
              <a:gdLst/>
              <a:ahLst/>
              <a:cxnLst/>
              <a:rect r="r" b="b" t="t" l="l"/>
              <a:pathLst>
                <a:path h="199364" w="1551036">
                  <a:moveTo>
                    <a:pt x="0" y="0"/>
                  </a:moveTo>
                  <a:lnTo>
                    <a:pt x="1551036" y="0"/>
                  </a:lnTo>
                  <a:lnTo>
                    <a:pt x="1551036" y="199364"/>
                  </a:lnTo>
                  <a:lnTo>
                    <a:pt x="0" y="199364"/>
                  </a:lnTo>
                  <a:close/>
                </a:path>
              </a:pathLst>
            </a:custGeom>
            <a:solidFill>
              <a:srgbClr val="934713"/>
            </a:solidFill>
            <a:ln cap="sq">
              <a:noFill/>
              <a:prstDash val="solid"/>
              <a:miter/>
            </a:ln>
          </p:spPr>
        </p:sp>
        <p:sp>
          <p:nvSpPr>
            <p:cNvPr name="TextBox 12" id="12"/>
            <p:cNvSpPr txBox="true"/>
            <p:nvPr/>
          </p:nvSpPr>
          <p:spPr>
            <a:xfrm>
              <a:off x="0" y="-57150"/>
              <a:ext cx="1551036" cy="256514"/>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4696322" y="4256816"/>
            <a:ext cx="9392643" cy="9529477"/>
          </a:xfrm>
          <a:custGeom>
            <a:avLst/>
            <a:gdLst/>
            <a:ahLst/>
            <a:cxnLst/>
            <a:rect r="r" b="b" t="t" l="l"/>
            <a:pathLst>
              <a:path h="9529477" w="9392643">
                <a:moveTo>
                  <a:pt x="0" y="0"/>
                </a:moveTo>
                <a:lnTo>
                  <a:pt x="9392644" y="0"/>
                </a:lnTo>
                <a:lnTo>
                  <a:pt x="9392644" y="9529477"/>
                </a:lnTo>
                <a:lnTo>
                  <a:pt x="0" y="9529477"/>
                </a:lnTo>
                <a:lnTo>
                  <a:pt x="0" y="0"/>
                </a:lnTo>
                <a:close/>
              </a:path>
            </a:pathLst>
          </a:custGeom>
          <a:blipFill>
            <a:blip r:embed="rId7">
              <a:alphaModFix amt="20999"/>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false" rot="10597057">
            <a:off x="14292968" y="-1861923"/>
            <a:ext cx="7990064" cy="8106465"/>
          </a:xfrm>
          <a:custGeom>
            <a:avLst/>
            <a:gdLst/>
            <a:ahLst/>
            <a:cxnLst/>
            <a:rect r="r" b="b" t="t" l="l"/>
            <a:pathLst>
              <a:path h="8106465" w="7990064">
                <a:moveTo>
                  <a:pt x="0" y="0"/>
                </a:moveTo>
                <a:lnTo>
                  <a:pt x="7990064" y="0"/>
                </a:lnTo>
                <a:lnTo>
                  <a:pt x="7990064" y="8106465"/>
                </a:lnTo>
                <a:lnTo>
                  <a:pt x="0" y="8106465"/>
                </a:lnTo>
                <a:lnTo>
                  <a:pt x="0" y="0"/>
                </a:lnTo>
                <a:close/>
              </a:path>
            </a:pathLst>
          </a:custGeom>
          <a:blipFill>
            <a:blip r:embed="rId7">
              <a:alphaModFix amt="20999"/>
              <a:extLst>
                <a:ext uri="{96DAC541-7B7A-43D3-8B79-37D633B846F1}">
                  <asvg:svgBlip xmlns:asvg="http://schemas.microsoft.com/office/drawing/2016/SVG/main" r:embed="rId8"/>
                </a:ext>
              </a:extLst>
            </a:blip>
            <a:stretch>
              <a:fillRect l="0" t="0" r="0" b="0"/>
            </a:stretch>
          </a:blipFill>
        </p:spPr>
      </p:sp>
      <p:sp>
        <p:nvSpPr>
          <p:cNvPr name="Freeform 15" id="15"/>
          <p:cNvSpPr/>
          <p:nvPr/>
        </p:nvSpPr>
        <p:spPr>
          <a:xfrm flipH="false" flipV="false" rot="0">
            <a:off x="5688823" y="7101835"/>
            <a:ext cx="433620" cy="473197"/>
          </a:xfrm>
          <a:custGeom>
            <a:avLst/>
            <a:gdLst/>
            <a:ahLst/>
            <a:cxnLst/>
            <a:rect r="r" b="b" t="t" l="l"/>
            <a:pathLst>
              <a:path h="473197" w="433620">
                <a:moveTo>
                  <a:pt x="0" y="0"/>
                </a:moveTo>
                <a:lnTo>
                  <a:pt x="433620" y="0"/>
                </a:lnTo>
                <a:lnTo>
                  <a:pt x="433620" y="473197"/>
                </a:lnTo>
                <a:lnTo>
                  <a:pt x="0" y="47319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2818366" y="2485326"/>
            <a:ext cx="8819592" cy="1759325"/>
          </a:xfrm>
          <a:prstGeom prst="rect">
            <a:avLst/>
          </a:prstGeom>
        </p:spPr>
        <p:txBody>
          <a:bodyPr anchor="t" rtlCol="false" tIns="0" lIns="0" bIns="0" rIns="0">
            <a:spAutoFit/>
          </a:bodyPr>
          <a:lstStyle/>
          <a:p>
            <a:pPr algn="l" marL="0" indent="0" lvl="0">
              <a:lnSpc>
                <a:spcPts val="14329"/>
              </a:lnSpc>
              <a:spcBef>
                <a:spcPct val="0"/>
              </a:spcBef>
            </a:pPr>
            <a:r>
              <a:rPr lang="en-US" b="true" sz="10235">
                <a:solidFill>
                  <a:srgbClr val="051D40"/>
                </a:solidFill>
                <a:latin typeface="Open Sans Extra Bold"/>
                <a:ea typeface="Open Sans Extra Bold"/>
                <a:cs typeface="Open Sans Extra Bold"/>
                <a:sym typeface="Open Sans Extra Bold"/>
              </a:rPr>
              <a:t>thank you!</a:t>
            </a:r>
          </a:p>
        </p:txBody>
      </p:sp>
      <p:sp>
        <p:nvSpPr>
          <p:cNvPr name="TextBox 17" id="17"/>
          <p:cNvSpPr txBox="true"/>
          <p:nvPr/>
        </p:nvSpPr>
        <p:spPr>
          <a:xfrm rot="0">
            <a:off x="6675463" y="5874503"/>
            <a:ext cx="4541344" cy="584717"/>
          </a:xfrm>
          <a:prstGeom prst="rect">
            <a:avLst/>
          </a:prstGeom>
        </p:spPr>
        <p:txBody>
          <a:bodyPr anchor="t" rtlCol="false" tIns="0" lIns="0" bIns="0" rIns="0">
            <a:spAutoFit/>
          </a:bodyPr>
          <a:lstStyle/>
          <a:p>
            <a:pPr algn="l" marL="0" indent="0" lvl="1">
              <a:lnSpc>
                <a:spcPts val="4521"/>
              </a:lnSpc>
              <a:spcBef>
                <a:spcPct val="0"/>
              </a:spcBef>
            </a:pPr>
            <a:r>
              <a:rPr lang="en-US" sz="3229" spc="-64">
                <a:solidFill>
                  <a:srgbClr val="051D40"/>
                </a:solidFill>
                <a:latin typeface="Poppins"/>
                <a:ea typeface="Poppins"/>
                <a:cs typeface="Poppins"/>
                <a:sym typeface="Poppins"/>
              </a:rPr>
              <a:t>www.blockchainx.tech</a:t>
            </a:r>
          </a:p>
        </p:txBody>
      </p:sp>
      <p:sp>
        <p:nvSpPr>
          <p:cNvPr name="TextBox 18" id="18"/>
          <p:cNvSpPr txBox="true"/>
          <p:nvPr/>
        </p:nvSpPr>
        <p:spPr>
          <a:xfrm rot="0">
            <a:off x="6675463" y="4754149"/>
            <a:ext cx="4922902" cy="583629"/>
          </a:xfrm>
          <a:prstGeom prst="rect">
            <a:avLst/>
          </a:prstGeom>
        </p:spPr>
        <p:txBody>
          <a:bodyPr anchor="t" rtlCol="false" tIns="0" lIns="0" bIns="0" rIns="0">
            <a:spAutoFit/>
          </a:bodyPr>
          <a:lstStyle/>
          <a:p>
            <a:pPr algn="l" marL="0" indent="0" lvl="1">
              <a:lnSpc>
                <a:spcPts val="4581"/>
              </a:lnSpc>
              <a:spcBef>
                <a:spcPct val="0"/>
              </a:spcBef>
            </a:pPr>
            <a:r>
              <a:rPr lang="en-US" sz="3272" spc="-65">
                <a:solidFill>
                  <a:srgbClr val="051D40"/>
                </a:solidFill>
                <a:latin typeface="Poppins"/>
                <a:ea typeface="Poppins"/>
                <a:cs typeface="Poppins"/>
                <a:sym typeface="Poppins"/>
              </a:rPr>
              <a:t>+91 7708889555</a:t>
            </a:r>
          </a:p>
        </p:txBody>
      </p:sp>
      <p:sp>
        <p:nvSpPr>
          <p:cNvPr name="TextBox 19" id="19"/>
          <p:cNvSpPr txBox="true"/>
          <p:nvPr/>
        </p:nvSpPr>
        <p:spPr>
          <a:xfrm rot="0">
            <a:off x="6675463" y="6990315"/>
            <a:ext cx="5881165" cy="584717"/>
          </a:xfrm>
          <a:prstGeom prst="rect">
            <a:avLst/>
          </a:prstGeom>
        </p:spPr>
        <p:txBody>
          <a:bodyPr anchor="t" rtlCol="false" tIns="0" lIns="0" bIns="0" rIns="0">
            <a:spAutoFit/>
          </a:bodyPr>
          <a:lstStyle/>
          <a:p>
            <a:pPr algn="l" marL="0" indent="0" lvl="1">
              <a:lnSpc>
                <a:spcPts val="4521"/>
              </a:lnSpc>
              <a:spcBef>
                <a:spcPct val="0"/>
              </a:spcBef>
            </a:pPr>
            <a:r>
              <a:rPr lang="en-US" sz="3229" spc="-64">
                <a:solidFill>
                  <a:srgbClr val="051D40"/>
                </a:solidFill>
                <a:latin typeface="Poppins"/>
                <a:ea typeface="Poppins"/>
                <a:cs typeface="Poppins"/>
                <a:sym typeface="Poppins"/>
              </a:rPr>
              <a:t>contact@blockchainx.tech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DAGoP8-Puvc</dc:identifier>
  <dcterms:modified xsi:type="dcterms:W3CDTF">2011-08-01T06:04:30Z</dcterms:modified>
  <cp:revision>1</cp:revision>
  <dc:title>How Enterprises Are Using AI Agents in Blockchain-Based Automation</dc:title>
</cp:coreProperties>
</file>