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Merriweather" charset="1" panose="00000500000000000000"/>
      <p:regular r:id="rId14"/>
    </p:embeddedFont>
    <p:embeddedFont>
      <p:font typeface="Canva Sans Bold" charset="1" panose="020B0803030501040103"/>
      <p:regular r:id="rId15"/>
    </p:embeddedFont>
    <p:embeddedFont>
      <p:font typeface="Canva Sans" charset="1" panose="020B0503030501040103"/>
      <p:regular r:id="rId16"/>
    </p:embeddedFont>
    <p:embeddedFont>
      <p:font typeface="Merriweather Bold" charset="1" panose="00000800000000000000"/>
      <p:regular r:id="rId17"/>
    </p:embeddedFont>
    <p:embeddedFont>
      <p:font typeface="Montserrat Bold" charset="1" panose="00000800000000000000"/>
      <p:regular r:id="rId18"/>
    </p:embeddedFont>
    <p:embeddedFont>
      <p:font typeface="RoxboroughCF" charset="1" panose="0000050000000000000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solana-developers/" TargetMode="External" Type="http://schemas.openxmlformats.org/officeDocument/2006/relationships/hyperlink"/><Relationship Id="rId3" Target="https://www.blockchainx.tech/hire-solana-developers/"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solana-developers/" TargetMode="External" Type="http://schemas.openxmlformats.org/officeDocument/2006/relationships/hyperlink"/><Relationship Id="rId3" Target="https://www.blockchainx.tech/hire-solana-developers/" TargetMode="External" Type="http://schemas.openxmlformats.org/officeDocument/2006/relationships/hyperlink"/></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8F3F7"/>
        </a:solidFill>
      </p:bgPr>
    </p:bg>
    <p:spTree>
      <p:nvGrpSpPr>
        <p:cNvPr id="1" name=""/>
        <p:cNvGrpSpPr/>
        <p:nvPr/>
      </p:nvGrpSpPr>
      <p:grpSpPr>
        <a:xfrm>
          <a:off x="0" y="0"/>
          <a:ext cx="0" cy="0"/>
          <a:chOff x="0" y="0"/>
          <a:chExt cx="0" cy="0"/>
        </a:xfrm>
      </p:grpSpPr>
      <p:sp>
        <p:nvSpPr>
          <p:cNvPr name="Freeform 2" id="2"/>
          <p:cNvSpPr/>
          <p:nvPr/>
        </p:nvSpPr>
        <p:spPr>
          <a:xfrm flipH="false" flipV="false" rot="0">
            <a:off x="7356833" y="614284"/>
            <a:ext cx="3574333" cy="1136340"/>
          </a:xfrm>
          <a:custGeom>
            <a:avLst/>
            <a:gdLst/>
            <a:ahLst/>
            <a:cxnLst/>
            <a:rect r="r" b="b" t="t" l="l"/>
            <a:pathLst>
              <a:path h="1136340" w="3574333">
                <a:moveTo>
                  <a:pt x="0" y="0"/>
                </a:moveTo>
                <a:lnTo>
                  <a:pt x="3574334" y="0"/>
                </a:lnTo>
                <a:lnTo>
                  <a:pt x="3574334" y="1136340"/>
                </a:lnTo>
                <a:lnTo>
                  <a:pt x="0" y="1136340"/>
                </a:lnTo>
                <a:lnTo>
                  <a:pt x="0" y="0"/>
                </a:lnTo>
                <a:close/>
              </a:path>
            </a:pathLst>
          </a:custGeom>
          <a:blipFill>
            <a:blip r:embed="rId2"/>
            <a:stretch>
              <a:fillRect l="0" t="0" r="0" b="0"/>
            </a:stretch>
          </a:blipFill>
        </p:spPr>
      </p:sp>
      <p:sp>
        <p:nvSpPr>
          <p:cNvPr name="TextBox 3" id="3"/>
          <p:cNvSpPr txBox="true"/>
          <p:nvPr/>
        </p:nvSpPr>
        <p:spPr>
          <a:xfrm rot="0">
            <a:off x="1028700" y="3079861"/>
            <a:ext cx="7477966" cy="4284277"/>
          </a:xfrm>
          <a:prstGeom prst="rect">
            <a:avLst/>
          </a:prstGeom>
        </p:spPr>
        <p:txBody>
          <a:bodyPr anchor="t" rtlCol="false" tIns="0" lIns="0" bIns="0" rIns="0">
            <a:spAutoFit/>
          </a:bodyPr>
          <a:lstStyle/>
          <a:p>
            <a:pPr algn="ctr">
              <a:lnSpc>
                <a:spcPts val="6816"/>
              </a:lnSpc>
              <a:spcBef>
                <a:spcPct val="0"/>
              </a:spcBef>
            </a:pPr>
            <a:r>
              <a:rPr lang="en-US" sz="5163" spc="449">
                <a:solidFill>
                  <a:srgbClr val="29741D"/>
                </a:solidFill>
                <a:latin typeface="Merriweather"/>
                <a:ea typeface="Merriweather"/>
                <a:cs typeface="Merriweather"/>
                <a:sym typeface="Merriweather"/>
              </a:rPr>
              <a:t>Build on the Fastest Blockchain - Hire Solana Developers Who Scale</a:t>
            </a:r>
          </a:p>
        </p:txBody>
      </p:sp>
      <p:sp>
        <p:nvSpPr>
          <p:cNvPr name="Freeform 4" id="4"/>
          <p:cNvSpPr/>
          <p:nvPr/>
        </p:nvSpPr>
        <p:spPr>
          <a:xfrm flipH="false" flipV="false" rot="0">
            <a:off x="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5400000">
            <a:off x="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5400000">
            <a:off x="1417320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10800000">
            <a:off x="1417320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8506666" y="2057400"/>
            <a:ext cx="8752634" cy="5831442"/>
          </a:xfrm>
          <a:custGeom>
            <a:avLst/>
            <a:gdLst/>
            <a:ahLst/>
            <a:cxnLst/>
            <a:rect r="r" b="b" t="t" l="l"/>
            <a:pathLst>
              <a:path h="5831442" w="8752634">
                <a:moveTo>
                  <a:pt x="0" y="0"/>
                </a:moveTo>
                <a:lnTo>
                  <a:pt x="8752634" y="0"/>
                </a:lnTo>
                <a:lnTo>
                  <a:pt x="8752634" y="5831442"/>
                </a:lnTo>
                <a:lnTo>
                  <a:pt x="0" y="5831442"/>
                </a:lnTo>
                <a:lnTo>
                  <a:pt x="0" y="0"/>
                </a:lnTo>
                <a:close/>
              </a:path>
            </a:pathLst>
          </a:custGeom>
          <a:blipFill>
            <a:blip r:embed="rId5"/>
            <a:stretch>
              <a:fillRect l="0" t="0" r="0" b="0"/>
            </a:stretch>
          </a:blipFill>
        </p:spPr>
      </p:sp>
      <p:sp>
        <p:nvSpPr>
          <p:cNvPr name="TextBox 9" id="9"/>
          <p:cNvSpPr txBox="true"/>
          <p:nvPr/>
        </p:nvSpPr>
        <p:spPr>
          <a:xfrm rot="0">
            <a:off x="6439748" y="8677910"/>
            <a:ext cx="4737973" cy="580390"/>
          </a:xfrm>
          <a:prstGeom prst="rect">
            <a:avLst/>
          </a:prstGeom>
        </p:spPr>
        <p:txBody>
          <a:bodyPr anchor="t" rtlCol="false" tIns="0" lIns="0" bIns="0" rIns="0">
            <a:spAutoFit/>
          </a:bodyPr>
          <a:lstStyle/>
          <a:p>
            <a:pPr algn="ctr">
              <a:lnSpc>
                <a:spcPts val="4759"/>
              </a:lnSpc>
            </a:pPr>
            <a:r>
              <a:rPr lang="en-US" sz="3399" b="true">
                <a:solidFill>
                  <a:srgbClr val="004AAD"/>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7766A8"/>
        </a:solidFill>
      </p:bgPr>
    </p:bg>
    <p:spTree>
      <p:nvGrpSpPr>
        <p:cNvPr id="1" name=""/>
        <p:cNvGrpSpPr/>
        <p:nvPr/>
      </p:nvGrpSpPr>
      <p:grpSpPr>
        <a:xfrm>
          <a:off x="0" y="0"/>
          <a:ext cx="0" cy="0"/>
          <a:chOff x="0" y="0"/>
          <a:chExt cx="0" cy="0"/>
        </a:xfrm>
      </p:grpSpPr>
      <p:grpSp>
        <p:nvGrpSpPr>
          <p:cNvPr name="Group 2" id="2"/>
          <p:cNvGrpSpPr/>
          <p:nvPr/>
        </p:nvGrpSpPr>
        <p:grpSpPr>
          <a:xfrm rot="0">
            <a:off x="630619" y="853908"/>
            <a:ext cx="17026762" cy="8578786"/>
            <a:chOff x="0" y="0"/>
            <a:chExt cx="4484415" cy="2259433"/>
          </a:xfrm>
        </p:grpSpPr>
        <p:sp>
          <p:nvSpPr>
            <p:cNvPr name="Freeform 3" id="3"/>
            <p:cNvSpPr/>
            <p:nvPr/>
          </p:nvSpPr>
          <p:spPr>
            <a:xfrm flipH="false" flipV="false" rot="0">
              <a:off x="0" y="0"/>
              <a:ext cx="4484415" cy="2259433"/>
            </a:xfrm>
            <a:custGeom>
              <a:avLst/>
              <a:gdLst/>
              <a:ahLst/>
              <a:cxnLst/>
              <a:rect r="r" b="b" t="t" l="l"/>
              <a:pathLst>
                <a:path h="2259433" w="4484415">
                  <a:moveTo>
                    <a:pt x="0" y="0"/>
                  </a:moveTo>
                  <a:lnTo>
                    <a:pt x="4484415" y="0"/>
                  </a:lnTo>
                  <a:lnTo>
                    <a:pt x="4484415" y="2259433"/>
                  </a:lnTo>
                  <a:lnTo>
                    <a:pt x="0" y="2259433"/>
                  </a:lnTo>
                  <a:close/>
                </a:path>
              </a:pathLst>
            </a:custGeom>
            <a:solidFill>
              <a:srgbClr val="F8F3F7"/>
            </a:solidFill>
          </p:spPr>
        </p:sp>
        <p:sp>
          <p:nvSpPr>
            <p:cNvPr name="TextBox 4" id="4"/>
            <p:cNvSpPr txBox="true"/>
            <p:nvPr/>
          </p:nvSpPr>
          <p:spPr>
            <a:xfrm>
              <a:off x="0" y="-28575"/>
              <a:ext cx="4484415" cy="2288008"/>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247870" y="1103655"/>
            <a:ext cx="15792260" cy="7980602"/>
          </a:xfrm>
          <a:prstGeom prst="rect">
            <a:avLst/>
          </a:prstGeom>
        </p:spPr>
        <p:txBody>
          <a:bodyPr anchor="t" rtlCol="false" tIns="0" lIns="0" bIns="0" rIns="0">
            <a:spAutoFit/>
          </a:bodyPr>
          <a:lstStyle/>
          <a:p>
            <a:pPr algn="ctr">
              <a:lnSpc>
                <a:spcPts val="4274"/>
              </a:lnSpc>
            </a:pPr>
            <a:r>
              <a:rPr lang="en-US" sz="3053">
                <a:solidFill>
                  <a:srgbClr val="A44F30"/>
                </a:solidFill>
                <a:latin typeface="Canva Sans"/>
                <a:ea typeface="Canva Sans"/>
                <a:cs typeface="Canva Sans"/>
                <a:sym typeface="Canva Sans"/>
              </a:rPr>
              <a:t>In the fast-paced blockchain space, speed, scalability, and developer performance are exigent. As dApps grow more intricate with greater user demand, companies must ensure their infrastructures scale well without loss of efficiency. And this is where Solana comes third. Being one of the fastest and cheapest blockchains that exists today, Solana allows developers to conceive next-generation applications with nearly zero latency and full performance.</a:t>
            </a:r>
          </a:p>
          <a:p>
            <a:pPr algn="ctr">
              <a:lnSpc>
                <a:spcPts val="4274"/>
              </a:lnSpc>
            </a:pPr>
          </a:p>
          <a:p>
            <a:pPr algn="ctr">
              <a:lnSpc>
                <a:spcPts val="4274"/>
              </a:lnSpc>
            </a:pPr>
            <a:r>
              <a:rPr lang="en-US" sz="3053">
                <a:solidFill>
                  <a:srgbClr val="A44F30"/>
                </a:solidFill>
                <a:latin typeface="Canva Sans"/>
                <a:ea typeface="Canva Sans"/>
                <a:cs typeface="Canva Sans"/>
                <a:sym typeface="Canva Sans"/>
              </a:rPr>
              <a:t>If you are a startup founder, p</a:t>
            </a:r>
            <a:r>
              <a:rPr lang="en-US" sz="3053" u="none">
                <a:solidFill>
                  <a:srgbClr val="A44F30"/>
                </a:solidFill>
                <a:latin typeface="Canva Sans"/>
                <a:ea typeface="Canva Sans"/>
                <a:cs typeface="Canva Sans"/>
                <a:sym typeface="Canva Sans"/>
              </a:rPr>
              <a:t>rod</a:t>
            </a:r>
            <a:r>
              <a:rPr lang="en-US" sz="3053">
                <a:solidFill>
                  <a:srgbClr val="A44F30"/>
                </a:solidFill>
                <a:latin typeface="Canva Sans"/>
                <a:ea typeface="Canva Sans"/>
                <a:cs typeface="Canva Sans"/>
                <a:sym typeface="Canva Sans"/>
              </a:rPr>
              <a:t>uc</a:t>
            </a:r>
            <a:r>
              <a:rPr lang="en-US" sz="3053" u="none">
                <a:solidFill>
                  <a:srgbClr val="A44F30"/>
                </a:solidFill>
                <a:latin typeface="Canva Sans"/>
                <a:ea typeface="Canva Sans"/>
                <a:cs typeface="Canva Sans"/>
                <a:sym typeface="Canva Sans"/>
              </a:rPr>
              <a:t>t </a:t>
            </a:r>
            <a:r>
              <a:rPr lang="en-US" sz="3053">
                <a:solidFill>
                  <a:srgbClr val="A44F30"/>
                </a:solidFill>
                <a:latin typeface="Canva Sans"/>
                <a:ea typeface="Canva Sans"/>
                <a:cs typeface="Canva Sans"/>
                <a:sym typeface="Canva Sans"/>
              </a:rPr>
              <a:t>manag</a:t>
            </a:r>
            <a:r>
              <a:rPr lang="en-US" sz="3053" u="none">
                <a:solidFill>
                  <a:srgbClr val="A44F30"/>
                </a:solidFill>
                <a:latin typeface="Canva Sans"/>
                <a:ea typeface="Canva Sans"/>
                <a:cs typeface="Canva Sans"/>
                <a:sym typeface="Canva Sans"/>
              </a:rPr>
              <a:t>er</a:t>
            </a:r>
            <a:r>
              <a:rPr lang="en-US" sz="3053">
                <a:solidFill>
                  <a:srgbClr val="A44F30"/>
                </a:solidFill>
                <a:latin typeface="Canva Sans"/>
                <a:ea typeface="Canva Sans"/>
                <a:cs typeface="Canva Sans"/>
                <a:sym typeface="Canva Sans"/>
              </a:rPr>
              <a:t>,</a:t>
            </a:r>
            <a:r>
              <a:rPr lang="en-US" sz="3053" u="none">
                <a:solidFill>
                  <a:srgbClr val="A44F30"/>
                </a:solidFill>
                <a:latin typeface="Canva Sans"/>
                <a:ea typeface="Canva Sans"/>
                <a:cs typeface="Canva Sans"/>
                <a:sym typeface="Canva Sans"/>
              </a:rPr>
              <a:t> or </a:t>
            </a:r>
            <a:r>
              <a:rPr lang="en-US" sz="3053">
                <a:solidFill>
                  <a:srgbClr val="A44F30"/>
                </a:solidFill>
                <a:latin typeface="Canva Sans"/>
                <a:ea typeface="Canva Sans"/>
                <a:cs typeface="Canva Sans"/>
                <a:sym typeface="Canva Sans"/>
              </a:rPr>
              <a:t>CTO</a:t>
            </a:r>
            <a:r>
              <a:rPr lang="en-US" sz="3053" u="none">
                <a:solidFill>
                  <a:srgbClr val="A44F30"/>
                </a:solidFill>
                <a:latin typeface="Canva Sans"/>
                <a:ea typeface="Canva Sans"/>
                <a:cs typeface="Canva Sans"/>
                <a:sym typeface="Canva Sans"/>
              </a:rPr>
              <a:t> lo</a:t>
            </a:r>
            <a:r>
              <a:rPr lang="en-US" sz="3053">
                <a:solidFill>
                  <a:srgbClr val="A44F30"/>
                </a:solidFill>
                <a:latin typeface="Canva Sans"/>
                <a:ea typeface="Canva Sans"/>
                <a:cs typeface="Canva Sans"/>
                <a:sym typeface="Canva Sans"/>
              </a:rPr>
              <a:t>o</a:t>
            </a:r>
            <a:r>
              <a:rPr lang="en-US" sz="3053" u="none">
                <a:solidFill>
                  <a:srgbClr val="A44F30"/>
                </a:solidFill>
                <a:latin typeface="Canva Sans"/>
                <a:ea typeface="Canva Sans"/>
                <a:cs typeface="Canva Sans"/>
                <a:sym typeface="Canva Sans"/>
              </a:rPr>
              <a:t>kin</a:t>
            </a:r>
            <a:r>
              <a:rPr lang="en-US" sz="3053">
                <a:solidFill>
                  <a:srgbClr val="A44F30"/>
                </a:solidFill>
                <a:latin typeface="Canva Sans"/>
                <a:ea typeface="Canva Sans"/>
                <a:cs typeface="Canva Sans"/>
                <a:sym typeface="Canva Sans"/>
              </a:rPr>
              <a:t>g</a:t>
            </a:r>
            <a:r>
              <a:rPr lang="en-US" sz="3053" u="none">
                <a:solidFill>
                  <a:srgbClr val="A44F30"/>
                </a:solidFill>
                <a:latin typeface="Canva Sans"/>
                <a:ea typeface="Canva Sans"/>
                <a:cs typeface="Canva Sans"/>
                <a:sym typeface="Canva Sans"/>
              </a:rPr>
              <a:t> to</a:t>
            </a:r>
            <a:r>
              <a:rPr lang="en-US" sz="3053">
                <a:solidFill>
                  <a:srgbClr val="A44F30"/>
                </a:solidFill>
                <a:latin typeface="Canva Sans"/>
                <a:ea typeface="Canva Sans"/>
                <a:cs typeface="Canva Sans"/>
                <a:sym typeface="Canva Sans"/>
              </a:rPr>
              <a:t> build your next big Web3 product, it is imperative to</a:t>
            </a:r>
            <a:r>
              <a:rPr lang="en-US" sz="3053" u="sng">
                <a:solidFill>
                  <a:srgbClr val="A44F30"/>
                </a:solidFill>
                <a:latin typeface="Canva Sans"/>
                <a:ea typeface="Canva Sans"/>
                <a:cs typeface="Canva Sans"/>
                <a:sym typeface="Canva Sans"/>
                <a:hlinkClick r:id="rId2" tooltip="https://www.blockchainx.tech/hire-solana-developers/"/>
              </a:rPr>
              <a:t> </a:t>
            </a:r>
            <a:r>
              <a:rPr lang="en-US" b="true" sz="3053" u="sng">
                <a:solidFill>
                  <a:srgbClr val="23547B"/>
                </a:solidFill>
                <a:latin typeface="Canva Sans Bold"/>
                <a:ea typeface="Canva Sans Bold"/>
                <a:cs typeface="Canva Sans Bold"/>
                <a:sym typeface="Canva Sans Bold"/>
                <a:hlinkClick r:id="rId3" tooltip="https://www.blockchainx.tech/hire-solana-developers/"/>
              </a:rPr>
              <a:t>Hire Solana developers</a:t>
            </a:r>
            <a:r>
              <a:rPr lang="en-US" sz="3053" b="true">
                <a:solidFill>
                  <a:srgbClr val="23547B"/>
                </a:solidFill>
                <a:latin typeface="Canva Sans Bold"/>
                <a:ea typeface="Canva Sans Bold"/>
                <a:cs typeface="Canva Sans Bold"/>
                <a:sym typeface="Canva Sans Bold"/>
              </a:rPr>
              <a:t> </a:t>
            </a:r>
            <a:r>
              <a:rPr lang="en-US" sz="3053">
                <a:solidFill>
                  <a:srgbClr val="A44F30"/>
                </a:solidFill>
                <a:latin typeface="Canva Sans"/>
                <a:ea typeface="Canva Sans"/>
                <a:cs typeface="Canva Sans"/>
                <a:sym typeface="Canva Sans"/>
              </a:rPr>
              <a:t>who are well conversant with the core architecture of the blockchain while being able to build secure, scalable, and user-friendly applicat</a:t>
            </a:r>
            <a:r>
              <a:rPr lang="en-US" sz="3053" u="none">
                <a:solidFill>
                  <a:srgbClr val="A44F30"/>
                </a:solidFill>
                <a:latin typeface="Canva Sans"/>
                <a:ea typeface="Canva Sans"/>
                <a:cs typeface="Canva Sans"/>
                <a:sym typeface="Canva Sans"/>
              </a:rPr>
              <a:t>i</a:t>
            </a:r>
            <a:r>
              <a:rPr lang="en-US" sz="3053">
                <a:solidFill>
                  <a:srgbClr val="A44F30"/>
                </a:solidFill>
                <a:latin typeface="Canva Sans"/>
                <a:ea typeface="Canva Sans"/>
                <a:cs typeface="Canva Sans"/>
                <a:sym typeface="Canva Sans"/>
              </a:rPr>
              <a:t>ons.</a:t>
            </a:r>
            <a:r>
              <a:rPr lang="en-US" sz="3053" u="none">
                <a:solidFill>
                  <a:srgbClr val="A44F30"/>
                </a:solidFill>
                <a:latin typeface="Canva Sans"/>
                <a:ea typeface="Canva Sans"/>
                <a:cs typeface="Canva Sans"/>
                <a:sym typeface="Canva Sans"/>
              </a:rPr>
              <a:t> T</a:t>
            </a:r>
            <a:r>
              <a:rPr lang="en-US" sz="3053">
                <a:solidFill>
                  <a:srgbClr val="A44F30"/>
                </a:solidFill>
                <a:latin typeface="Canva Sans"/>
                <a:ea typeface="Canva Sans"/>
                <a:cs typeface="Canva Sans"/>
                <a:sym typeface="Canva Sans"/>
              </a:rPr>
              <a:t>he right</a:t>
            </a:r>
            <a:r>
              <a:rPr lang="en-US" sz="3053" u="none">
                <a:solidFill>
                  <a:srgbClr val="A44F30"/>
                </a:solidFill>
                <a:latin typeface="Canva Sans"/>
                <a:ea typeface="Canva Sans"/>
                <a:cs typeface="Canva Sans"/>
                <a:sym typeface="Canva Sans"/>
              </a:rPr>
              <a:t> Solana </a:t>
            </a:r>
            <a:r>
              <a:rPr lang="en-US" sz="3053">
                <a:solidFill>
                  <a:srgbClr val="A44F30"/>
                </a:solidFill>
                <a:latin typeface="Canva Sans"/>
                <a:ea typeface="Canva Sans"/>
                <a:cs typeface="Canva Sans"/>
                <a:sym typeface="Canva Sans"/>
              </a:rPr>
              <a:t>d</a:t>
            </a:r>
            <a:r>
              <a:rPr lang="en-US" sz="3053" u="none">
                <a:solidFill>
                  <a:srgbClr val="A44F30"/>
                </a:solidFill>
                <a:latin typeface="Canva Sans"/>
                <a:ea typeface="Canva Sans"/>
                <a:cs typeface="Canva Sans"/>
                <a:sym typeface="Canva Sans"/>
              </a:rPr>
              <a:t>e</a:t>
            </a:r>
            <a:r>
              <a:rPr lang="en-US" sz="3053">
                <a:solidFill>
                  <a:srgbClr val="A44F30"/>
                </a:solidFill>
                <a:latin typeface="Canva Sans"/>
                <a:ea typeface="Canva Sans"/>
                <a:cs typeface="Canva Sans"/>
                <a:sym typeface="Canva Sans"/>
              </a:rPr>
              <a:t>velo</a:t>
            </a:r>
            <a:r>
              <a:rPr lang="en-US" sz="3053" u="none">
                <a:solidFill>
                  <a:srgbClr val="A44F30"/>
                </a:solidFill>
                <a:latin typeface="Canva Sans"/>
                <a:ea typeface="Canva Sans"/>
                <a:cs typeface="Canva Sans"/>
                <a:sym typeface="Canva Sans"/>
              </a:rPr>
              <a:t>per</a:t>
            </a:r>
            <a:r>
              <a:rPr lang="en-US" sz="3053">
                <a:solidFill>
                  <a:srgbClr val="A44F30"/>
                </a:solidFill>
                <a:latin typeface="Canva Sans"/>
                <a:ea typeface="Canva Sans"/>
                <a:cs typeface="Canva Sans"/>
                <a:sym typeface="Canva Sans"/>
              </a:rPr>
              <a:t> is the one that enables you to unlock the full capacity of this high-speed ecosystem faster than your competitors to bring out real value to your users. Whether DeFi platform, NFT marketplace, or GameFi experience you are building, Solana is the launchpad—and great developers are the engine.</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F8F3F7"/>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4999E"/>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6058702" y="808650"/>
            <a:ext cx="6170595" cy="1071505"/>
          </a:xfrm>
          <a:prstGeom prst="rect">
            <a:avLst/>
          </a:prstGeom>
        </p:spPr>
        <p:txBody>
          <a:bodyPr anchor="t" rtlCol="false" tIns="0" lIns="0" bIns="0" rIns="0">
            <a:spAutoFit/>
          </a:bodyPr>
          <a:lstStyle/>
          <a:p>
            <a:pPr algn="ctr">
              <a:lnSpc>
                <a:spcPts val="8735"/>
              </a:lnSpc>
              <a:spcBef>
                <a:spcPct val="0"/>
              </a:spcBef>
            </a:pPr>
            <a:r>
              <a:rPr lang="en-US" b="true" sz="6617" spc="575">
                <a:solidFill>
                  <a:srgbClr val="F9E9D0"/>
                </a:solidFill>
                <a:latin typeface="Merriweather Bold"/>
                <a:ea typeface="Merriweather Bold"/>
                <a:cs typeface="Merriweather Bold"/>
                <a:sym typeface="Merriweather Bold"/>
              </a:rPr>
              <a:t>Why Solana?</a:t>
            </a:r>
          </a:p>
        </p:txBody>
      </p:sp>
      <p:sp>
        <p:nvSpPr>
          <p:cNvPr name="TextBox 6" id="6"/>
          <p:cNvSpPr txBox="true"/>
          <p:nvPr/>
        </p:nvSpPr>
        <p:spPr>
          <a:xfrm rot="0">
            <a:off x="1201702" y="3662613"/>
            <a:ext cx="16268514" cy="5595687"/>
          </a:xfrm>
          <a:prstGeom prst="rect">
            <a:avLst/>
          </a:prstGeom>
        </p:spPr>
        <p:txBody>
          <a:bodyPr anchor="t" rtlCol="false" tIns="0" lIns="0" bIns="0" rIns="0">
            <a:spAutoFit/>
          </a:bodyPr>
          <a:lstStyle/>
          <a:p>
            <a:pPr algn="ctr">
              <a:lnSpc>
                <a:spcPts val="4476"/>
              </a:lnSpc>
            </a:pPr>
            <a:r>
              <a:rPr lang="en-US" sz="3197">
                <a:solidFill>
                  <a:srgbClr val="934713"/>
                </a:solidFill>
                <a:latin typeface="Canva Sans"/>
                <a:ea typeface="Canva Sans"/>
                <a:cs typeface="Canva Sans"/>
                <a:sym typeface="Canva Sans"/>
              </a:rPr>
              <a:t>Among blockchains, Solana stands out because its revolutionary Proof of History (PoH) method combines with Proof of Stake (PoS) for a swift and highly efficient consensus. Able to handle greater than 65,000 transactions per second and with block times as low as 400 milliseconds, Solana offers an ideal site for applications that need to be fast and interactive. Its low cost, usually below one cent per transaction, has become a huge goodwill for users worldwide, even for large-scale use cases. This makes Solana a particularly ideal choice for sectors such as DeFi, NFTs, real-time gaming, and supply chain management, where delays and fees can kill a deal. Selecting Solana as your base means you are laying your foundation on a blockchain designed for the future.</a:t>
            </a:r>
          </a:p>
        </p:txBody>
      </p:sp>
    </p:spTree>
  </p:cSld>
  <p:clrMapOvr>
    <a:masterClrMapping/>
  </p:clrMapOvr>
</p:sld>
</file>

<file path=ppt/slides/slide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4999E"/>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0" y="280361"/>
            <a:ext cx="18288000" cy="2142730"/>
          </a:xfrm>
          <a:prstGeom prst="rect">
            <a:avLst/>
          </a:prstGeom>
        </p:spPr>
        <p:txBody>
          <a:bodyPr anchor="t" rtlCol="false" tIns="0" lIns="0" bIns="0" rIns="0">
            <a:spAutoFit/>
          </a:bodyPr>
          <a:lstStyle/>
          <a:p>
            <a:pPr algn="ctr">
              <a:lnSpc>
                <a:spcPts val="8592"/>
              </a:lnSpc>
              <a:spcBef>
                <a:spcPct val="0"/>
              </a:spcBef>
            </a:pPr>
            <a:r>
              <a:rPr lang="en-US" b="true" sz="6509" spc="566">
                <a:solidFill>
                  <a:srgbClr val="F9E9D0"/>
                </a:solidFill>
                <a:latin typeface="Merriweather Bold"/>
                <a:ea typeface="Merriweather Bold"/>
                <a:cs typeface="Merriweather Bold"/>
                <a:sym typeface="Merriweather Bold"/>
              </a:rPr>
              <a:t>What to Look for in a Solana Developer</a:t>
            </a:r>
          </a:p>
        </p:txBody>
      </p:sp>
      <p:sp>
        <p:nvSpPr>
          <p:cNvPr name="TextBox 6" id="6"/>
          <p:cNvSpPr txBox="true"/>
          <p:nvPr/>
        </p:nvSpPr>
        <p:spPr>
          <a:xfrm rot="0">
            <a:off x="726591" y="3664256"/>
            <a:ext cx="16834818" cy="5594044"/>
          </a:xfrm>
          <a:prstGeom prst="rect">
            <a:avLst/>
          </a:prstGeom>
        </p:spPr>
        <p:txBody>
          <a:bodyPr anchor="t" rtlCol="false" tIns="0" lIns="0" bIns="0" rIns="0">
            <a:spAutoFit/>
          </a:bodyPr>
          <a:lstStyle/>
          <a:p>
            <a:pPr algn="ctr">
              <a:lnSpc>
                <a:spcPts val="4476"/>
              </a:lnSpc>
            </a:pPr>
            <a:r>
              <a:rPr lang="en-US" sz="3197">
                <a:solidFill>
                  <a:srgbClr val="A44F30"/>
                </a:solidFill>
                <a:latin typeface="Canva Sans"/>
                <a:ea typeface="Canva Sans"/>
                <a:cs typeface="Canva Sans"/>
                <a:sym typeface="Canva Sans"/>
              </a:rPr>
              <a:t>Hiring the right Solana developer goes beyond just checking a list of programming languages. Although knowledge of Rust or C, the languages primarily used in Solana smart contracts, is required, a really good Solana developer will deliver so much more. Look for developers who know the core Solana concepts, such as Sealevel—the parallel smart contract runtime—and can use this knowledge to build secure and scalable programs with frameworks such as Anchor. They should understand Solana's account model, composability, and real-time transaction execution. Strong problem-solving skills, deploying live dApps, and understanding the broader Web3 stack (IPFS, wallets, oracle integrations, and so forth) will set a developer apart as a world-class developer who will begin meaningfully contributing to your product from day one.</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F8F3F7"/>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4999E"/>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992656" y="781945"/>
            <a:ext cx="14686607" cy="1055097"/>
          </a:xfrm>
          <a:prstGeom prst="rect">
            <a:avLst/>
          </a:prstGeom>
        </p:spPr>
        <p:txBody>
          <a:bodyPr anchor="t" rtlCol="false" tIns="0" lIns="0" bIns="0" rIns="0">
            <a:spAutoFit/>
          </a:bodyPr>
          <a:lstStyle/>
          <a:p>
            <a:pPr algn="ctr">
              <a:lnSpc>
                <a:spcPts val="8592"/>
              </a:lnSpc>
              <a:spcBef>
                <a:spcPct val="0"/>
              </a:spcBef>
            </a:pPr>
            <a:r>
              <a:rPr lang="en-US" b="true" sz="6509" spc="566">
                <a:solidFill>
                  <a:srgbClr val="FFFAEB"/>
                </a:solidFill>
                <a:latin typeface="Merriweather Bold"/>
                <a:ea typeface="Merriweather Bold"/>
                <a:cs typeface="Merriweather Bold"/>
                <a:sym typeface="Merriweather Bold"/>
              </a:rPr>
              <a:t>Benefits of Building on Solana</a:t>
            </a:r>
          </a:p>
        </p:txBody>
      </p:sp>
      <p:sp>
        <p:nvSpPr>
          <p:cNvPr name="TextBox 6" id="6"/>
          <p:cNvSpPr txBox="true"/>
          <p:nvPr/>
        </p:nvSpPr>
        <p:spPr>
          <a:xfrm rot="0">
            <a:off x="726591" y="3529196"/>
            <a:ext cx="16834818" cy="5595687"/>
          </a:xfrm>
          <a:prstGeom prst="rect">
            <a:avLst/>
          </a:prstGeom>
        </p:spPr>
        <p:txBody>
          <a:bodyPr anchor="t" rtlCol="false" tIns="0" lIns="0" bIns="0" rIns="0">
            <a:spAutoFit/>
          </a:bodyPr>
          <a:lstStyle/>
          <a:p>
            <a:pPr algn="ctr">
              <a:lnSpc>
                <a:spcPts val="4476"/>
              </a:lnSpc>
            </a:pPr>
            <a:r>
              <a:rPr lang="en-US" sz="3197">
                <a:solidFill>
                  <a:srgbClr val="934713"/>
                </a:solidFill>
                <a:latin typeface="Canva Sans"/>
                <a:ea typeface="Canva Sans"/>
                <a:cs typeface="Canva Sans"/>
                <a:sym typeface="Canva Sans"/>
              </a:rPr>
              <a:t>Interfacing with Solana developers renders your project an extremely advanced infrastructure in the blockchain ecosystem. From the perspective of scalability, Solana can downsize an application to a few thousand or even millions of users, all without compromising speed or cost. Hence, it allows for a richer user experience, be it for crypto transactions in a blink, NFT drops in a live auction, or quick-paced multiplayer gaming. Furthermore, with Solana's massive developer community and ecosystem, plenty of libraries, tools, and integrations can speed up your build cycle. With the right Solana developers, you can reduce time-to-market, assure long-term performance, and foster innovations that simply cannot be realized on comparatively slower congested chains.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F8F3F7"/>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4999E"/>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0" y="280361"/>
            <a:ext cx="18288000" cy="2142730"/>
          </a:xfrm>
          <a:prstGeom prst="rect">
            <a:avLst/>
          </a:prstGeom>
        </p:spPr>
        <p:txBody>
          <a:bodyPr anchor="t" rtlCol="false" tIns="0" lIns="0" bIns="0" rIns="0">
            <a:spAutoFit/>
          </a:bodyPr>
          <a:lstStyle/>
          <a:p>
            <a:pPr algn="ctr">
              <a:lnSpc>
                <a:spcPts val="8592"/>
              </a:lnSpc>
              <a:spcBef>
                <a:spcPct val="0"/>
              </a:spcBef>
            </a:pPr>
            <a:r>
              <a:rPr lang="en-US" b="true" sz="6509" spc="566">
                <a:solidFill>
                  <a:srgbClr val="FFFAEB"/>
                </a:solidFill>
                <a:latin typeface="Merriweather Bold"/>
                <a:ea typeface="Merriweather Bold"/>
                <a:cs typeface="Merriweather Bold"/>
                <a:sym typeface="Merriweather Bold"/>
              </a:rPr>
              <a:t>How to Hire the Right Solana Developers</a:t>
            </a:r>
          </a:p>
        </p:txBody>
      </p:sp>
      <p:sp>
        <p:nvSpPr>
          <p:cNvPr name="TextBox 6" id="6"/>
          <p:cNvSpPr txBox="true"/>
          <p:nvPr/>
        </p:nvSpPr>
        <p:spPr>
          <a:xfrm rot="0">
            <a:off x="726591" y="3529196"/>
            <a:ext cx="16834818" cy="5594044"/>
          </a:xfrm>
          <a:prstGeom prst="rect">
            <a:avLst/>
          </a:prstGeom>
        </p:spPr>
        <p:txBody>
          <a:bodyPr anchor="t" rtlCol="false" tIns="0" lIns="0" bIns="0" rIns="0">
            <a:spAutoFit/>
          </a:bodyPr>
          <a:lstStyle/>
          <a:p>
            <a:pPr algn="ctr">
              <a:lnSpc>
                <a:spcPts val="4476"/>
              </a:lnSpc>
            </a:pPr>
            <a:r>
              <a:rPr lang="en-US" sz="3197">
                <a:solidFill>
                  <a:srgbClr val="A44F30"/>
                </a:solidFill>
                <a:latin typeface="Canva Sans"/>
                <a:ea typeface="Canva Sans"/>
                <a:cs typeface="Canva Sans"/>
                <a:sym typeface="Canva Sans"/>
              </a:rPr>
              <a:t>Hiring expert blockchain developers is a cutthroat game, especially for high-demand chains like Solana. Do a background check on potential candidates by evaluating some of their previous work: contributions on GitHub, deployments on-chain, or perhaps their name in the community could act as some of the indicators of their skills. Consider developers who also participate in Solana hackathons and work on open-source projects within the ecosystem. Whether you intend to recruit a workforce or seek out an agency, conduct technical interviews that test coding skills and also the candidate's knowledge of decentralized systems and secure contract development. Communication ability, openness for rapid technical shifts, and asynchronous working skills are other qualities very critical, especially while hiring for remote work.</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4999E"/>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6205821" y="712545"/>
            <a:ext cx="6578622" cy="1303075"/>
          </a:xfrm>
          <a:prstGeom prst="rect">
            <a:avLst/>
          </a:prstGeom>
        </p:spPr>
        <p:txBody>
          <a:bodyPr anchor="t" rtlCol="false" tIns="0" lIns="0" bIns="0" rIns="0">
            <a:spAutoFit/>
          </a:bodyPr>
          <a:lstStyle/>
          <a:p>
            <a:pPr algn="ctr">
              <a:lnSpc>
                <a:spcPts val="10500"/>
              </a:lnSpc>
              <a:spcBef>
                <a:spcPct val="0"/>
              </a:spcBef>
            </a:pPr>
            <a:r>
              <a:rPr lang="en-US" b="true" sz="7954" spc="692">
                <a:solidFill>
                  <a:srgbClr val="F8F3F7"/>
                </a:solidFill>
                <a:latin typeface="Merriweather Bold"/>
                <a:ea typeface="Merriweather Bold"/>
                <a:cs typeface="Merriweather Bold"/>
                <a:sym typeface="Merriweather Bold"/>
              </a:rPr>
              <a:t>Conclusion</a:t>
            </a:r>
          </a:p>
        </p:txBody>
      </p:sp>
      <p:sp>
        <p:nvSpPr>
          <p:cNvPr name="TextBox 6" id="6"/>
          <p:cNvSpPr txBox="true"/>
          <p:nvPr/>
        </p:nvSpPr>
        <p:spPr>
          <a:xfrm rot="0">
            <a:off x="527089" y="3566528"/>
            <a:ext cx="17233823" cy="5951479"/>
          </a:xfrm>
          <a:prstGeom prst="rect">
            <a:avLst/>
          </a:prstGeom>
        </p:spPr>
        <p:txBody>
          <a:bodyPr anchor="t" rtlCol="false" tIns="0" lIns="0" bIns="0" rIns="0">
            <a:spAutoFit/>
          </a:bodyPr>
          <a:lstStyle/>
          <a:p>
            <a:pPr algn="ctr">
              <a:lnSpc>
                <a:spcPts val="4290"/>
              </a:lnSpc>
            </a:pPr>
            <a:r>
              <a:rPr lang="en-US" sz="3064">
                <a:solidFill>
                  <a:srgbClr val="A44F30"/>
                </a:solidFill>
                <a:latin typeface="Canva Sans"/>
                <a:ea typeface="Canva Sans"/>
                <a:cs typeface="Canva Sans"/>
                <a:sym typeface="Canva Sans"/>
              </a:rPr>
              <a:t>The blockchain space is advancing at a breakneck pace-and Solana is leading that charge. If you are truly passionate about developing high-performance decentralized apps that scale with ease while still providing the best user experience, then success begins with the team. As Solana manages to gain some sort of global attention and adoption, the demand for Solana developers has sky-rocketed, and now it is equally important to hire those that can give you an edge. </a:t>
            </a:r>
          </a:p>
          <a:p>
            <a:pPr algn="ctr">
              <a:lnSpc>
                <a:spcPts val="4290"/>
              </a:lnSpc>
            </a:pPr>
          </a:p>
          <a:p>
            <a:pPr algn="ctr">
              <a:lnSpc>
                <a:spcPts val="4290"/>
              </a:lnSpc>
            </a:pPr>
            <a:r>
              <a:rPr lang="en-US" sz="3064">
                <a:solidFill>
                  <a:srgbClr val="A44F30"/>
                </a:solidFill>
                <a:latin typeface="Canva Sans"/>
                <a:ea typeface="Canva Sans"/>
                <a:cs typeface="Canva Sans"/>
                <a:sym typeface="Canva Sans"/>
              </a:rPr>
              <a:t>Do not slow your momentum with talent gaps. Instead, </a:t>
            </a:r>
            <a:r>
              <a:rPr lang="en-US" b="true" sz="3064" u="sng">
                <a:solidFill>
                  <a:srgbClr val="23547B"/>
                </a:solidFill>
                <a:latin typeface="Canva Sans Bold"/>
                <a:ea typeface="Canva Sans Bold"/>
                <a:cs typeface="Canva Sans Bold"/>
                <a:sym typeface="Canva Sans Bold"/>
                <a:hlinkClick r:id="rId2" tooltip="https://www.blockchainx.tech/hire-solana-developers/"/>
              </a:rPr>
              <a:t>Hire top remote Solana developers</a:t>
            </a:r>
            <a:r>
              <a:rPr lang="en-US" sz="3064" u="sng">
                <a:solidFill>
                  <a:srgbClr val="A44F30"/>
                </a:solidFill>
                <a:latin typeface="Canva Sans"/>
                <a:ea typeface="Canva Sans"/>
                <a:cs typeface="Canva Sans"/>
                <a:sym typeface="Canva Sans"/>
                <a:hlinkClick r:id="rId3" tooltip="https://www.blockchainx.tech/hire-solana-developers/"/>
              </a:rPr>
              <a:t> </a:t>
            </a:r>
            <a:r>
              <a:rPr lang="en-US" sz="3064">
                <a:solidFill>
                  <a:srgbClr val="A44F30"/>
                </a:solidFill>
                <a:latin typeface="Canva Sans"/>
                <a:ea typeface="Canva Sans"/>
                <a:cs typeface="Canva Sans"/>
                <a:sym typeface="Canva Sans"/>
              </a:rPr>
              <a:t>who bring deep technical expertise, battle-tested experience, and an eagerness to build in the Web3 space. With the </a:t>
            </a:r>
            <a:r>
              <a:rPr lang="en-US" sz="3064" u="none">
                <a:solidFill>
                  <a:srgbClr val="A44F30"/>
                </a:solidFill>
                <a:latin typeface="Canva Sans"/>
                <a:ea typeface="Canva Sans"/>
                <a:cs typeface="Canva Sans"/>
                <a:sym typeface="Canva Sans"/>
              </a:rPr>
              <a:t>rig</a:t>
            </a:r>
            <a:r>
              <a:rPr lang="en-US" sz="3064">
                <a:solidFill>
                  <a:srgbClr val="A44F30"/>
                </a:solidFill>
                <a:latin typeface="Canva Sans"/>
                <a:ea typeface="Canva Sans"/>
                <a:cs typeface="Canva Sans"/>
                <a:sym typeface="Canva Sans"/>
              </a:rPr>
              <a:t>ht</a:t>
            </a:r>
            <a:r>
              <a:rPr lang="en-US" sz="3064" u="none">
                <a:solidFill>
                  <a:srgbClr val="A44F30"/>
                </a:solidFill>
                <a:latin typeface="Canva Sans"/>
                <a:ea typeface="Canva Sans"/>
                <a:cs typeface="Canva Sans"/>
                <a:sym typeface="Canva Sans"/>
              </a:rPr>
              <a:t> </a:t>
            </a:r>
            <a:r>
              <a:rPr lang="en-US" sz="3064">
                <a:solidFill>
                  <a:srgbClr val="A44F30"/>
                </a:solidFill>
                <a:latin typeface="Canva Sans"/>
                <a:ea typeface="Canva Sans"/>
                <a:cs typeface="Canva Sans"/>
                <a:sym typeface="Canva Sans"/>
              </a:rPr>
              <a:t>ta</a:t>
            </a:r>
            <a:r>
              <a:rPr lang="en-US" sz="3064" u="none">
                <a:solidFill>
                  <a:srgbClr val="A44F30"/>
                </a:solidFill>
                <a:latin typeface="Canva Sans"/>
                <a:ea typeface="Canva Sans"/>
                <a:cs typeface="Canva Sans"/>
                <a:sym typeface="Canva Sans"/>
              </a:rPr>
              <a:t>l</a:t>
            </a:r>
            <a:r>
              <a:rPr lang="en-US" sz="3064">
                <a:solidFill>
                  <a:srgbClr val="A44F30"/>
                </a:solidFill>
                <a:latin typeface="Canva Sans"/>
                <a:ea typeface="Canva Sans"/>
                <a:cs typeface="Canva Sans"/>
                <a:sym typeface="Canva Sans"/>
              </a:rPr>
              <a:t>en</a:t>
            </a:r>
            <a:r>
              <a:rPr lang="en-US" sz="3064" u="none">
                <a:solidFill>
                  <a:srgbClr val="A44F30"/>
                </a:solidFill>
                <a:latin typeface="Canva Sans"/>
                <a:ea typeface="Canva Sans"/>
                <a:cs typeface="Canva Sans"/>
                <a:sym typeface="Canva Sans"/>
              </a:rPr>
              <a:t>t </a:t>
            </a:r>
            <a:r>
              <a:rPr lang="en-US" sz="3064">
                <a:solidFill>
                  <a:srgbClr val="A44F30"/>
                </a:solidFill>
                <a:latin typeface="Canva Sans"/>
                <a:ea typeface="Canva Sans"/>
                <a:cs typeface="Canva Sans"/>
                <a:sym typeface="Canva Sans"/>
              </a:rPr>
              <a:t>b</a:t>
            </a:r>
            <a:r>
              <a:rPr lang="en-US" sz="3064" u="none">
                <a:solidFill>
                  <a:srgbClr val="A44F30"/>
                </a:solidFill>
                <a:latin typeface="Canva Sans"/>
                <a:ea typeface="Canva Sans"/>
                <a:cs typeface="Canva Sans"/>
                <a:sym typeface="Canva Sans"/>
              </a:rPr>
              <a:t>e</a:t>
            </a:r>
            <a:r>
              <a:rPr lang="en-US" sz="3064">
                <a:solidFill>
                  <a:srgbClr val="A44F30"/>
                </a:solidFill>
                <a:latin typeface="Canva Sans"/>
                <a:ea typeface="Canva Sans"/>
                <a:cs typeface="Canva Sans"/>
                <a:sym typeface="Canva Sans"/>
              </a:rPr>
              <a:t>sid</a:t>
            </a:r>
            <a:r>
              <a:rPr lang="en-US" sz="3064" u="none">
                <a:solidFill>
                  <a:srgbClr val="A44F30"/>
                </a:solidFill>
                <a:latin typeface="Canva Sans"/>
                <a:ea typeface="Canva Sans"/>
                <a:cs typeface="Canva Sans"/>
                <a:sym typeface="Canva Sans"/>
              </a:rPr>
              <a:t>e </a:t>
            </a:r>
            <a:r>
              <a:rPr lang="en-US" sz="3064">
                <a:solidFill>
                  <a:srgbClr val="A44F30"/>
                </a:solidFill>
                <a:latin typeface="Canva Sans"/>
                <a:ea typeface="Canva Sans"/>
                <a:cs typeface="Canva Sans"/>
                <a:sym typeface="Canva Sans"/>
              </a:rPr>
              <a:t>y</a:t>
            </a:r>
            <a:r>
              <a:rPr lang="en-US" sz="3064" u="none">
                <a:solidFill>
                  <a:srgbClr val="A44F30"/>
                </a:solidFill>
                <a:latin typeface="Canva Sans"/>
                <a:ea typeface="Canva Sans"/>
                <a:cs typeface="Canva Sans"/>
                <a:sym typeface="Canva Sans"/>
              </a:rPr>
              <a:t>o</a:t>
            </a:r>
            <a:r>
              <a:rPr lang="en-US" sz="3064">
                <a:solidFill>
                  <a:srgbClr val="A44F30"/>
                </a:solidFill>
                <a:latin typeface="Canva Sans"/>
                <a:ea typeface="Canva Sans"/>
                <a:cs typeface="Canva Sans"/>
                <a:sym typeface="Canva Sans"/>
              </a:rPr>
              <a:t>u,</a:t>
            </a:r>
            <a:r>
              <a:rPr lang="en-US" sz="3064" u="none">
                <a:solidFill>
                  <a:srgbClr val="A44F30"/>
                </a:solidFill>
                <a:latin typeface="Canva Sans"/>
                <a:ea typeface="Canva Sans"/>
                <a:cs typeface="Canva Sans"/>
                <a:sym typeface="Canva Sans"/>
              </a:rPr>
              <a:t> </a:t>
            </a:r>
            <a:r>
              <a:rPr lang="en-US" sz="3064">
                <a:solidFill>
                  <a:srgbClr val="A44F30"/>
                </a:solidFill>
                <a:latin typeface="Canva Sans"/>
                <a:ea typeface="Canva Sans"/>
                <a:cs typeface="Canva Sans"/>
                <a:sym typeface="Canva Sans"/>
              </a:rPr>
              <a:t>y</a:t>
            </a:r>
            <a:r>
              <a:rPr lang="en-US" sz="3064" u="none">
                <a:solidFill>
                  <a:srgbClr val="A44F30"/>
                </a:solidFill>
                <a:latin typeface="Canva Sans"/>
                <a:ea typeface="Canva Sans"/>
                <a:cs typeface="Canva Sans"/>
                <a:sym typeface="Canva Sans"/>
              </a:rPr>
              <a:t>o</a:t>
            </a:r>
            <a:r>
              <a:rPr lang="en-US" sz="3064">
                <a:solidFill>
                  <a:srgbClr val="A44F30"/>
                </a:solidFill>
                <a:latin typeface="Canva Sans"/>
                <a:ea typeface="Canva Sans"/>
                <a:cs typeface="Canva Sans"/>
                <a:sym typeface="Canva Sans"/>
              </a:rPr>
              <a:t>u w</a:t>
            </a:r>
            <a:r>
              <a:rPr lang="en-US" sz="3064" u="none">
                <a:solidFill>
                  <a:srgbClr val="A44F30"/>
                </a:solidFill>
                <a:latin typeface="Canva Sans"/>
                <a:ea typeface="Canva Sans"/>
                <a:cs typeface="Canva Sans"/>
                <a:sym typeface="Canva Sans"/>
              </a:rPr>
              <a:t>i</a:t>
            </a:r>
            <a:r>
              <a:rPr lang="en-US" sz="3064">
                <a:solidFill>
                  <a:srgbClr val="A44F30"/>
                </a:solidFill>
                <a:latin typeface="Canva Sans"/>
                <a:ea typeface="Canva Sans"/>
                <a:cs typeface="Canva Sans"/>
                <a:sym typeface="Canva Sans"/>
              </a:rPr>
              <a:t>ll</a:t>
            </a:r>
            <a:r>
              <a:rPr lang="en-US" sz="3064" u="none">
                <a:solidFill>
                  <a:srgbClr val="A44F30"/>
                </a:solidFill>
                <a:latin typeface="Canva Sans"/>
                <a:ea typeface="Canva Sans"/>
                <a:cs typeface="Canva Sans"/>
                <a:sym typeface="Canva Sans"/>
              </a:rPr>
              <a:t> </a:t>
            </a:r>
            <a:r>
              <a:rPr lang="en-US" sz="3064">
                <a:solidFill>
                  <a:srgbClr val="A44F30"/>
                </a:solidFill>
                <a:latin typeface="Canva Sans"/>
                <a:ea typeface="Canva Sans"/>
                <a:cs typeface="Canva Sans"/>
                <a:sym typeface="Canva Sans"/>
              </a:rPr>
              <a:t>n</a:t>
            </a:r>
            <a:r>
              <a:rPr lang="en-US" sz="3064" u="none">
                <a:solidFill>
                  <a:srgbClr val="A44F30"/>
                </a:solidFill>
                <a:latin typeface="Canva Sans"/>
                <a:ea typeface="Canva Sans"/>
                <a:cs typeface="Canva Sans"/>
                <a:sym typeface="Canva Sans"/>
              </a:rPr>
              <a:t>ot </a:t>
            </a:r>
            <a:r>
              <a:rPr lang="en-US" sz="3064">
                <a:solidFill>
                  <a:srgbClr val="A44F30"/>
                </a:solidFill>
                <a:latin typeface="Canva Sans"/>
                <a:ea typeface="Canva Sans"/>
                <a:cs typeface="Canva Sans"/>
                <a:sym typeface="Canva Sans"/>
              </a:rPr>
              <a:t>just be developing an app but the future of decentralized technology.</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8F3F7"/>
        </a:solidFill>
      </p:bgPr>
    </p:bg>
    <p:spTree>
      <p:nvGrpSpPr>
        <p:cNvPr id="1" name=""/>
        <p:cNvGrpSpPr/>
        <p:nvPr/>
      </p:nvGrpSpPr>
      <p:grpSpPr>
        <a:xfrm>
          <a:off x="0" y="0"/>
          <a:ext cx="0" cy="0"/>
          <a:chOff x="0" y="0"/>
          <a:chExt cx="0" cy="0"/>
        </a:xfrm>
      </p:grpSpPr>
      <p:sp>
        <p:nvSpPr>
          <p:cNvPr name="Freeform 2" id="2"/>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8"/>
            <a:stretch>
              <a:fillRect l="0" t="0" r="0" b="0"/>
            </a:stretch>
          </a:blipFill>
        </p:spPr>
      </p:sp>
      <p:sp>
        <p:nvSpPr>
          <p:cNvPr name="TextBox 6" id="6"/>
          <p:cNvSpPr txBox="true"/>
          <p:nvPr/>
        </p:nvSpPr>
        <p:spPr>
          <a:xfrm rot="0">
            <a:off x="6569333" y="2722428"/>
            <a:ext cx="5149334" cy="811268"/>
          </a:xfrm>
          <a:prstGeom prst="rect">
            <a:avLst/>
          </a:prstGeom>
        </p:spPr>
        <p:txBody>
          <a:bodyPr anchor="t" rtlCol="false" tIns="0" lIns="0" bIns="0" rIns="0">
            <a:spAutoFit/>
          </a:bodyPr>
          <a:lstStyle/>
          <a:p>
            <a:pPr algn="ctr">
              <a:lnSpc>
                <a:spcPts val="6734"/>
              </a:lnSpc>
            </a:pPr>
            <a:r>
              <a:rPr lang="en-US" b="true" sz="4810" spc="769">
                <a:solidFill>
                  <a:srgbClr val="2946BF"/>
                </a:solidFill>
                <a:latin typeface="Montserrat Bold"/>
                <a:ea typeface="Montserrat Bold"/>
                <a:cs typeface="Montserrat Bold"/>
                <a:sym typeface="Montserrat Bold"/>
              </a:rPr>
              <a:t>CONTACT US</a:t>
            </a:r>
          </a:p>
        </p:txBody>
      </p:sp>
      <p:sp>
        <p:nvSpPr>
          <p:cNvPr name="TextBox 7" id="7"/>
          <p:cNvSpPr txBox="true"/>
          <p:nvPr/>
        </p:nvSpPr>
        <p:spPr>
          <a:xfrm rot="0">
            <a:off x="5204341" y="354997"/>
            <a:ext cx="7879318" cy="1792123"/>
          </a:xfrm>
          <a:prstGeom prst="rect">
            <a:avLst/>
          </a:prstGeom>
        </p:spPr>
        <p:txBody>
          <a:bodyPr anchor="t" rtlCol="false" tIns="0" lIns="0" bIns="0" rIns="0">
            <a:spAutoFit/>
          </a:bodyPr>
          <a:lstStyle/>
          <a:p>
            <a:pPr algn="ctr">
              <a:lnSpc>
                <a:spcPts val="14621"/>
              </a:lnSpc>
            </a:pPr>
            <a:r>
              <a:rPr lang="en-US" sz="10443" spc="-208">
                <a:solidFill>
                  <a:srgbClr val="2946BF"/>
                </a:solidFill>
                <a:latin typeface="RoxboroughCF"/>
                <a:ea typeface="RoxboroughCF"/>
                <a:cs typeface="RoxboroughCF"/>
                <a:sym typeface="RoxboroughCF"/>
              </a:rPr>
              <a:t>Thank You</a:t>
            </a:r>
          </a:p>
        </p:txBody>
      </p:sp>
      <p:sp>
        <p:nvSpPr>
          <p:cNvPr name="TextBox 8" id="8"/>
          <p:cNvSpPr txBox="true"/>
          <p:nvPr/>
        </p:nvSpPr>
        <p:spPr>
          <a:xfrm rot="0">
            <a:off x="6775013" y="4360607"/>
            <a:ext cx="4737973" cy="580390"/>
          </a:xfrm>
          <a:prstGeom prst="rect">
            <a:avLst/>
          </a:prstGeom>
        </p:spPr>
        <p:txBody>
          <a:bodyPr anchor="t" rtlCol="false" tIns="0" lIns="0" bIns="0" rIns="0">
            <a:spAutoFit/>
          </a:bodyPr>
          <a:lstStyle/>
          <a:p>
            <a:pPr algn="ctr">
              <a:lnSpc>
                <a:spcPts val="4759"/>
              </a:lnSpc>
            </a:pPr>
            <a:r>
              <a:rPr lang="en-US" b="true" sz="3399">
                <a:solidFill>
                  <a:srgbClr val="FF3131"/>
                </a:solidFill>
                <a:latin typeface="Canva Sans Bold"/>
                <a:ea typeface="Canva Sans Bold"/>
                <a:cs typeface="Canva Sans Bold"/>
                <a:sym typeface="Canva Sans Bold"/>
              </a:rPr>
              <a:t>www.blockchainx.tech</a:t>
            </a:r>
          </a:p>
        </p:txBody>
      </p:sp>
      <p:sp>
        <p:nvSpPr>
          <p:cNvPr name="TextBox 9" id="9"/>
          <p:cNvSpPr txBox="true"/>
          <p:nvPr/>
        </p:nvSpPr>
        <p:spPr>
          <a:xfrm rot="0">
            <a:off x="6772632" y="6645972"/>
            <a:ext cx="5640586" cy="580390"/>
          </a:xfrm>
          <a:prstGeom prst="rect">
            <a:avLst/>
          </a:prstGeom>
        </p:spPr>
        <p:txBody>
          <a:bodyPr anchor="t" rtlCol="false" tIns="0" lIns="0" bIns="0" rIns="0">
            <a:spAutoFit/>
          </a:bodyPr>
          <a:lstStyle/>
          <a:p>
            <a:pPr algn="ctr">
              <a:lnSpc>
                <a:spcPts val="4759"/>
              </a:lnSpc>
            </a:pPr>
            <a:r>
              <a:rPr lang="en-US" b="true" sz="3399">
                <a:solidFill>
                  <a:srgbClr val="FF3131"/>
                </a:solidFill>
                <a:latin typeface="Canva Sans Bold"/>
                <a:ea typeface="Canva Sans Bold"/>
                <a:cs typeface="Canva Sans Bold"/>
                <a:sym typeface="Canva Sans Bold"/>
              </a:rPr>
              <a:t>contact@blockchainx.tech</a:t>
            </a:r>
          </a:p>
        </p:txBody>
      </p:sp>
      <p:sp>
        <p:nvSpPr>
          <p:cNvPr name="TextBox 10" id="10"/>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b="true" sz="3399">
                <a:solidFill>
                  <a:srgbClr val="FF3131"/>
                </a:solidFill>
                <a:latin typeface="Canva Sans Bold"/>
                <a:ea typeface="Canva Sans Bold"/>
                <a:cs typeface="Canva Sans Bold"/>
                <a:sym typeface="Canva Sans Bold"/>
              </a:rPr>
              <a:t>+91 7708889555</a:t>
            </a:r>
          </a:p>
        </p:txBody>
      </p:sp>
      <p:sp>
        <p:nvSpPr>
          <p:cNvPr name="Freeform 11" id="11"/>
          <p:cNvSpPr/>
          <p:nvPr/>
        </p:nvSpPr>
        <p:spPr>
          <a:xfrm flipH="false" flipV="false" rot="0">
            <a:off x="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2" id="12"/>
          <p:cNvSpPr/>
          <p:nvPr/>
        </p:nvSpPr>
        <p:spPr>
          <a:xfrm flipH="false" flipV="false" rot="5400000">
            <a:off x="1417320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3" id="13"/>
          <p:cNvSpPr/>
          <p:nvPr/>
        </p:nvSpPr>
        <p:spPr>
          <a:xfrm flipH="false" flipV="false" rot="-5400000">
            <a:off x="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4" id="14"/>
          <p:cNvSpPr/>
          <p:nvPr/>
        </p:nvSpPr>
        <p:spPr>
          <a:xfrm flipH="false" flipV="false" rot="-10800000">
            <a:off x="1417320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DAGonia_fx0</dc:identifier>
  <dcterms:modified xsi:type="dcterms:W3CDTF">2011-08-01T06:04:30Z</dcterms:modified>
  <cp:revision>1</cp:revision>
  <dc:title>Build on the Fastest Blockchain - Hire Solana Developers Who Scale</dc:title>
</cp:coreProperties>
</file>