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4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Arimo" charset="1" panose="020B0604020202020204"/>
      <p:regular r:id="rId17"/>
    </p:embeddedFont>
    <p:embeddedFont>
      <p:font typeface="Source Serif Pro" charset="1" panose="02040603050405020204"/>
      <p:regular r:id="rId18"/>
    </p:embeddedFont>
    <p:embeddedFont>
      <p:font typeface="Source Serif Pro Bold" charset="1" panose="02040803050405020204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notesMasters/notesMaster1.xml" Type="http://schemas.openxmlformats.org/officeDocument/2006/relationships/notesMaster"/><Relationship Id="rId15" Target="theme/theme2.xml" Type="http://schemas.openxmlformats.org/officeDocument/2006/relationships/theme"/><Relationship Id="rId16" Target="notesSlides/notesSlide1.xml" Type="http://schemas.openxmlformats.org/officeDocument/2006/relationships/notes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notesSlides/notesSlide2.xml" Type="http://schemas.openxmlformats.org/officeDocument/2006/relationships/notesSlide"/><Relationship Id="rId21" Target="notesSlides/notesSlide3.xml" Type="http://schemas.openxmlformats.org/officeDocument/2006/relationships/notesSlide"/><Relationship Id="rId22" Target="notesSlides/notesSlide4.xml" Type="http://schemas.openxmlformats.org/officeDocument/2006/relationships/notesSlide"/><Relationship Id="rId23" Target="notesSlides/notesSlide5.xml" Type="http://schemas.openxmlformats.org/officeDocument/2006/relationships/notesSlide"/><Relationship Id="rId24" Target="notesSlides/notesSlide6.xml" Type="http://schemas.openxmlformats.org/officeDocument/2006/relationships/notesSlide"/><Relationship Id="rId25" Target="notesSlides/notesSlide7.xml" Type="http://schemas.openxmlformats.org/officeDocument/2006/relationships/notesSlide"/><Relationship Id="rId26" Target="notesSlides/notesSlide8.xml" Type="http://schemas.openxmlformats.org/officeDocument/2006/relationships/notes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png" Type="http://schemas.openxmlformats.org/officeDocument/2006/relationships/image"/><Relationship Id="rId6" Target="https://afaudio.co.uk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4.png" Type="http://schemas.openxmlformats.org/officeDocument/2006/relationships/image"/><Relationship Id="rId4" Target="../media/image3.png" Type="http://schemas.openxmlformats.org/officeDocument/2006/relationships/image"/><Relationship Id="rId5" Target="https://afaudio.co.uk" TargetMode="External" Type="http://schemas.openxmlformats.org/officeDocument/2006/relationships/hyperlink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5.png" Type="http://schemas.openxmlformats.org/officeDocument/2006/relationships/image"/><Relationship Id="rId4" Target="../media/image6.png" Type="http://schemas.openxmlformats.org/officeDocument/2006/relationships/image"/><Relationship Id="rId5" Target="../media/image7.png" Type="http://schemas.openxmlformats.org/officeDocument/2006/relationships/image"/><Relationship Id="rId6" Target="../media/image3.png" Type="http://schemas.openxmlformats.org/officeDocument/2006/relationships/image"/><Relationship Id="rId7" Target="https://afaudio.co.uk" TargetMode="External" Type="http://schemas.openxmlformats.org/officeDocument/2006/relationships/hyperlink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../media/image11.png" Type="http://schemas.openxmlformats.org/officeDocument/2006/relationships/image"/><Relationship Id="rId7" Target="../media/image3.png" Type="http://schemas.openxmlformats.org/officeDocument/2006/relationships/image"/><Relationship Id="rId8" Target="https://afaudio.co.uk" TargetMode="External" Type="http://schemas.openxmlformats.org/officeDocument/2006/relationships/hyperlink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2.png" Type="http://schemas.openxmlformats.org/officeDocument/2006/relationships/image"/><Relationship Id="rId4" Target="../media/image13.png" Type="http://schemas.openxmlformats.org/officeDocument/2006/relationships/image"/><Relationship Id="rId5" Target="../media/image14.png" Type="http://schemas.openxmlformats.org/officeDocument/2006/relationships/image"/><Relationship Id="rId6" Target="../media/image3.png" Type="http://schemas.openxmlformats.org/officeDocument/2006/relationships/image"/><Relationship Id="rId7" Target="https://afaudio.co.uk" TargetMode="External" Type="http://schemas.openxmlformats.org/officeDocument/2006/relationships/hyperlink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5.png" Type="http://schemas.openxmlformats.org/officeDocument/2006/relationships/image"/><Relationship Id="rId4" Target="../media/image3.png" Type="http://schemas.openxmlformats.org/officeDocument/2006/relationships/image"/><Relationship Id="rId5" Target="https://afaudio.co.uk" TargetMode="External" Type="http://schemas.openxmlformats.org/officeDocument/2006/relationships/hyperlink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3.png" Type="http://schemas.openxmlformats.org/officeDocument/2006/relationships/image"/><Relationship Id="rId7" Target="https://afaudio.co.uk" TargetMode="External" Type="http://schemas.openxmlformats.org/officeDocument/2006/relationships/hyperlink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9.png" Type="http://schemas.openxmlformats.org/officeDocument/2006/relationships/image"/><Relationship Id="rId4" Target="https://afaudio.co.uk" TargetMode="External" Type="http://schemas.openxmlformats.org/officeDocument/2006/relationships/hyperlink"/><Relationship Id="rId5" Target="mailto:info@afaudio.co.uk" TargetMode="External" Type="http://schemas.openxmlformats.org/officeDocument/2006/relationships/hyperlink"/><Relationship Id="rId6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7F3F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1430000" y="0"/>
            <a:ext cx="6858000" cy="10287000"/>
            <a:chOff x="0" y="0"/>
            <a:chExt cx="9144000" cy="13716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14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3109" t="0" r="-57133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987475" y="6850261"/>
            <a:ext cx="463154" cy="463154"/>
            <a:chOff x="0" y="0"/>
            <a:chExt cx="617538" cy="61753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17601" cy="617601"/>
            </a:xfrm>
            <a:custGeom>
              <a:avLst/>
              <a:gdLst/>
              <a:ahLst/>
              <a:cxnLst/>
              <a:rect r="r" b="b" t="t" l="l"/>
              <a:pathLst>
                <a:path h="617601" w="617601">
                  <a:moveTo>
                    <a:pt x="0" y="308737"/>
                  </a:moveTo>
                  <a:cubicBezTo>
                    <a:pt x="0" y="138303"/>
                    <a:pt x="138303" y="0"/>
                    <a:pt x="308737" y="0"/>
                  </a:cubicBezTo>
                  <a:cubicBezTo>
                    <a:pt x="310642" y="0"/>
                    <a:pt x="312547" y="889"/>
                    <a:pt x="313690" y="2413"/>
                  </a:cubicBezTo>
                  <a:lnTo>
                    <a:pt x="308737" y="6350"/>
                  </a:lnTo>
                  <a:lnTo>
                    <a:pt x="308737" y="0"/>
                  </a:lnTo>
                  <a:lnTo>
                    <a:pt x="308737" y="6350"/>
                  </a:lnTo>
                  <a:lnTo>
                    <a:pt x="308737" y="0"/>
                  </a:lnTo>
                  <a:cubicBezTo>
                    <a:pt x="479298" y="0"/>
                    <a:pt x="617601" y="138303"/>
                    <a:pt x="617601" y="308737"/>
                  </a:cubicBezTo>
                  <a:cubicBezTo>
                    <a:pt x="617601" y="311150"/>
                    <a:pt x="616204" y="313309"/>
                    <a:pt x="614045" y="314452"/>
                  </a:cubicBezTo>
                  <a:lnTo>
                    <a:pt x="611251" y="308737"/>
                  </a:lnTo>
                  <a:lnTo>
                    <a:pt x="617601" y="308737"/>
                  </a:lnTo>
                  <a:cubicBezTo>
                    <a:pt x="617601" y="479298"/>
                    <a:pt x="479298" y="617474"/>
                    <a:pt x="308864" y="617474"/>
                  </a:cubicBezTo>
                  <a:lnTo>
                    <a:pt x="308864" y="611124"/>
                  </a:lnTo>
                  <a:lnTo>
                    <a:pt x="308864" y="604774"/>
                  </a:lnTo>
                  <a:lnTo>
                    <a:pt x="308864" y="611124"/>
                  </a:lnTo>
                  <a:lnTo>
                    <a:pt x="308864" y="617474"/>
                  </a:lnTo>
                  <a:cubicBezTo>
                    <a:pt x="138303" y="617601"/>
                    <a:pt x="0" y="479298"/>
                    <a:pt x="0" y="308737"/>
                  </a:cubicBezTo>
                  <a:lnTo>
                    <a:pt x="6350" y="308737"/>
                  </a:lnTo>
                  <a:lnTo>
                    <a:pt x="0" y="308737"/>
                  </a:lnTo>
                  <a:moveTo>
                    <a:pt x="12700" y="308737"/>
                  </a:moveTo>
                  <a:lnTo>
                    <a:pt x="6350" y="308737"/>
                  </a:lnTo>
                  <a:lnTo>
                    <a:pt x="12700" y="308737"/>
                  </a:lnTo>
                  <a:cubicBezTo>
                    <a:pt x="12700" y="472313"/>
                    <a:pt x="145288" y="604901"/>
                    <a:pt x="308737" y="604901"/>
                  </a:cubicBezTo>
                  <a:cubicBezTo>
                    <a:pt x="312293" y="604901"/>
                    <a:pt x="315087" y="607695"/>
                    <a:pt x="315087" y="611251"/>
                  </a:cubicBezTo>
                  <a:cubicBezTo>
                    <a:pt x="315087" y="614807"/>
                    <a:pt x="312293" y="617601"/>
                    <a:pt x="308737" y="617601"/>
                  </a:cubicBezTo>
                  <a:cubicBezTo>
                    <a:pt x="305181" y="617601"/>
                    <a:pt x="302387" y="614807"/>
                    <a:pt x="302387" y="611251"/>
                  </a:cubicBezTo>
                  <a:cubicBezTo>
                    <a:pt x="302387" y="607695"/>
                    <a:pt x="305181" y="604901"/>
                    <a:pt x="308737" y="604901"/>
                  </a:cubicBezTo>
                  <a:cubicBezTo>
                    <a:pt x="472313" y="604901"/>
                    <a:pt x="604774" y="472313"/>
                    <a:pt x="604774" y="308864"/>
                  </a:cubicBezTo>
                  <a:cubicBezTo>
                    <a:pt x="604774" y="306451"/>
                    <a:pt x="606171" y="304292"/>
                    <a:pt x="608330" y="303149"/>
                  </a:cubicBezTo>
                  <a:lnTo>
                    <a:pt x="611124" y="308864"/>
                  </a:lnTo>
                  <a:lnTo>
                    <a:pt x="604774" y="308864"/>
                  </a:lnTo>
                  <a:cubicBezTo>
                    <a:pt x="604901" y="145288"/>
                    <a:pt x="472313" y="12700"/>
                    <a:pt x="308737" y="12700"/>
                  </a:cubicBezTo>
                  <a:cubicBezTo>
                    <a:pt x="306832" y="12700"/>
                    <a:pt x="304927" y="11811"/>
                    <a:pt x="303784" y="10287"/>
                  </a:cubicBezTo>
                  <a:lnTo>
                    <a:pt x="308737" y="6350"/>
                  </a:lnTo>
                  <a:lnTo>
                    <a:pt x="308737" y="12700"/>
                  </a:lnTo>
                  <a:cubicBezTo>
                    <a:pt x="145288" y="12700"/>
                    <a:pt x="12700" y="145288"/>
                    <a:pt x="12700" y="308737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001762" y="6864549"/>
            <a:ext cx="434579" cy="434579"/>
            <a:chOff x="0" y="0"/>
            <a:chExt cx="579438" cy="579438"/>
          </a:xfrm>
        </p:grpSpPr>
        <p:sp>
          <p:nvSpPr>
            <p:cNvPr name="Freeform 11" id="11" descr="preencoded.png"/>
            <p:cNvSpPr/>
            <p:nvPr/>
          </p:nvSpPr>
          <p:spPr>
            <a:xfrm flipH="false" flipV="false" rot="0">
              <a:off x="0" y="0"/>
              <a:ext cx="579501" cy="579501"/>
            </a:xfrm>
            <a:custGeom>
              <a:avLst/>
              <a:gdLst/>
              <a:ahLst/>
              <a:cxnLst/>
              <a:rect r="r" b="b" t="t" l="l"/>
              <a:pathLst>
                <a:path h="579501" w="579501">
                  <a:moveTo>
                    <a:pt x="0" y="0"/>
                  </a:moveTo>
                  <a:lnTo>
                    <a:pt x="579501" y="0"/>
                  </a:lnTo>
                  <a:lnTo>
                    <a:pt x="579501" y="579501"/>
                  </a:lnTo>
                  <a:lnTo>
                    <a:pt x="0" y="5795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10" b="1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54818" y="0"/>
            <a:ext cx="2763047" cy="1312062"/>
          </a:xfrm>
          <a:custGeom>
            <a:avLst/>
            <a:gdLst/>
            <a:ahLst/>
            <a:cxnLst/>
            <a:rect r="r" b="b" t="t" l="l"/>
            <a:pathLst>
              <a:path h="1312062" w="2763047">
                <a:moveTo>
                  <a:pt x="0" y="0"/>
                </a:moveTo>
                <a:lnTo>
                  <a:pt x="2763047" y="0"/>
                </a:lnTo>
                <a:lnTo>
                  <a:pt x="2763047" y="1312062"/>
                </a:lnTo>
                <a:lnTo>
                  <a:pt x="0" y="13120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992238" y="2899768"/>
            <a:ext cx="9445526" cy="18290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37"/>
              </a:lnSpc>
            </a:pPr>
            <a:r>
              <a:rPr lang="en-US" sz="5562">
                <a:solidFill>
                  <a:srgbClr val="201B18"/>
                </a:solidFill>
                <a:latin typeface="Arimo"/>
                <a:ea typeface="Arimo"/>
                <a:cs typeface="Arimo"/>
                <a:sym typeface="Arimo"/>
              </a:rPr>
              <a:t>RCA to RCA Interconnect Cable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92238" y="5068341"/>
            <a:ext cx="9445526" cy="1446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04C49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Discover the essential link for your analog audio. This presentation will cover the RCA to RCA interconnect cable, focusing on the high-quality offerings from afaudio.co.uk.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587550" y="6786265"/>
            <a:ext cx="1884164" cy="5436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74"/>
              </a:lnSpc>
            </a:pPr>
            <a:r>
              <a:rPr lang="en-US" sz="2750" b="true">
                <a:solidFill>
                  <a:srgbClr val="504C49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by Af Audio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859000" y="9522448"/>
            <a:ext cx="3125391" cy="449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37"/>
              </a:lnSpc>
              <a:spcBef>
                <a:spcPct val="0"/>
              </a:spcBef>
            </a:pPr>
            <a:r>
              <a:rPr lang="en-US" sz="2750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6" tooltip="https://afaudio.co.uk"/>
              </a:rPr>
              <a:t>https://afaudio.co.uk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7F3F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992238" y="1441400"/>
            <a:ext cx="12521654" cy="943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37"/>
              </a:lnSpc>
            </a:pPr>
            <a:r>
              <a:rPr lang="en-US" sz="5562">
                <a:solidFill>
                  <a:srgbClr val="201B18"/>
                </a:solidFill>
                <a:latin typeface="Arimo"/>
                <a:ea typeface="Arimo"/>
                <a:cs typeface="Arimo"/>
                <a:sym typeface="Arimo"/>
              </a:rPr>
              <a:t>What is an RCA Interconnect Cable?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92238" y="2979092"/>
            <a:ext cx="7805886" cy="992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04C49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An RCA interconnect cable is a coaxial cable. It features an 8.3 mm connector. It transfers low-frequency analog signals.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92238" y="4141440"/>
            <a:ext cx="7805886" cy="992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04C49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This cable is common in home audio systems. It is crucial for clear sound. It operates between 0–100 MHz.</a:t>
            </a:r>
          </a:p>
        </p:txBody>
      </p: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9499401" y="3128665"/>
            <a:ext cx="7805886" cy="5340846"/>
            <a:chOff x="0" y="0"/>
            <a:chExt cx="10407848" cy="7121128"/>
          </a:xfrm>
        </p:grpSpPr>
        <p:sp>
          <p:nvSpPr>
            <p:cNvPr name="Freeform 10" id="10" descr="preencoded.png"/>
            <p:cNvSpPr/>
            <p:nvPr/>
          </p:nvSpPr>
          <p:spPr>
            <a:xfrm flipH="false" flipV="false" rot="0">
              <a:off x="0" y="0"/>
              <a:ext cx="10407904" cy="7121144"/>
            </a:xfrm>
            <a:custGeom>
              <a:avLst/>
              <a:gdLst/>
              <a:ahLst/>
              <a:cxnLst/>
              <a:rect r="r" b="b" t="t" l="l"/>
              <a:pathLst>
                <a:path h="7121144" w="10407904">
                  <a:moveTo>
                    <a:pt x="0" y="0"/>
                  </a:moveTo>
                  <a:lnTo>
                    <a:pt x="10407904" y="0"/>
                  </a:lnTo>
                  <a:lnTo>
                    <a:pt x="10407904" y="7121144"/>
                  </a:lnTo>
                  <a:lnTo>
                    <a:pt x="0" y="71211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" t="0" r="-3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54818" y="0"/>
            <a:ext cx="2763047" cy="1312062"/>
          </a:xfrm>
          <a:custGeom>
            <a:avLst/>
            <a:gdLst/>
            <a:ahLst/>
            <a:cxnLst/>
            <a:rect r="r" b="b" t="t" l="l"/>
            <a:pathLst>
              <a:path h="1312062" w="2763047">
                <a:moveTo>
                  <a:pt x="0" y="0"/>
                </a:moveTo>
                <a:lnTo>
                  <a:pt x="2763047" y="0"/>
                </a:lnTo>
                <a:lnTo>
                  <a:pt x="2763047" y="1312062"/>
                </a:lnTo>
                <a:lnTo>
                  <a:pt x="0" y="13120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4859000" y="9512923"/>
            <a:ext cx="3125391" cy="449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37"/>
              </a:lnSpc>
              <a:spcBef>
                <a:spcPct val="0"/>
              </a:spcBef>
            </a:pPr>
            <a:r>
              <a:rPr lang="en-US" sz="2750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5" tooltip="https://afaudio.co.uk"/>
              </a:rPr>
              <a:t>https://afaudio.co.uk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7F3F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992238" y="3329582"/>
            <a:ext cx="7932687" cy="943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37"/>
              </a:lnSpc>
            </a:pPr>
            <a:r>
              <a:rPr lang="en-US" sz="5562">
                <a:solidFill>
                  <a:srgbClr val="201B18"/>
                </a:solidFill>
                <a:latin typeface="Arimo"/>
                <a:ea typeface="Arimo"/>
                <a:cs typeface="Arimo"/>
                <a:sym typeface="Arimo"/>
              </a:rPr>
              <a:t>Key Technical Features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992238" y="4839741"/>
            <a:ext cx="637878" cy="637877"/>
            <a:chOff x="0" y="0"/>
            <a:chExt cx="850503" cy="85050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50392" cy="850519"/>
            </a:xfrm>
            <a:custGeom>
              <a:avLst/>
              <a:gdLst/>
              <a:ahLst/>
              <a:cxnLst/>
              <a:rect r="r" b="b" t="t" l="l"/>
              <a:pathLst>
                <a:path h="850519" w="850392">
                  <a:moveTo>
                    <a:pt x="0" y="56642"/>
                  </a:moveTo>
                  <a:cubicBezTo>
                    <a:pt x="0" y="25400"/>
                    <a:pt x="25400" y="0"/>
                    <a:pt x="56642" y="0"/>
                  </a:cubicBezTo>
                  <a:lnTo>
                    <a:pt x="793750" y="0"/>
                  </a:lnTo>
                  <a:cubicBezTo>
                    <a:pt x="825119" y="0"/>
                    <a:pt x="850392" y="25400"/>
                    <a:pt x="850392" y="56642"/>
                  </a:cubicBezTo>
                  <a:lnTo>
                    <a:pt x="850392" y="793750"/>
                  </a:lnTo>
                  <a:cubicBezTo>
                    <a:pt x="850392" y="825119"/>
                    <a:pt x="824992" y="850392"/>
                    <a:pt x="793750" y="850392"/>
                  </a:cubicBezTo>
                  <a:lnTo>
                    <a:pt x="56642" y="850392"/>
                  </a:lnTo>
                  <a:cubicBezTo>
                    <a:pt x="25400" y="850519"/>
                    <a:pt x="0" y="825119"/>
                    <a:pt x="0" y="793750"/>
                  </a:cubicBezTo>
                  <a:close/>
                </a:path>
              </a:pathLst>
            </a:custGeom>
            <a:solidFill>
              <a:srgbClr val="F9F7F7"/>
            </a:solid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1098575" y="4892874"/>
            <a:ext cx="425202" cy="531614"/>
            <a:chOff x="0" y="0"/>
            <a:chExt cx="566937" cy="708818"/>
          </a:xfrm>
        </p:grpSpPr>
        <p:sp>
          <p:nvSpPr>
            <p:cNvPr name="Freeform 10" id="10" descr="preencoded.png"/>
            <p:cNvSpPr/>
            <p:nvPr/>
          </p:nvSpPr>
          <p:spPr>
            <a:xfrm flipH="false" flipV="false" rot="0">
              <a:off x="0" y="0"/>
              <a:ext cx="566928" cy="708787"/>
            </a:xfrm>
            <a:custGeom>
              <a:avLst/>
              <a:gdLst/>
              <a:ahLst/>
              <a:cxnLst/>
              <a:rect r="r" b="b" t="t" l="l"/>
              <a:pathLst>
                <a:path h="708787" w="566928">
                  <a:moveTo>
                    <a:pt x="0" y="0"/>
                  </a:moveTo>
                  <a:lnTo>
                    <a:pt x="566928" y="0"/>
                  </a:lnTo>
                  <a:lnTo>
                    <a:pt x="566928" y="708787"/>
                  </a:lnTo>
                  <a:lnTo>
                    <a:pt x="0" y="708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33" t="0" r="-235" b="-4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913632" y="4898975"/>
            <a:ext cx="3544044" cy="481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504C49"/>
                </a:solidFill>
                <a:latin typeface="Arimo"/>
                <a:ea typeface="Arimo"/>
                <a:cs typeface="Arimo"/>
                <a:sym typeface="Arimo"/>
              </a:rPr>
              <a:t>Oxygen-Free Copper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913632" y="5464374"/>
            <a:ext cx="4276874" cy="992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04C49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Enhances dynamics and clarity. Conductors ensure pure signal.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6544866" y="4839741"/>
            <a:ext cx="637878" cy="637877"/>
            <a:chOff x="0" y="0"/>
            <a:chExt cx="850503" cy="85050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50392" cy="850519"/>
            </a:xfrm>
            <a:custGeom>
              <a:avLst/>
              <a:gdLst/>
              <a:ahLst/>
              <a:cxnLst/>
              <a:rect r="r" b="b" t="t" l="l"/>
              <a:pathLst>
                <a:path h="850519" w="850392">
                  <a:moveTo>
                    <a:pt x="0" y="56642"/>
                  </a:moveTo>
                  <a:cubicBezTo>
                    <a:pt x="0" y="25400"/>
                    <a:pt x="25400" y="0"/>
                    <a:pt x="56642" y="0"/>
                  </a:cubicBezTo>
                  <a:lnTo>
                    <a:pt x="793750" y="0"/>
                  </a:lnTo>
                  <a:cubicBezTo>
                    <a:pt x="825119" y="0"/>
                    <a:pt x="850392" y="25400"/>
                    <a:pt x="850392" y="56642"/>
                  </a:cubicBezTo>
                  <a:lnTo>
                    <a:pt x="850392" y="793750"/>
                  </a:lnTo>
                  <a:cubicBezTo>
                    <a:pt x="850392" y="825119"/>
                    <a:pt x="824992" y="850392"/>
                    <a:pt x="793750" y="850392"/>
                  </a:cubicBezTo>
                  <a:lnTo>
                    <a:pt x="56642" y="850392"/>
                  </a:lnTo>
                  <a:cubicBezTo>
                    <a:pt x="25400" y="850519"/>
                    <a:pt x="0" y="825119"/>
                    <a:pt x="0" y="793750"/>
                  </a:cubicBezTo>
                  <a:close/>
                </a:path>
              </a:pathLst>
            </a:custGeom>
            <a:solidFill>
              <a:srgbClr val="F9F7F7"/>
            </a:solidFill>
          </p:spPr>
        </p:sp>
      </p:grp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6651204" y="4892874"/>
            <a:ext cx="425203" cy="531614"/>
            <a:chOff x="0" y="0"/>
            <a:chExt cx="566937" cy="708818"/>
          </a:xfrm>
        </p:grpSpPr>
        <p:sp>
          <p:nvSpPr>
            <p:cNvPr name="Freeform 16" id="16" descr="preencoded.png"/>
            <p:cNvSpPr/>
            <p:nvPr/>
          </p:nvSpPr>
          <p:spPr>
            <a:xfrm flipH="false" flipV="false" rot="0">
              <a:off x="0" y="0"/>
              <a:ext cx="566928" cy="708787"/>
            </a:xfrm>
            <a:custGeom>
              <a:avLst/>
              <a:gdLst/>
              <a:ahLst/>
              <a:cxnLst/>
              <a:rect r="r" b="b" t="t" l="l"/>
              <a:pathLst>
                <a:path h="708787" w="566928">
                  <a:moveTo>
                    <a:pt x="0" y="0"/>
                  </a:moveTo>
                  <a:lnTo>
                    <a:pt x="566928" y="0"/>
                  </a:lnTo>
                  <a:lnTo>
                    <a:pt x="566928" y="708787"/>
                  </a:lnTo>
                  <a:lnTo>
                    <a:pt x="0" y="708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33" t="0" r="-235" b="-4"/>
              </a:stretch>
            </a:blip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7466260" y="4898975"/>
            <a:ext cx="4276874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504C49"/>
                </a:solidFill>
                <a:latin typeface="Arimo"/>
                <a:ea typeface="Arimo"/>
                <a:cs typeface="Arimo"/>
                <a:sym typeface="Arimo"/>
              </a:rPr>
              <a:t>Double-Balanced Geometry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466260" y="5907286"/>
            <a:ext cx="4276874" cy="992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04C49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Improves signal-ground isolation. Reduces interference effectively.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12097494" y="4839741"/>
            <a:ext cx="637877" cy="637877"/>
            <a:chOff x="0" y="0"/>
            <a:chExt cx="850503" cy="85050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50392" cy="850519"/>
            </a:xfrm>
            <a:custGeom>
              <a:avLst/>
              <a:gdLst/>
              <a:ahLst/>
              <a:cxnLst/>
              <a:rect r="r" b="b" t="t" l="l"/>
              <a:pathLst>
                <a:path h="850519" w="850392">
                  <a:moveTo>
                    <a:pt x="0" y="56642"/>
                  </a:moveTo>
                  <a:cubicBezTo>
                    <a:pt x="0" y="25400"/>
                    <a:pt x="25400" y="0"/>
                    <a:pt x="56642" y="0"/>
                  </a:cubicBezTo>
                  <a:lnTo>
                    <a:pt x="793750" y="0"/>
                  </a:lnTo>
                  <a:cubicBezTo>
                    <a:pt x="825119" y="0"/>
                    <a:pt x="850392" y="25400"/>
                    <a:pt x="850392" y="56642"/>
                  </a:cubicBezTo>
                  <a:lnTo>
                    <a:pt x="850392" y="793750"/>
                  </a:lnTo>
                  <a:cubicBezTo>
                    <a:pt x="850392" y="825119"/>
                    <a:pt x="824992" y="850392"/>
                    <a:pt x="793750" y="850392"/>
                  </a:cubicBezTo>
                  <a:lnTo>
                    <a:pt x="56642" y="850392"/>
                  </a:lnTo>
                  <a:cubicBezTo>
                    <a:pt x="25400" y="850519"/>
                    <a:pt x="0" y="825119"/>
                    <a:pt x="0" y="793750"/>
                  </a:cubicBezTo>
                  <a:close/>
                </a:path>
              </a:pathLst>
            </a:custGeom>
            <a:solidFill>
              <a:srgbClr val="F9F7F7"/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2203831" y="4892874"/>
            <a:ext cx="425203" cy="531614"/>
            <a:chOff x="0" y="0"/>
            <a:chExt cx="566937" cy="708818"/>
          </a:xfrm>
        </p:grpSpPr>
        <p:sp>
          <p:nvSpPr>
            <p:cNvPr name="Freeform 22" id="22" descr="preencoded.png"/>
            <p:cNvSpPr/>
            <p:nvPr/>
          </p:nvSpPr>
          <p:spPr>
            <a:xfrm flipH="false" flipV="false" rot="0">
              <a:off x="0" y="0"/>
              <a:ext cx="566928" cy="708787"/>
            </a:xfrm>
            <a:custGeom>
              <a:avLst/>
              <a:gdLst/>
              <a:ahLst/>
              <a:cxnLst/>
              <a:rect r="r" b="b" t="t" l="l"/>
              <a:pathLst>
                <a:path h="708787" w="566928">
                  <a:moveTo>
                    <a:pt x="0" y="0"/>
                  </a:moveTo>
                  <a:lnTo>
                    <a:pt x="566928" y="0"/>
                  </a:lnTo>
                  <a:lnTo>
                    <a:pt x="566928" y="708787"/>
                  </a:lnTo>
                  <a:lnTo>
                    <a:pt x="0" y="708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33" t="0" r="-235" b="-4"/>
              </a:stretch>
            </a:blip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3018889" y="4898975"/>
            <a:ext cx="4120306" cy="481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504C49"/>
                </a:solidFill>
                <a:latin typeface="Arimo"/>
                <a:ea typeface="Arimo"/>
                <a:cs typeface="Arimo"/>
                <a:sym typeface="Arimo"/>
              </a:rPr>
              <a:t>Gold-Plated Connectors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018889" y="5464374"/>
            <a:ext cx="4276874" cy="992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04C49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Prevents corrosion. Ensures stable connections.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54818" y="0"/>
            <a:ext cx="2763047" cy="1312062"/>
          </a:xfrm>
          <a:custGeom>
            <a:avLst/>
            <a:gdLst/>
            <a:ahLst/>
            <a:cxnLst/>
            <a:rect r="r" b="b" t="t" l="l"/>
            <a:pathLst>
              <a:path h="1312062" w="2763047">
                <a:moveTo>
                  <a:pt x="0" y="0"/>
                </a:moveTo>
                <a:lnTo>
                  <a:pt x="2763047" y="0"/>
                </a:lnTo>
                <a:lnTo>
                  <a:pt x="2763047" y="1312062"/>
                </a:lnTo>
                <a:lnTo>
                  <a:pt x="0" y="131206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14859000" y="9512923"/>
            <a:ext cx="3125391" cy="449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37"/>
              </a:lnSpc>
              <a:spcBef>
                <a:spcPct val="0"/>
              </a:spcBef>
            </a:pPr>
            <a:r>
              <a:rPr lang="en-US" sz="2750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7" tooltip="https://afaudio.co.uk"/>
              </a:rPr>
              <a:t>https://afaudio.co.uk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7F3F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1430000" y="0"/>
            <a:ext cx="6858000" cy="10287000"/>
            <a:chOff x="0" y="0"/>
            <a:chExt cx="9144000" cy="13716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14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181" t="0" r="-6181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992238" y="1475036"/>
            <a:ext cx="9445526" cy="18290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37"/>
              </a:lnSpc>
            </a:pPr>
            <a:r>
              <a:rPr lang="en-US" sz="5562">
                <a:solidFill>
                  <a:srgbClr val="201B18"/>
                </a:solidFill>
                <a:latin typeface="Arimo"/>
                <a:ea typeface="Arimo"/>
                <a:cs typeface="Arimo"/>
                <a:sym typeface="Arimo"/>
              </a:rPr>
              <a:t>Construction and Materials</a:t>
            </a:r>
          </a:p>
        </p:txBody>
      </p: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992238" y="3304134"/>
            <a:ext cx="1417588" cy="1701105"/>
            <a:chOff x="0" y="0"/>
            <a:chExt cx="1890117" cy="2268140"/>
          </a:xfrm>
        </p:grpSpPr>
        <p:sp>
          <p:nvSpPr>
            <p:cNvPr name="Freeform 10" id="10" descr="preencoded.png"/>
            <p:cNvSpPr/>
            <p:nvPr/>
          </p:nvSpPr>
          <p:spPr>
            <a:xfrm flipH="false" flipV="false" rot="0">
              <a:off x="0" y="0"/>
              <a:ext cx="1890141" cy="2268093"/>
            </a:xfrm>
            <a:custGeom>
              <a:avLst/>
              <a:gdLst/>
              <a:ahLst/>
              <a:cxnLst/>
              <a:rect r="r" b="b" t="t" l="l"/>
              <a:pathLst>
                <a:path h="2268093" w="1890141">
                  <a:moveTo>
                    <a:pt x="0" y="0"/>
                  </a:moveTo>
                  <a:lnTo>
                    <a:pt x="1890141" y="0"/>
                  </a:lnTo>
                  <a:lnTo>
                    <a:pt x="1890141" y="2268093"/>
                  </a:lnTo>
                  <a:lnTo>
                    <a:pt x="0" y="22680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55" r="1" b="-58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2835027" y="3549551"/>
            <a:ext cx="3693467" cy="481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504C49"/>
                </a:solidFill>
                <a:latin typeface="Arimo"/>
                <a:ea typeface="Arimo"/>
                <a:cs typeface="Arimo"/>
                <a:sym typeface="Arimo"/>
              </a:rPr>
              <a:t>Precision Connectors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835027" y="4114949"/>
            <a:ext cx="7602736" cy="539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04C49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Sturdy and precisely machined. Ensures a perfect fit.</a:t>
            </a:r>
          </a:p>
        </p:txBody>
      </p: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992238" y="5005239"/>
            <a:ext cx="1417588" cy="2087315"/>
            <a:chOff x="0" y="0"/>
            <a:chExt cx="1890117" cy="2783087"/>
          </a:xfrm>
        </p:grpSpPr>
        <p:sp>
          <p:nvSpPr>
            <p:cNvPr name="Freeform 14" id="14" descr="preencoded.png"/>
            <p:cNvSpPr/>
            <p:nvPr/>
          </p:nvSpPr>
          <p:spPr>
            <a:xfrm flipH="false" flipV="false" rot="0">
              <a:off x="0" y="0"/>
              <a:ext cx="1890141" cy="2783078"/>
            </a:xfrm>
            <a:custGeom>
              <a:avLst/>
              <a:gdLst/>
              <a:ahLst/>
              <a:cxnLst/>
              <a:rect r="r" b="b" t="t" l="l"/>
              <a:pathLst>
                <a:path h="2783078" w="1890141">
                  <a:moveTo>
                    <a:pt x="0" y="0"/>
                  </a:moveTo>
                  <a:lnTo>
                    <a:pt x="1890141" y="0"/>
                  </a:lnTo>
                  <a:lnTo>
                    <a:pt x="1890141" y="2783078"/>
                  </a:lnTo>
                  <a:lnTo>
                    <a:pt x="0" y="2783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9" t="0" r="-88" b="0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2835027" y="5250656"/>
            <a:ext cx="3952429" cy="481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504C49"/>
                </a:solidFill>
                <a:latin typeface="Arimo"/>
                <a:ea typeface="Arimo"/>
                <a:cs typeface="Arimo"/>
                <a:sym typeface="Arimo"/>
              </a:rPr>
              <a:t>High-Quality Shielding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835027" y="5816054"/>
            <a:ext cx="7602736" cy="992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04C49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Reduces noise and signal interference. Protects audio integrity.</a:t>
            </a:r>
          </a:p>
        </p:txBody>
      </p: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992238" y="7092552"/>
            <a:ext cx="1417588" cy="2087315"/>
            <a:chOff x="0" y="0"/>
            <a:chExt cx="1890117" cy="2783087"/>
          </a:xfrm>
        </p:grpSpPr>
        <p:sp>
          <p:nvSpPr>
            <p:cNvPr name="Freeform 18" id="18" descr="preencoded.png"/>
            <p:cNvSpPr/>
            <p:nvPr/>
          </p:nvSpPr>
          <p:spPr>
            <a:xfrm flipH="false" flipV="false" rot="0">
              <a:off x="0" y="0"/>
              <a:ext cx="1890141" cy="2783078"/>
            </a:xfrm>
            <a:custGeom>
              <a:avLst/>
              <a:gdLst/>
              <a:ahLst/>
              <a:cxnLst/>
              <a:rect r="r" b="b" t="t" l="l"/>
              <a:pathLst>
                <a:path h="2783078" w="1890141">
                  <a:moveTo>
                    <a:pt x="0" y="0"/>
                  </a:moveTo>
                  <a:lnTo>
                    <a:pt x="1890141" y="0"/>
                  </a:lnTo>
                  <a:lnTo>
                    <a:pt x="1890141" y="2783078"/>
                  </a:lnTo>
                  <a:lnTo>
                    <a:pt x="0" y="2783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89" t="0" r="-88" b="0"/>
              </a:stretch>
            </a:blip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2835027" y="7337971"/>
            <a:ext cx="4475112" cy="481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504C49"/>
                </a:solidFill>
                <a:latin typeface="Arimo"/>
                <a:ea typeface="Arimo"/>
                <a:cs typeface="Arimo"/>
                <a:sym typeface="Arimo"/>
              </a:rPr>
              <a:t>Cold-Welded Connections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835027" y="7903369"/>
            <a:ext cx="7602736" cy="992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04C49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Minimizes distortion from solder. Provides a purer signal path.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54818" y="0"/>
            <a:ext cx="2763047" cy="1312062"/>
          </a:xfrm>
          <a:custGeom>
            <a:avLst/>
            <a:gdLst/>
            <a:ahLst/>
            <a:cxnLst/>
            <a:rect r="r" b="b" t="t" l="l"/>
            <a:pathLst>
              <a:path h="1312062" w="2763047">
                <a:moveTo>
                  <a:pt x="0" y="0"/>
                </a:moveTo>
                <a:lnTo>
                  <a:pt x="2763047" y="0"/>
                </a:lnTo>
                <a:lnTo>
                  <a:pt x="2763047" y="1312062"/>
                </a:lnTo>
                <a:lnTo>
                  <a:pt x="0" y="131206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4859000" y="9512923"/>
            <a:ext cx="3125391" cy="449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37"/>
              </a:lnSpc>
              <a:spcBef>
                <a:spcPct val="0"/>
              </a:spcBef>
            </a:pPr>
            <a:r>
              <a:rPr lang="en-US" sz="2750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8" tooltip="https://afaudio.co.uk"/>
              </a:rPr>
              <a:t>https://afaudio.co.uk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7F3F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992238" y="1854841"/>
            <a:ext cx="7088237" cy="943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37"/>
              </a:lnSpc>
            </a:pPr>
            <a:r>
              <a:rPr lang="en-US" sz="5562">
                <a:solidFill>
                  <a:srgbClr val="201B18"/>
                </a:solidFill>
                <a:latin typeface="Arimo"/>
                <a:ea typeface="Arimo"/>
                <a:cs typeface="Arimo"/>
                <a:sym typeface="Arimo"/>
              </a:rPr>
              <a:t>Product Benefits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879401" y="5071765"/>
            <a:ext cx="3844379" cy="481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437"/>
              </a:lnSpc>
            </a:pPr>
            <a:r>
              <a:rPr lang="en-US" sz="2750">
                <a:solidFill>
                  <a:srgbClr val="504C49"/>
                </a:solidFill>
                <a:latin typeface="Arimo"/>
                <a:ea typeface="Arimo"/>
                <a:cs typeface="Arimo"/>
                <a:sym typeface="Arimo"/>
              </a:rPr>
              <a:t>Enhanced Soundstage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92238" y="5637163"/>
            <a:ext cx="4731544" cy="992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62"/>
              </a:lnSpc>
            </a:pPr>
            <a:r>
              <a:rPr lang="en-US" sz="2187">
                <a:solidFill>
                  <a:srgbClr val="504C49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Expands audio breadth. Lower noise floor delivers clarity.</a:t>
            </a:r>
          </a:p>
        </p:txBody>
      </p: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6290816" y="3016895"/>
            <a:ext cx="5706219" cy="5706219"/>
            <a:chOff x="0" y="0"/>
            <a:chExt cx="7608292" cy="7608292"/>
          </a:xfrm>
        </p:grpSpPr>
        <p:sp>
          <p:nvSpPr>
            <p:cNvPr name="Freeform 10" id="10" descr="preencoded.png"/>
            <p:cNvSpPr/>
            <p:nvPr/>
          </p:nvSpPr>
          <p:spPr>
            <a:xfrm flipH="false" flipV="false" rot="0">
              <a:off x="0" y="0"/>
              <a:ext cx="7608316" cy="7608316"/>
            </a:xfrm>
            <a:custGeom>
              <a:avLst/>
              <a:gdLst/>
              <a:ahLst/>
              <a:cxnLst/>
              <a:rect r="r" b="b" t="t" l="l"/>
              <a:pathLst>
                <a:path h="7608316" w="7608316">
                  <a:moveTo>
                    <a:pt x="0" y="0"/>
                  </a:moveTo>
                  <a:lnTo>
                    <a:pt x="7608316" y="0"/>
                  </a:lnTo>
                  <a:lnTo>
                    <a:pt x="7608316" y="7608316"/>
                  </a:lnTo>
                  <a:lnTo>
                    <a:pt x="0" y="76083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7475041" y="5487441"/>
            <a:ext cx="398710" cy="631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9"/>
              </a:lnSpc>
            </a:pPr>
            <a:r>
              <a:rPr lang="en-US" sz="3125">
                <a:solidFill>
                  <a:srgbClr val="504C49"/>
                </a:solidFill>
                <a:latin typeface="Arimo"/>
                <a:ea typeface="Arimo"/>
                <a:cs typeface="Arimo"/>
                <a:sym typeface="Arimo"/>
              </a:rPr>
              <a:t>1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997035" y="3538835"/>
            <a:ext cx="3544044" cy="481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504C49"/>
                </a:solidFill>
                <a:latin typeface="Arimo"/>
                <a:ea typeface="Arimo"/>
                <a:cs typeface="Arimo"/>
                <a:sym typeface="Arimo"/>
              </a:rPr>
              <a:t>Richer Audio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997035" y="4104234"/>
            <a:ext cx="5298727" cy="992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04C49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Dynamic sound reproduction. Experience full range of tones.</a:t>
            </a:r>
          </a:p>
        </p:txBody>
      </p: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6290816" y="3016895"/>
            <a:ext cx="5706219" cy="5706219"/>
            <a:chOff x="0" y="0"/>
            <a:chExt cx="7608292" cy="7608292"/>
          </a:xfrm>
        </p:grpSpPr>
        <p:sp>
          <p:nvSpPr>
            <p:cNvPr name="Freeform 15" id="15" descr="preencoded.png"/>
            <p:cNvSpPr/>
            <p:nvPr/>
          </p:nvSpPr>
          <p:spPr>
            <a:xfrm flipH="false" flipV="false" rot="0">
              <a:off x="0" y="0"/>
              <a:ext cx="7608316" cy="7608316"/>
            </a:xfrm>
            <a:custGeom>
              <a:avLst/>
              <a:gdLst/>
              <a:ahLst/>
              <a:cxnLst/>
              <a:rect r="r" b="b" t="t" l="l"/>
              <a:pathLst>
                <a:path h="7608316" w="7608316">
                  <a:moveTo>
                    <a:pt x="0" y="0"/>
                  </a:moveTo>
                  <a:lnTo>
                    <a:pt x="7608316" y="0"/>
                  </a:lnTo>
                  <a:lnTo>
                    <a:pt x="7608316" y="7608316"/>
                  </a:lnTo>
                  <a:lnTo>
                    <a:pt x="0" y="76083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9679038" y="4214961"/>
            <a:ext cx="398710" cy="631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9"/>
              </a:lnSpc>
            </a:pPr>
            <a:r>
              <a:rPr lang="en-US" sz="3125">
                <a:solidFill>
                  <a:srgbClr val="504C49"/>
                </a:solidFill>
                <a:latin typeface="Arimo"/>
                <a:ea typeface="Arimo"/>
                <a:cs typeface="Arimo"/>
                <a:sym typeface="Arimo"/>
              </a:rPr>
              <a:t>2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997035" y="6604546"/>
            <a:ext cx="4158109" cy="481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504C49"/>
                </a:solidFill>
                <a:latin typeface="Arimo"/>
                <a:ea typeface="Arimo"/>
                <a:cs typeface="Arimo"/>
                <a:sym typeface="Arimo"/>
              </a:rPr>
              <a:t>Long-Lasting Durability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997035" y="7169944"/>
            <a:ext cx="5298727" cy="992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04C49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Reinforced connectors. Built for prolonged use.</a:t>
            </a:r>
          </a:p>
        </p:txBody>
      </p: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6290816" y="3016895"/>
            <a:ext cx="5706219" cy="5706219"/>
            <a:chOff x="0" y="0"/>
            <a:chExt cx="7608292" cy="7608292"/>
          </a:xfrm>
        </p:grpSpPr>
        <p:sp>
          <p:nvSpPr>
            <p:cNvPr name="Freeform 20" id="20" descr="preencoded.png"/>
            <p:cNvSpPr/>
            <p:nvPr/>
          </p:nvSpPr>
          <p:spPr>
            <a:xfrm flipH="false" flipV="false" rot="0">
              <a:off x="0" y="0"/>
              <a:ext cx="7608316" cy="7608316"/>
            </a:xfrm>
            <a:custGeom>
              <a:avLst/>
              <a:gdLst/>
              <a:ahLst/>
              <a:cxnLst/>
              <a:rect r="r" b="b" t="t" l="l"/>
              <a:pathLst>
                <a:path h="7608316" w="7608316">
                  <a:moveTo>
                    <a:pt x="0" y="0"/>
                  </a:moveTo>
                  <a:lnTo>
                    <a:pt x="7608316" y="0"/>
                  </a:lnTo>
                  <a:lnTo>
                    <a:pt x="7608316" y="7608316"/>
                  </a:lnTo>
                  <a:lnTo>
                    <a:pt x="0" y="76083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21" id="21"/>
          <p:cNvSpPr txBox="true"/>
          <p:nvPr/>
        </p:nvSpPr>
        <p:spPr>
          <a:xfrm rot="0">
            <a:off x="9679038" y="6759922"/>
            <a:ext cx="398710" cy="631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9"/>
              </a:lnSpc>
            </a:pPr>
            <a:r>
              <a:rPr lang="en-US" sz="3125">
                <a:solidFill>
                  <a:srgbClr val="504C49"/>
                </a:solidFill>
                <a:latin typeface="Arimo"/>
                <a:ea typeface="Arimo"/>
                <a:cs typeface="Arimo"/>
                <a:sym typeface="Arimo"/>
              </a:rPr>
              <a:t>3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54818" y="0"/>
            <a:ext cx="2763047" cy="1312062"/>
          </a:xfrm>
          <a:custGeom>
            <a:avLst/>
            <a:gdLst/>
            <a:ahLst/>
            <a:cxnLst/>
            <a:rect r="r" b="b" t="t" l="l"/>
            <a:pathLst>
              <a:path h="1312062" w="2763047">
                <a:moveTo>
                  <a:pt x="0" y="0"/>
                </a:moveTo>
                <a:lnTo>
                  <a:pt x="2763047" y="0"/>
                </a:lnTo>
                <a:lnTo>
                  <a:pt x="2763047" y="1312062"/>
                </a:lnTo>
                <a:lnTo>
                  <a:pt x="0" y="131206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4859000" y="9512923"/>
            <a:ext cx="3125391" cy="449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37"/>
              </a:lnSpc>
              <a:spcBef>
                <a:spcPct val="0"/>
              </a:spcBef>
            </a:pPr>
            <a:r>
              <a:rPr lang="en-US" sz="2750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7" tooltip="https://afaudio.co.uk"/>
              </a:rPr>
              <a:t>https://afaudio.co.uk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7F3F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0" y="0"/>
            <a:ext cx="6858000" cy="10287000"/>
            <a:chOff x="0" y="0"/>
            <a:chExt cx="9144000" cy="13716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14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3750" t="0" r="-4375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7850237" y="3569940"/>
            <a:ext cx="4581079" cy="2540942"/>
            <a:chOff x="0" y="0"/>
            <a:chExt cx="6108105" cy="338792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108192" cy="3387979"/>
            </a:xfrm>
            <a:custGeom>
              <a:avLst/>
              <a:gdLst/>
              <a:ahLst/>
              <a:cxnLst/>
              <a:rect r="r" b="b" t="t" l="l"/>
              <a:pathLst>
                <a:path h="3387979" w="6108192">
                  <a:moveTo>
                    <a:pt x="0" y="56769"/>
                  </a:moveTo>
                  <a:cubicBezTo>
                    <a:pt x="0" y="25400"/>
                    <a:pt x="25400" y="0"/>
                    <a:pt x="56769" y="0"/>
                  </a:cubicBezTo>
                  <a:lnTo>
                    <a:pt x="6051423" y="0"/>
                  </a:lnTo>
                  <a:cubicBezTo>
                    <a:pt x="6082792" y="0"/>
                    <a:pt x="6108192" y="25400"/>
                    <a:pt x="6108192" y="56769"/>
                  </a:cubicBezTo>
                  <a:lnTo>
                    <a:pt x="6108192" y="3331210"/>
                  </a:lnTo>
                  <a:cubicBezTo>
                    <a:pt x="6108192" y="3362579"/>
                    <a:pt x="6082792" y="3387979"/>
                    <a:pt x="6051423" y="3387979"/>
                  </a:cubicBezTo>
                  <a:lnTo>
                    <a:pt x="56769" y="3387979"/>
                  </a:lnTo>
                  <a:cubicBezTo>
                    <a:pt x="25400" y="3387979"/>
                    <a:pt x="0" y="3362579"/>
                    <a:pt x="0" y="3331210"/>
                  </a:cubicBezTo>
                  <a:close/>
                </a:path>
              </a:pathLst>
            </a:custGeom>
            <a:solidFill>
              <a:srgbClr val="F9F7F7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2714834" y="3569940"/>
            <a:ext cx="4581079" cy="2540942"/>
            <a:chOff x="0" y="0"/>
            <a:chExt cx="6108105" cy="338792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108192" cy="3387979"/>
            </a:xfrm>
            <a:custGeom>
              <a:avLst/>
              <a:gdLst/>
              <a:ahLst/>
              <a:cxnLst/>
              <a:rect r="r" b="b" t="t" l="l"/>
              <a:pathLst>
                <a:path h="3387979" w="6108192">
                  <a:moveTo>
                    <a:pt x="0" y="56769"/>
                  </a:moveTo>
                  <a:cubicBezTo>
                    <a:pt x="0" y="25400"/>
                    <a:pt x="25400" y="0"/>
                    <a:pt x="56769" y="0"/>
                  </a:cubicBezTo>
                  <a:lnTo>
                    <a:pt x="6051423" y="0"/>
                  </a:lnTo>
                  <a:cubicBezTo>
                    <a:pt x="6082792" y="0"/>
                    <a:pt x="6108192" y="25400"/>
                    <a:pt x="6108192" y="56769"/>
                  </a:cubicBezTo>
                  <a:lnTo>
                    <a:pt x="6108192" y="3331210"/>
                  </a:lnTo>
                  <a:cubicBezTo>
                    <a:pt x="6108192" y="3362579"/>
                    <a:pt x="6082792" y="3387979"/>
                    <a:pt x="6051423" y="3387979"/>
                  </a:cubicBezTo>
                  <a:lnTo>
                    <a:pt x="56769" y="3387979"/>
                  </a:lnTo>
                  <a:cubicBezTo>
                    <a:pt x="25400" y="3387979"/>
                    <a:pt x="0" y="3362579"/>
                    <a:pt x="0" y="3331210"/>
                  </a:cubicBezTo>
                  <a:close/>
                </a:path>
              </a:pathLst>
            </a:custGeom>
            <a:solidFill>
              <a:srgbClr val="F9F7F7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7850237" y="6394400"/>
            <a:ext cx="9445526" cy="1633686"/>
            <a:chOff x="0" y="0"/>
            <a:chExt cx="12594035" cy="217824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593955" cy="2178177"/>
            </a:xfrm>
            <a:custGeom>
              <a:avLst/>
              <a:gdLst/>
              <a:ahLst/>
              <a:cxnLst/>
              <a:rect r="r" b="b" t="t" l="l"/>
              <a:pathLst>
                <a:path h="2178177" w="12593955">
                  <a:moveTo>
                    <a:pt x="0" y="56642"/>
                  </a:moveTo>
                  <a:cubicBezTo>
                    <a:pt x="0" y="25400"/>
                    <a:pt x="25400" y="0"/>
                    <a:pt x="56642" y="0"/>
                  </a:cubicBezTo>
                  <a:lnTo>
                    <a:pt x="12537313" y="0"/>
                  </a:lnTo>
                  <a:cubicBezTo>
                    <a:pt x="12568682" y="0"/>
                    <a:pt x="12593955" y="25400"/>
                    <a:pt x="12593955" y="56642"/>
                  </a:cubicBezTo>
                  <a:lnTo>
                    <a:pt x="12593955" y="2121535"/>
                  </a:lnTo>
                  <a:cubicBezTo>
                    <a:pt x="12593955" y="2152904"/>
                    <a:pt x="12568555" y="2178177"/>
                    <a:pt x="12537313" y="2178177"/>
                  </a:cubicBezTo>
                  <a:lnTo>
                    <a:pt x="56642" y="2178177"/>
                  </a:lnTo>
                  <a:cubicBezTo>
                    <a:pt x="25273" y="2178177"/>
                    <a:pt x="0" y="2152777"/>
                    <a:pt x="0" y="2121535"/>
                  </a:cubicBezTo>
                  <a:close/>
                </a:path>
              </a:pathLst>
            </a:custGeom>
            <a:solidFill>
              <a:srgbClr val="F9F7F7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7850237" y="2201615"/>
            <a:ext cx="7090767" cy="943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37"/>
              </a:lnSpc>
            </a:pPr>
            <a:r>
              <a:rPr lang="en-US" sz="5562">
                <a:solidFill>
                  <a:srgbClr val="201B18"/>
                </a:solidFill>
                <a:latin typeface="Arimo"/>
                <a:ea typeface="Arimo"/>
                <a:cs typeface="Arimo"/>
                <a:sym typeface="Arimo"/>
              </a:rPr>
              <a:t>Typical Applications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133755" y="3815357"/>
            <a:ext cx="3544044" cy="481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504C49"/>
                </a:solidFill>
                <a:latin typeface="Arimo"/>
                <a:ea typeface="Arimo"/>
                <a:cs typeface="Arimo"/>
                <a:sym typeface="Arimo"/>
              </a:rPr>
              <a:t>Source Components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133755" y="4380756"/>
            <a:ext cx="4014044" cy="992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04C49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Connects CD players, DACs. Links turntables to amplifiers.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998351" y="3815357"/>
            <a:ext cx="3544044" cy="481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504C49"/>
                </a:solidFill>
                <a:latin typeface="Arimo"/>
                <a:ea typeface="Arimo"/>
                <a:cs typeface="Arimo"/>
                <a:sym typeface="Arimo"/>
              </a:rPr>
              <a:t>Receiver Integration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998351" y="4380756"/>
            <a:ext cx="4014044" cy="1446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04C49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Integrates AV receivers. Connects with stereo components.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133755" y="6639817"/>
            <a:ext cx="3544044" cy="481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504C49"/>
                </a:solidFill>
                <a:latin typeface="Arimo"/>
                <a:ea typeface="Arimo"/>
                <a:cs typeface="Arimo"/>
                <a:sym typeface="Arimo"/>
              </a:rPr>
              <a:t>Audio Setups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133755" y="7205216"/>
            <a:ext cx="8878491" cy="539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04C49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Used in home audio systems. Essential for professional setups.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54818" y="0"/>
            <a:ext cx="2763047" cy="1312062"/>
          </a:xfrm>
          <a:custGeom>
            <a:avLst/>
            <a:gdLst/>
            <a:ahLst/>
            <a:cxnLst/>
            <a:rect r="r" b="b" t="t" l="l"/>
            <a:pathLst>
              <a:path h="1312062" w="2763047">
                <a:moveTo>
                  <a:pt x="0" y="0"/>
                </a:moveTo>
                <a:lnTo>
                  <a:pt x="2763047" y="0"/>
                </a:lnTo>
                <a:lnTo>
                  <a:pt x="2763047" y="1312062"/>
                </a:lnTo>
                <a:lnTo>
                  <a:pt x="0" y="13120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4859000" y="9512923"/>
            <a:ext cx="3125391" cy="449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37"/>
              </a:lnSpc>
              <a:spcBef>
                <a:spcPct val="0"/>
              </a:spcBef>
            </a:pPr>
            <a:r>
              <a:rPr lang="en-US" sz="2750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5" tooltip="https://afaudio.co.uk"/>
              </a:rPr>
              <a:t>https://afaudio.co.uk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7F3F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992238" y="1767631"/>
            <a:ext cx="12425362" cy="943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37"/>
              </a:lnSpc>
            </a:pPr>
            <a:r>
              <a:rPr lang="en-US" sz="5562">
                <a:solidFill>
                  <a:srgbClr val="201B18"/>
                </a:solidFill>
                <a:latin typeface="Arimo"/>
                <a:ea typeface="Arimo"/>
                <a:cs typeface="Arimo"/>
                <a:sym typeface="Arimo"/>
              </a:rPr>
              <a:t>Tips for Installation &amp; Maintenance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992238" y="3277791"/>
            <a:ext cx="2717155" cy="1633686"/>
            <a:chOff x="0" y="0"/>
            <a:chExt cx="3622873" cy="217824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2802" cy="2178177"/>
            </a:xfrm>
            <a:custGeom>
              <a:avLst/>
              <a:gdLst/>
              <a:ahLst/>
              <a:cxnLst/>
              <a:rect r="r" b="b" t="t" l="l"/>
              <a:pathLst>
                <a:path h="2178177" w="3622802">
                  <a:moveTo>
                    <a:pt x="0" y="56642"/>
                  </a:moveTo>
                  <a:cubicBezTo>
                    <a:pt x="0" y="25400"/>
                    <a:pt x="25400" y="0"/>
                    <a:pt x="56642" y="0"/>
                  </a:cubicBezTo>
                  <a:lnTo>
                    <a:pt x="3566160" y="0"/>
                  </a:lnTo>
                  <a:cubicBezTo>
                    <a:pt x="3597529" y="0"/>
                    <a:pt x="3622802" y="25400"/>
                    <a:pt x="3622802" y="56642"/>
                  </a:cubicBezTo>
                  <a:lnTo>
                    <a:pt x="3622802" y="2121535"/>
                  </a:lnTo>
                  <a:cubicBezTo>
                    <a:pt x="3622802" y="2152904"/>
                    <a:pt x="3597402" y="2178177"/>
                    <a:pt x="3566160" y="2178177"/>
                  </a:cubicBezTo>
                  <a:lnTo>
                    <a:pt x="56642" y="2178177"/>
                  </a:lnTo>
                  <a:cubicBezTo>
                    <a:pt x="25273" y="2178177"/>
                    <a:pt x="0" y="2152777"/>
                    <a:pt x="0" y="2121535"/>
                  </a:cubicBezTo>
                  <a:close/>
                </a:path>
              </a:pathLst>
            </a:custGeom>
            <a:solidFill>
              <a:srgbClr val="F9F7F7"/>
            </a:solid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2151459" y="3845421"/>
            <a:ext cx="398710" cy="498276"/>
            <a:chOff x="0" y="0"/>
            <a:chExt cx="531613" cy="664368"/>
          </a:xfrm>
        </p:grpSpPr>
        <p:sp>
          <p:nvSpPr>
            <p:cNvPr name="Freeform 10" id="10" descr="preencoded.png"/>
            <p:cNvSpPr/>
            <p:nvPr/>
          </p:nvSpPr>
          <p:spPr>
            <a:xfrm flipH="false" flipV="false" rot="0">
              <a:off x="0" y="0"/>
              <a:ext cx="531622" cy="664337"/>
            </a:xfrm>
            <a:custGeom>
              <a:avLst/>
              <a:gdLst/>
              <a:ahLst/>
              <a:cxnLst/>
              <a:rect r="r" b="b" t="t" l="l"/>
              <a:pathLst>
                <a:path h="664337" w="531622">
                  <a:moveTo>
                    <a:pt x="0" y="0"/>
                  </a:moveTo>
                  <a:lnTo>
                    <a:pt x="531622" y="0"/>
                  </a:lnTo>
                  <a:lnTo>
                    <a:pt x="531622" y="664337"/>
                  </a:lnTo>
                  <a:lnTo>
                    <a:pt x="0" y="6643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69" t="0" r="-467" b="-4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3992910" y="3523209"/>
            <a:ext cx="3544044" cy="481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504C49"/>
                </a:solidFill>
                <a:latin typeface="Arimo"/>
                <a:ea typeface="Arimo"/>
                <a:cs typeface="Arimo"/>
                <a:sym typeface="Arimo"/>
              </a:rPr>
              <a:t>Secure Fit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992910" y="4088606"/>
            <a:ext cx="6165949" cy="539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04C49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Ensure snug connector fit. Avoid excessive force.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3851076" y="4892427"/>
            <a:ext cx="13303002" cy="19050"/>
            <a:chOff x="0" y="0"/>
            <a:chExt cx="17737337" cy="254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7737328" cy="25400"/>
            </a:xfrm>
            <a:custGeom>
              <a:avLst/>
              <a:gdLst/>
              <a:ahLst/>
              <a:cxnLst/>
              <a:rect r="r" b="b" t="t" l="l"/>
              <a:pathLst>
                <a:path h="25400" w="17737328">
                  <a:moveTo>
                    <a:pt x="0" y="12700"/>
                  </a:moveTo>
                  <a:cubicBezTo>
                    <a:pt x="0" y="5715"/>
                    <a:pt x="5715" y="0"/>
                    <a:pt x="12700" y="0"/>
                  </a:cubicBezTo>
                  <a:lnTo>
                    <a:pt x="17724628" y="0"/>
                  </a:lnTo>
                  <a:cubicBezTo>
                    <a:pt x="17731614" y="0"/>
                    <a:pt x="17737328" y="5715"/>
                    <a:pt x="17737328" y="12700"/>
                  </a:cubicBezTo>
                  <a:cubicBezTo>
                    <a:pt x="17737328" y="19685"/>
                    <a:pt x="17731614" y="25400"/>
                    <a:pt x="17724628" y="25400"/>
                  </a:cubicBezTo>
                  <a:lnTo>
                    <a:pt x="12700" y="25400"/>
                  </a:lnTo>
                  <a:cubicBezTo>
                    <a:pt x="5715" y="25400"/>
                    <a:pt x="0" y="19685"/>
                    <a:pt x="0" y="12700"/>
                  </a:cubicBezTo>
                  <a:close/>
                </a:path>
              </a:pathLst>
            </a:custGeom>
            <a:solidFill>
              <a:srgbClr val="D8D4D4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992238" y="5053161"/>
            <a:ext cx="5434459" cy="1633686"/>
            <a:chOff x="0" y="0"/>
            <a:chExt cx="7245945" cy="217824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7245858" cy="2178177"/>
            </a:xfrm>
            <a:custGeom>
              <a:avLst/>
              <a:gdLst/>
              <a:ahLst/>
              <a:cxnLst/>
              <a:rect r="r" b="b" t="t" l="l"/>
              <a:pathLst>
                <a:path h="2178177" w="7245858">
                  <a:moveTo>
                    <a:pt x="0" y="56642"/>
                  </a:moveTo>
                  <a:cubicBezTo>
                    <a:pt x="0" y="25400"/>
                    <a:pt x="25400" y="0"/>
                    <a:pt x="56642" y="0"/>
                  </a:cubicBezTo>
                  <a:lnTo>
                    <a:pt x="7189216" y="0"/>
                  </a:lnTo>
                  <a:cubicBezTo>
                    <a:pt x="7220585" y="0"/>
                    <a:pt x="7245858" y="25400"/>
                    <a:pt x="7245858" y="56642"/>
                  </a:cubicBezTo>
                  <a:lnTo>
                    <a:pt x="7245858" y="2121535"/>
                  </a:lnTo>
                  <a:cubicBezTo>
                    <a:pt x="7245858" y="2152904"/>
                    <a:pt x="7220458" y="2178177"/>
                    <a:pt x="7189216" y="2178177"/>
                  </a:cubicBezTo>
                  <a:lnTo>
                    <a:pt x="56642" y="2178177"/>
                  </a:lnTo>
                  <a:cubicBezTo>
                    <a:pt x="25273" y="2178177"/>
                    <a:pt x="0" y="2152777"/>
                    <a:pt x="0" y="2121535"/>
                  </a:cubicBezTo>
                  <a:close/>
                </a:path>
              </a:pathLst>
            </a:custGeom>
            <a:solidFill>
              <a:srgbClr val="F9F7F7"/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3510111" y="5620791"/>
            <a:ext cx="398710" cy="498276"/>
            <a:chOff x="0" y="0"/>
            <a:chExt cx="531613" cy="664368"/>
          </a:xfrm>
        </p:grpSpPr>
        <p:sp>
          <p:nvSpPr>
            <p:cNvPr name="Freeform 18" id="18" descr="preencoded.png"/>
            <p:cNvSpPr/>
            <p:nvPr/>
          </p:nvSpPr>
          <p:spPr>
            <a:xfrm flipH="false" flipV="false" rot="0">
              <a:off x="0" y="0"/>
              <a:ext cx="531622" cy="664337"/>
            </a:xfrm>
            <a:custGeom>
              <a:avLst/>
              <a:gdLst/>
              <a:ahLst/>
              <a:cxnLst/>
              <a:rect r="r" b="b" t="t" l="l"/>
              <a:pathLst>
                <a:path h="664337" w="531622">
                  <a:moveTo>
                    <a:pt x="0" y="0"/>
                  </a:moveTo>
                  <a:lnTo>
                    <a:pt x="531622" y="0"/>
                  </a:lnTo>
                  <a:lnTo>
                    <a:pt x="531622" y="664337"/>
                  </a:lnTo>
                  <a:lnTo>
                    <a:pt x="0" y="6643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69" t="0" r="-467" b="-4"/>
              </a:stretch>
            </a:blip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6710214" y="5298579"/>
            <a:ext cx="3544044" cy="481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504C49"/>
                </a:solidFill>
                <a:latin typeface="Arimo"/>
                <a:ea typeface="Arimo"/>
                <a:cs typeface="Arimo"/>
                <a:sym typeface="Arimo"/>
              </a:rPr>
              <a:t>Handle Carefully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710214" y="5863977"/>
            <a:ext cx="5312420" cy="539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04C49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Avoid sharp bends. Protect cable integrity.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6568380" y="6667797"/>
            <a:ext cx="10585698" cy="19050"/>
            <a:chOff x="0" y="0"/>
            <a:chExt cx="14114263" cy="254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4114272" cy="25400"/>
            </a:xfrm>
            <a:custGeom>
              <a:avLst/>
              <a:gdLst/>
              <a:ahLst/>
              <a:cxnLst/>
              <a:rect r="r" b="b" t="t" l="l"/>
              <a:pathLst>
                <a:path h="25400" w="14114272">
                  <a:moveTo>
                    <a:pt x="0" y="12700"/>
                  </a:moveTo>
                  <a:cubicBezTo>
                    <a:pt x="0" y="5715"/>
                    <a:pt x="5715" y="0"/>
                    <a:pt x="12700" y="0"/>
                  </a:cubicBezTo>
                  <a:lnTo>
                    <a:pt x="14101572" y="0"/>
                  </a:lnTo>
                  <a:cubicBezTo>
                    <a:pt x="14108557" y="0"/>
                    <a:pt x="14114272" y="5715"/>
                    <a:pt x="14114272" y="12700"/>
                  </a:cubicBezTo>
                  <a:cubicBezTo>
                    <a:pt x="14114272" y="19685"/>
                    <a:pt x="14108557" y="25400"/>
                    <a:pt x="14101572" y="25400"/>
                  </a:cubicBezTo>
                  <a:lnTo>
                    <a:pt x="12700" y="25400"/>
                  </a:lnTo>
                  <a:cubicBezTo>
                    <a:pt x="5715" y="25400"/>
                    <a:pt x="0" y="19685"/>
                    <a:pt x="0" y="12700"/>
                  </a:cubicBezTo>
                  <a:close/>
                </a:path>
              </a:pathLst>
            </a:custGeom>
            <a:solidFill>
              <a:srgbClr val="D8D4D4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992238" y="6828532"/>
            <a:ext cx="8151762" cy="1633686"/>
            <a:chOff x="0" y="0"/>
            <a:chExt cx="10869017" cy="2178248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0868914" cy="2178177"/>
            </a:xfrm>
            <a:custGeom>
              <a:avLst/>
              <a:gdLst/>
              <a:ahLst/>
              <a:cxnLst/>
              <a:rect r="r" b="b" t="t" l="l"/>
              <a:pathLst>
                <a:path h="2178177" w="10868914">
                  <a:moveTo>
                    <a:pt x="0" y="56642"/>
                  </a:moveTo>
                  <a:cubicBezTo>
                    <a:pt x="0" y="25400"/>
                    <a:pt x="25400" y="0"/>
                    <a:pt x="56642" y="0"/>
                  </a:cubicBezTo>
                  <a:lnTo>
                    <a:pt x="10812273" y="0"/>
                  </a:lnTo>
                  <a:cubicBezTo>
                    <a:pt x="10843641" y="0"/>
                    <a:pt x="10868914" y="25400"/>
                    <a:pt x="10868914" y="56642"/>
                  </a:cubicBezTo>
                  <a:lnTo>
                    <a:pt x="10868914" y="2121535"/>
                  </a:lnTo>
                  <a:cubicBezTo>
                    <a:pt x="10868914" y="2152904"/>
                    <a:pt x="10843514" y="2178177"/>
                    <a:pt x="10812273" y="2178177"/>
                  </a:cubicBezTo>
                  <a:lnTo>
                    <a:pt x="56642" y="2178177"/>
                  </a:lnTo>
                  <a:cubicBezTo>
                    <a:pt x="25273" y="2178177"/>
                    <a:pt x="0" y="2152777"/>
                    <a:pt x="0" y="2121535"/>
                  </a:cubicBezTo>
                  <a:close/>
                </a:path>
              </a:pathLst>
            </a:custGeom>
            <a:solidFill>
              <a:srgbClr val="F9F7F7"/>
            </a:solidFill>
          </p:spPr>
        </p:sp>
      </p:grpSp>
      <p:grpSp>
        <p:nvGrpSpPr>
          <p:cNvPr name="Group 25" id="25"/>
          <p:cNvGrpSpPr>
            <a:grpSpLocks noChangeAspect="true"/>
          </p:cNvGrpSpPr>
          <p:nvPr/>
        </p:nvGrpSpPr>
        <p:grpSpPr>
          <a:xfrm rot="0">
            <a:off x="4868764" y="7396162"/>
            <a:ext cx="398710" cy="498276"/>
            <a:chOff x="0" y="0"/>
            <a:chExt cx="531613" cy="664368"/>
          </a:xfrm>
        </p:grpSpPr>
        <p:sp>
          <p:nvSpPr>
            <p:cNvPr name="Freeform 26" id="26" descr="preencoded.png"/>
            <p:cNvSpPr/>
            <p:nvPr/>
          </p:nvSpPr>
          <p:spPr>
            <a:xfrm flipH="false" flipV="false" rot="0">
              <a:off x="0" y="0"/>
              <a:ext cx="531622" cy="664337"/>
            </a:xfrm>
            <a:custGeom>
              <a:avLst/>
              <a:gdLst/>
              <a:ahLst/>
              <a:cxnLst/>
              <a:rect r="r" b="b" t="t" l="l"/>
              <a:pathLst>
                <a:path h="664337" w="531622">
                  <a:moveTo>
                    <a:pt x="0" y="0"/>
                  </a:moveTo>
                  <a:lnTo>
                    <a:pt x="531622" y="0"/>
                  </a:lnTo>
                  <a:lnTo>
                    <a:pt x="531622" y="664337"/>
                  </a:lnTo>
                  <a:lnTo>
                    <a:pt x="0" y="6643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469" t="0" r="-467" b="-4"/>
              </a:stretch>
            </a:blipFill>
          </p:spPr>
        </p:sp>
      </p:grpSp>
      <p:sp>
        <p:nvSpPr>
          <p:cNvPr name="TextBox 27" id="27"/>
          <p:cNvSpPr txBox="true"/>
          <p:nvPr/>
        </p:nvSpPr>
        <p:spPr>
          <a:xfrm rot="0">
            <a:off x="9427518" y="7073950"/>
            <a:ext cx="3544044" cy="481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504C49"/>
                </a:solidFill>
                <a:latin typeface="Arimo"/>
                <a:ea typeface="Arimo"/>
                <a:cs typeface="Arimo"/>
                <a:sym typeface="Arimo"/>
              </a:rPr>
              <a:t>Proper Storage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427518" y="7639347"/>
            <a:ext cx="6644431" cy="539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04C49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Store in dry, dust-free areas. Ensures cable longevity.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54818" y="0"/>
            <a:ext cx="2763047" cy="1312062"/>
          </a:xfrm>
          <a:custGeom>
            <a:avLst/>
            <a:gdLst/>
            <a:ahLst/>
            <a:cxnLst/>
            <a:rect r="r" b="b" t="t" l="l"/>
            <a:pathLst>
              <a:path h="1312062" w="2763047">
                <a:moveTo>
                  <a:pt x="0" y="0"/>
                </a:moveTo>
                <a:lnTo>
                  <a:pt x="2763047" y="0"/>
                </a:lnTo>
                <a:lnTo>
                  <a:pt x="2763047" y="1312062"/>
                </a:lnTo>
                <a:lnTo>
                  <a:pt x="0" y="131206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14859000" y="9512923"/>
            <a:ext cx="3125391" cy="449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37"/>
              </a:lnSpc>
              <a:spcBef>
                <a:spcPct val="0"/>
              </a:spcBef>
            </a:pPr>
            <a:r>
              <a:rPr lang="en-US" sz="2750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7" tooltip="https://afaudio.co.uk"/>
              </a:rPr>
              <a:t>https://afaudio.co.uk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7F3F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0" y="0"/>
            <a:ext cx="6858000" cy="10287000"/>
            <a:chOff x="0" y="0"/>
            <a:chExt cx="9144000" cy="13716000"/>
          </a:xfrm>
        </p:grpSpPr>
        <p:sp>
          <p:nvSpPr>
            <p:cNvPr name="Freeform 7" id="7" descr="preencoded.png"/>
            <p:cNvSpPr/>
            <p:nvPr/>
          </p:nvSpPr>
          <p:spPr>
            <a:xfrm flipH="false" flipV="false" rot="0">
              <a:off x="0" y="0"/>
              <a:ext cx="914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7850237" y="1053702"/>
            <a:ext cx="7088237" cy="943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37"/>
              </a:lnSpc>
            </a:pPr>
            <a:r>
              <a:rPr lang="en-US" sz="5562">
                <a:solidFill>
                  <a:srgbClr val="201B18"/>
                </a:solidFill>
                <a:latin typeface="Arimo"/>
                <a:ea typeface="Arimo"/>
                <a:cs typeface="Arimo"/>
                <a:sym typeface="Arimo"/>
              </a:rPr>
              <a:t>Contact Us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850237" y="2668489"/>
            <a:ext cx="4510088" cy="83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12"/>
              </a:lnSpc>
            </a:pPr>
            <a:r>
              <a:rPr lang="en-US" sz="7312">
                <a:solidFill>
                  <a:srgbClr val="504C49"/>
                </a:solidFill>
                <a:latin typeface="Arimo"/>
                <a:ea typeface="Arimo"/>
                <a:cs typeface="Arimo"/>
                <a:sym typeface="Arimo"/>
              </a:rPr>
              <a:t>1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333185" y="3815357"/>
            <a:ext cx="3544044" cy="481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37"/>
              </a:lnSpc>
            </a:pPr>
            <a:r>
              <a:rPr lang="en-US" sz="2750">
                <a:solidFill>
                  <a:srgbClr val="504C49"/>
                </a:solidFill>
                <a:latin typeface="Arimo"/>
                <a:ea typeface="Arimo"/>
                <a:cs typeface="Arimo"/>
                <a:sym typeface="Arimo"/>
              </a:rPr>
              <a:t>Visit Our Website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850237" y="4333131"/>
            <a:ext cx="4510088" cy="644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6"/>
              </a:lnSpc>
            </a:pPr>
            <a:r>
              <a:rPr lang="en-US" sz="3387" u="sng">
                <a:solidFill>
                  <a:srgbClr val="3E2513"/>
                </a:solidFill>
                <a:latin typeface="Source Serif Pro"/>
                <a:ea typeface="Source Serif Pro"/>
                <a:cs typeface="Source Serif Pro"/>
                <a:sym typeface="Source Serif Pro"/>
                <a:hlinkClick r:id="rId4" tooltip="https://afaudio.co.uk"/>
              </a:rPr>
              <a:t>afaudio.co.uk</a:t>
            </a:r>
            <a:r>
              <a:rPr lang="en-US" sz="3387">
                <a:solidFill>
                  <a:srgbClr val="504C49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785526" y="2668489"/>
            <a:ext cx="4510236" cy="83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12"/>
              </a:lnSpc>
            </a:pPr>
            <a:r>
              <a:rPr lang="en-US" sz="7312">
                <a:solidFill>
                  <a:srgbClr val="504C49"/>
                </a:solidFill>
                <a:latin typeface="Arimo"/>
                <a:ea typeface="Arimo"/>
                <a:cs typeface="Arimo"/>
                <a:sym typeface="Arimo"/>
              </a:rPr>
              <a:t>2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268622" y="3815357"/>
            <a:ext cx="3544044" cy="481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37"/>
              </a:lnSpc>
            </a:pPr>
            <a:r>
              <a:rPr lang="en-US" sz="2750">
                <a:solidFill>
                  <a:srgbClr val="504C49"/>
                </a:solidFill>
                <a:latin typeface="Arimo"/>
                <a:ea typeface="Arimo"/>
                <a:cs typeface="Arimo"/>
                <a:sym typeface="Arimo"/>
              </a:rPr>
              <a:t>Email Support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785526" y="4333131"/>
            <a:ext cx="4510236" cy="13397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4"/>
              </a:lnSpc>
            </a:pPr>
            <a:r>
              <a:rPr lang="en-US" sz="3387" u="sng">
                <a:solidFill>
                  <a:srgbClr val="504C49"/>
                </a:solidFill>
                <a:latin typeface="Source Serif Pro"/>
                <a:ea typeface="Source Serif Pro"/>
                <a:cs typeface="Source Serif Pro"/>
                <a:sym typeface="Source Serif Pro"/>
                <a:hlinkClick r:id="rId5" tooltip="mailto:info@afaudio.co.uk"/>
              </a:rPr>
              <a:t>info@afaudio.co.uk</a:t>
            </a:r>
          </a:p>
          <a:p>
            <a:pPr algn="ctr">
              <a:lnSpc>
                <a:spcPts val="5516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0317808" y="6470749"/>
            <a:ext cx="4510236" cy="83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12"/>
              </a:lnSpc>
            </a:pPr>
            <a:r>
              <a:rPr lang="en-US" sz="7312">
                <a:solidFill>
                  <a:srgbClr val="504C49"/>
                </a:solidFill>
                <a:latin typeface="Arimo"/>
                <a:ea typeface="Arimo"/>
                <a:cs typeface="Arimo"/>
                <a:sym typeface="Arimo"/>
              </a:rPr>
              <a:t>3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800904" y="7617619"/>
            <a:ext cx="3544044" cy="481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37"/>
              </a:lnSpc>
            </a:pPr>
            <a:r>
              <a:rPr lang="en-US" sz="2750">
                <a:solidFill>
                  <a:srgbClr val="504C49"/>
                </a:solidFill>
                <a:latin typeface="Arimo"/>
                <a:ea typeface="Arimo"/>
                <a:cs typeface="Arimo"/>
                <a:sym typeface="Arimo"/>
              </a:rPr>
              <a:t>Phone Inquiry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105207" y="8136731"/>
            <a:ext cx="5343338" cy="1339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1"/>
              </a:lnSpc>
            </a:pPr>
            <a:r>
              <a:rPr lang="en-US" sz="3391">
                <a:solidFill>
                  <a:srgbClr val="504C49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07545 197766</a:t>
            </a:r>
          </a:p>
          <a:p>
            <a:pPr algn="ctr">
              <a:lnSpc>
                <a:spcPts val="5523"/>
              </a:lnSpc>
            </a:pP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54818" y="0"/>
            <a:ext cx="2763047" cy="1312062"/>
          </a:xfrm>
          <a:custGeom>
            <a:avLst/>
            <a:gdLst/>
            <a:ahLst/>
            <a:cxnLst/>
            <a:rect r="r" b="b" t="t" l="l"/>
            <a:pathLst>
              <a:path h="1312062" w="2763047">
                <a:moveTo>
                  <a:pt x="0" y="0"/>
                </a:moveTo>
                <a:lnTo>
                  <a:pt x="2763047" y="0"/>
                </a:lnTo>
                <a:lnTo>
                  <a:pt x="2763047" y="1312062"/>
                </a:lnTo>
                <a:lnTo>
                  <a:pt x="0" y="131206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DAGo6MPb9aE</dc:identifier>
  <dcterms:modified xsi:type="dcterms:W3CDTF">2011-08-01T06:04:30Z</dcterms:modified>
  <cp:revision>1</cp:revision>
  <dc:title>best speaker cable.ppt</dc:title>
</cp:coreProperties>
</file>