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7556500" cy="10693400"/>
  <p:notesSz cx="6858000" cy="9144000"/>
  <p:embeddedFontLst>
    <p:embeddedFont>
      <p:font typeface="Roboto Bold" charset="1" panose="02000000000000000000"/>
      <p:regular r:id="rId10"/>
    </p:embeddedFont>
    <p:embeddedFont>
      <p:font typeface="Roboto" charset="1" panose="02000000000000000000"/>
      <p:regular r:id="rId11"/>
    </p:embeddedFont>
    <p:embeddedFont>
      <p:font typeface="Arial" charset="1" panose="020B0502020202020204"/>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https://www.visaandmigration.com/contact.html" TargetMode="External" Type="http://schemas.openxmlformats.org/officeDocument/2006/relationships/hyperlink"/><Relationship Id="rId6" Target="https://www.visaandmigration.com/contact.html"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ailto:info@visaandmigration.com" TargetMode="External" Type="http://schemas.openxmlformats.org/officeDocument/2006/relationships/hyperlink"/><Relationship Id="rId5" Target="mailto:info@visaandmigration.com" TargetMode="External" Type="http://schemas.openxmlformats.org/officeDocument/2006/relationships/hyperlink"/><Relationship Id="rId6" Target="http://www.visaandmigration.com" TargetMode="External" Type="http://schemas.openxmlformats.org/officeDocument/2006/relationships/hyperlink"/><Relationship Id="rId7" Target="http://www.visaandmigration.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7696200" cy="10820400"/>
          </a:xfrm>
          <a:custGeom>
            <a:avLst/>
            <a:gdLst/>
            <a:ahLst/>
            <a:cxnLst/>
            <a:rect r="r" b="b" t="t" l="l"/>
            <a:pathLst>
              <a:path h="10820400" w="7696200">
                <a:moveTo>
                  <a:pt x="0" y="0"/>
                </a:moveTo>
                <a:lnTo>
                  <a:pt x="7696200" y="0"/>
                </a:lnTo>
                <a:lnTo>
                  <a:pt x="7696200" y="10820400"/>
                </a:lnTo>
                <a:lnTo>
                  <a:pt x="0" y="10820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33450" y="4500610"/>
            <a:ext cx="5734050" cy="3228975"/>
          </a:xfrm>
          <a:custGeom>
            <a:avLst/>
            <a:gdLst/>
            <a:ahLst/>
            <a:cxnLst/>
            <a:rect r="r" b="b" t="t" l="l"/>
            <a:pathLst>
              <a:path h="3228975" w="5734050">
                <a:moveTo>
                  <a:pt x="0" y="0"/>
                </a:moveTo>
                <a:lnTo>
                  <a:pt x="5734050" y="0"/>
                </a:lnTo>
                <a:lnTo>
                  <a:pt x="5734050" y="3228975"/>
                </a:lnTo>
                <a:lnTo>
                  <a:pt x="0" y="3228975"/>
                </a:lnTo>
                <a:lnTo>
                  <a:pt x="0" y="0"/>
                </a:lnTo>
                <a:close/>
              </a:path>
            </a:pathLst>
          </a:custGeom>
          <a:blipFill>
            <a:blip r:embed="rId4"/>
            <a:stretch>
              <a:fillRect l="0" t="0" r="0" b="0"/>
            </a:stretch>
          </a:blipFill>
        </p:spPr>
      </p:sp>
      <p:sp>
        <p:nvSpPr>
          <p:cNvPr name="TextBox 4" id="4"/>
          <p:cNvSpPr txBox="true"/>
          <p:nvPr/>
        </p:nvSpPr>
        <p:spPr>
          <a:xfrm rot="0">
            <a:off x="468782" y="1583569"/>
            <a:ext cx="7191365" cy="893635"/>
          </a:xfrm>
          <a:prstGeom prst="rect">
            <a:avLst/>
          </a:prstGeom>
        </p:spPr>
        <p:txBody>
          <a:bodyPr anchor="t" rtlCol="false" tIns="0" lIns="0" bIns="0" rIns="0">
            <a:spAutoFit/>
          </a:bodyPr>
          <a:lstStyle/>
          <a:p>
            <a:pPr algn="ctr">
              <a:lnSpc>
                <a:spcPts val="3600"/>
              </a:lnSpc>
            </a:pPr>
            <a:r>
              <a:rPr lang="en-US" b="true" sz="2000">
                <a:solidFill>
                  <a:srgbClr val="FFFFFF"/>
                </a:solidFill>
                <a:latin typeface="Roboto Bold"/>
                <a:ea typeface="Roboto Bold"/>
                <a:cs typeface="Roboto Bold"/>
                <a:sym typeface="Roboto Bold"/>
              </a:rPr>
              <a:t>Visa Agency London: Your Trusted Partner for Seamless Visa Applications </a:t>
            </a:r>
          </a:p>
        </p:txBody>
      </p:sp>
      <p:sp>
        <p:nvSpPr>
          <p:cNvPr name="TextBox 5" id="5"/>
          <p:cNvSpPr txBox="true"/>
          <p:nvPr/>
        </p:nvSpPr>
        <p:spPr>
          <a:xfrm rot="0">
            <a:off x="914400" y="8915571"/>
            <a:ext cx="5841825" cy="63107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Visa agencies in London employ experienced consultants who stay updated with the latest immigration laws. They provide tailored advice based on your speciﬁc circumstances, reducing the risk of errors that could lead to delays or rejections. </a:t>
            </a:r>
          </a:p>
        </p:txBody>
      </p:sp>
      <p:sp>
        <p:nvSpPr>
          <p:cNvPr name="TextBox 6" id="6"/>
          <p:cNvSpPr txBox="true"/>
          <p:nvPr/>
        </p:nvSpPr>
        <p:spPr>
          <a:xfrm rot="0">
            <a:off x="914400" y="2737218"/>
            <a:ext cx="5880992" cy="1515285"/>
          </a:xfrm>
          <a:prstGeom prst="rect">
            <a:avLst/>
          </a:prstGeom>
        </p:spPr>
        <p:txBody>
          <a:bodyPr anchor="t" rtlCol="false" tIns="0" lIns="0" bIns="0" rIns="0">
            <a:spAutoFit/>
          </a:bodyPr>
          <a:lstStyle/>
          <a:p>
            <a:pPr algn="l">
              <a:lnSpc>
                <a:spcPts val="1922"/>
              </a:lnSpc>
            </a:pPr>
            <a:r>
              <a:rPr lang="en-US" sz="1399">
                <a:solidFill>
                  <a:srgbClr val="000000"/>
                </a:solidFill>
                <a:latin typeface="Arial"/>
                <a:ea typeface="Arial"/>
                <a:cs typeface="Arial"/>
                <a:sym typeface="Arial"/>
              </a:rPr>
              <a:t> </a:t>
            </a:r>
          </a:p>
          <a:p>
            <a:pPr algn="l">
              <a:lnSpc>
                <a:spcPts val="1647"/>
              </a:lnSpc>
            </a:pPr>
            <a:r>
              <a:rPr lang="en-US" sz="1200">
                <a:solidFill>
                  <a:srgbClr val="000000"/>
                </a:solidFill>
                <a:latin typeface="Roboto"/>
                <a:ea typeface="Roboto"/>
                <a:cs typeface="Roboto"/>
                <a:sym typeface="Roboto"/>
              </a:rPr>
              <a:t>Navigating the complexities of visa applications can be overwhelming, especially in a bustling city like London. Whether you're applying for a work visa, student visa, tourist visa, or family visa, a professional</a:t>
            </a:r>
            <a:r>
              <a:rPr lang="en-US" sz="1200">
                <a:solidFill>
                  <a:srgbClr val="000000"/>
                </a:solidFill>
                <a:latin typeface="Roboto"/>
                <a:ea typeface="Roboto"/>
                <a:cs typeface="Roboto"/>
                <a:sym typeface="Roboto"/>
                <a:hlinkClick r:id="rId5" tooltip="https://www.visaandmigration.com/contact.html"/>
              </a:rPr>
              <a:t> </a:t>
            </a:r>
            <a:r>
              <a:rPr lang="en-US" b="true" sz="1200">
                <a:solidFill>
                  <a:srgbClr val="1155CC"/>
                </a:solidFill>
                <a:latin typeface="Roboto Bold"/>
                <a:ea typeface="Roboto Bold"/>
                <a:cs typeface="Roboto Bold"/>
                <a:sym typeface="Roboto Bold"/>
                <a:hlinkClick r:id="rId6" tooltip="https://www.visaandmigration.com/contact.html"/>
              </a:rPr>
              <a:t>Visa Agency London</a:t>
            </a:r>
            <a:r>
              <a:rPr lang="en-US" sz="1200">
                <a:solidFill>
                  <a:srgbClr val="000000"/>
                </a:solidFill>
                <a:latin typeface="Roboto"/>
                <a:ea typeface="Roboto"/>
                <a:cs typeface="Roboto"/>
                <a:sym typeface="Roboto"/>
              </a:rPr>
              <a:t> can simplify the process, ensuring accuracy, eﬃciency, and peace of mind. This guide explores the beneﬁts of using a visa agency in London, the services they offer, and how to choose the right one for your needs. </a:t>
            </a:r>
          </a:p>
        </p:txBody>
      </p:sp>
      <p:sp>
        <p:nvSpPr>
          <p:cNvPr name="TextBox 7" id="7"/>
          <p:cNvSpPr txBox="true"/>
          <p:nvPr/>
        </p:nvSpPr>
        <p:spPr>
          <a:xfrm rot="0">
            <a:off x="914400" y="7993990"/>
            <a:ext cx="3508248"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Why Use a Visa Agency in London? </a:t>
            </a:r>
          </a:p>
        </p:txBody>
      </p:sp>
      <p:sp>
        <p:nvSpPr>
          <p:cNvPr name="TextBox 8" id="8"/>
          <p:cNvSpPr txBox="true"/>
          <p:nvPr/>
        </p:nvSpPr>
        <p:spPr>
          <a:xfrm rot="0">
            <a:off x="914400" y="8568033"/>
            <a:ext cx="1471117" cy="225533"/>
          </a:xfrm>
          <a:prstGeom prst="rect">
            <a:avLst/>
          </a:prstGeom>
        </p:spPr>
        <p:txBody>
          <a:bodyPr anchor="t" rtlCol="false" tIns="0" lIns="0" bIns="0" rIns="0">
            <a:spAutoFit/>
          </a:bodyPr>
          <a:lstStyle/>
          <a:p>
            <a:pPr algn="l">
              <a:lnSpc>
                <a:spcPts val="1820"/>
              </a:lnSpc>
            </a:pPr>
            <a:r>
              <a:rPr lang="en-US" b="true" sz="1300" spc="1">
                <a:solidFill>
                  <a:srgbClr val="000000"/>
                </a:solidFill>
                <a:latin typeface="Roboto Bold"/>
                <a:ea typeface="Roboto Bold"/>
                <a:cs typeface="Roboto Bold"/>
                <a:sym typeface="Roboto Bold"/>
              </a:rPr>
              <a:t>1. Expert Guidance </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7562850" cy="10693403"/>
            <a:chOff x="0" y="0"/>
            <a:chExt cx="7562850" cy="10693400"/>
          </a:xfrm>
        </p:grpSpPr>
        <p:sp>
          <p:nvSpPr>
            <p:cNvPr name="Freeform 3" id="3"/>
            <p:cNvSpPr/>
            <p:nvPr/>
          </p:nvSpPr>
          <p:spPr>
            <a:xfrm flipH="false" flipV="false" rot="0">
              <a:off x="0" y="0"/>
              <a:ext cx="7562850" cy="10693400"/>
            </a:xfrm>
            <a:custGeom>
              <a:avLst/>
              <a:gdLst/>
              <a:ahLst/>
              <a:cxnLst/>
              <a:rect r="r" b="b" t="t" l="l"/>
              <a:pathLst>
                <a:path h="10693400" w="7562850">
                  <a:moveTo>
                    <a:pt x="0" y="0"/>
                  </a:moveTo>
                  <a:lnTo>
                    <a:pt x="0" y="10693400"/>
                  </a:lnTo>
                  <a:lnTo>
                    <a:pt x="7562850" y="10693400"/>
                  </a:lnTo>
                  <a:lnTo>
                    <a:pt x="7562850" y="0"/>
                  </a:lnTo>
                  <a:close/>
                </a:path>
              </a:pathLst>
            </a:custGeom>
            <a:solidFill>
              <a:srgbClr val="FFFFFF"/>
            </a:solidFill>
          </p:spPr>
        </p:sp>
      </p:grpSp>
      <p:sp>
        <p:nvSpPr>
          <p:cNvPr name="TextBox 4" id="4"/>
          <p:cNvSpPr txBox="true"/>
          <p:nvPr/>
        </p:nvSpPr>
        <p:spPr>
          <a:xfrm rot="0">
            <a:off x="914400" y="5030915"/>
            <a:ext cx="1079906"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1. Work Visas </a:t>
            </a:r>
          </a:p>
        </p:txBody>
      </p:sp>
      <p:sp>
        <p:nvSpPr>
          <p:cNvPr name="TextBox 5" id="5"/>
          <p:cNvSpPr txBox="true"/>
          <p:nvPr/>
        </p:nvSpPr>
        <p:spPr>
          <a:xfrm rot="0">
            <a:off x="914400" y="892226"/>
            <a:ext cx="5697226" cy="978741"/>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2. Time-Saving </a:t>
            </a:r>
          </a:p>
          <a:p>
            <a:pPr algn="l">
              <a:lnSpc>
                <a:spcPts val="1655"/>
              </a:lnSpc>
            </a:pPr>
            <a:r>
              <a:rPr lang="en-US" sz="1200">
                <a:solidFill>
                  <a:srgbClr val="000000"/>
                </a:solidFill>
                <a:latin typeface="Roboto"/>
                <a:ea typeface="Roboto"/>
                <a:cs typeface="Roboto"/>
                <a:sym typeface="Roboto"/>
              </a:rPr>
              <a:t>Applying for a visa involves extensive paperwork, document veriﬁcation, and adherence to strict deadlines. A visa agency handles these tasks eﬃciently, saving you time and stress. </a:t>
            </a:r>
          </a:p>
        </p:txBody>
      </p:sp>
      <p:sp>
        <p:nvSpPr>
          <p:cNvPr name="TextBox 6" id="6"/>
          <p:cNvSpPr txBox="true"/>
          <p:nvPr/>
        </p:nvSpPr>
        <p:spPr>
          <a:xfrm rot="0">
            <a:off x="914400" y="6187773"/>
            <a:ext cx="1280484"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2. Student Visas </a:t>
            </a:r>
          </a:p>
        </p:txBody>
      </p:sp>
      <p:sp>
        <p:nvSpPr>
          <p:cNvPr name="TextBox 7" id="7"/>
          <p:cNvSpPr txBox="true"/>
          <p:nvPr/>
        </p:nvSpPr>
        <p:spPr>
          <a:xfrm rot="0">
            <a:off x="914400" y="3205963"/>
            <a:ext cx="5319846" cy="768401"/>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4. Personalized Support </a:t>
            </a:r>
          </a:p>
          <a:p>
            <a:pPr algn="l">
              <a:lnSpc>
                <a:spcPts val="1655"/>
              </a:lnSpc>
            </a:pPr>
            <a:r>
              <a:rPr lang="en-US" sz="1200">
                <a:solidFill>
                  <a:srgbClr val="000000"/>
                </a:solidFill>
                <a:latin typeface="Roboto"/>
                <a:ea typeface="Roboto"/>
                <a:cs typeface="Roboto"/>
                <a:sym typeface="Roboto"/>
              </a:rPr>
              <a:t>From initial consultation to ﬁnal submission, a visa agency offers one-on-one assistance, answering your queries and keeping you informed at every step. </a:t>
            </a:r>
          </a:p>
        </p:txBody>
      </p:sp>
      <p:sp>
        <p:nvSpPr>
          <p:cNvPr name="TextBox 8" id="8"/>
          <p:cNvSpPr txBox="true"/>
          <p:nvPr/>
        </p:nvSpPr>
        <p:spPr>
          <a:xfrm rot="0">
            <a:off x="914400" y="2049094"/>
            <a:ext cx="5538749" cy="978741"/>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3. Higher Approval Rates </a:t>
            </a:r>
          </a:p>
          <a:p>
            <a:pPr algn="l">
              <a:lnSpc>
                <a:spcPts val="1655"/>
              </a:lnSpc>
            </a:pPr>
            <a:r>
              <a:rPr lang="en-US" sz="1200">
                <a:solidFill>
                  <a:srgbClr val="000000"/>
                </a:solidFill>
                <a:latin typeface="Roboto"/>
                <a:ea typeface="Roboto"/>
                <a:cs typeface="Roboto"/>
                <a:sym typeface="Roboto"/>
              </a:rPr>
              <a:t>Professional agencies understand the common pitfalls in visa applications and ensure that your submission meets all requirements, increasing the likelihood of approval. </a:t>
            </a:r>
          </a:p>
        </p:txBody>
      </p:sp>
      <p:sp>
        <p:nvSpPr>
          <p:cNvPr name="TextBox 9" id="9"/>
          <p:cNvSpPr txBox="true"/>
          <p:nvPr/>
        </p:nvSpPr>
        <p:spPr>
          <a:xfrm rot="0">
            <a:off x="914400" y="9448028"/>
            <a:ext cx="2077517"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5. Tourist and Visitor Visas </a:t>
            </a:r>
          </a:p>
        </p:txBody>
      </p:sp>
      <p:sp>
        <p:nvSpPr>
          <p:cNvPr name="TextBox 10" id="10"/>
          <p:cNvSpPr txBox="true"/>
          <p:nvPr/>
        </p:nvSpPr>
        <p:spPr>
          <a:xfrm rot="0">
            <a:off x="914400" y="8291170"/>
            <a:ext cx="2359066"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4. Business and Investor Visas </a:t>
            </a:r>
          </a:p>
        </p:txBody>
      </p:sp>
      <p:sp>
        <p:nvSpPr>
          <p:cNvPr name="TextBox 11" id="11"/>
          <p:cNvSpPr txBox="true"/>
          <p:nvPr/>
        </p:nvSpPr>
        <p:spPr>
          <a:xfrm rot="0">
            <a:off x="914400" y="7134301"/>
            <a:ext cx="2382907"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3. Family and Settlement Visas </a:t>
            </a:r>
          </a:p>
        </p:txBody>
      </p:sp>
      <p:sp>
        <p:nvSpPr>
          <p:cNvPr name="TextBox 12" id="12"/>
          <p:cNvSpPr txBox="true"/>
          <p:nvPr/>
        </p:nvSpPr>
        <p:spPr>
          <a:xfrm rot="0">
            <a:off x="1371600" y="8638699"/>
            <a:ext cx="1471898" cy="631079"/>
          </a:xfrm>
          <a:prstGeom prst="rect">
            <a:avLst/>
          </a:prstGeom>
        </p:spPr>
        <p:txBody>
          <a:bodyPr anchor="t" rtlCol="false" tIns="0" lIns="0" bIns="0" rIns="0">
            <a:spAutoFit/>
          </a:bodyPr>
          <a:lstStyle/>
          <a:p>
            <a:pPr algn="l">
              <a:lnSpc>
                <a:spcPts val="1655"/>
              </a:lnSpc>
            </a:pPr>
            <a:r>
              <a:rPr lang="en-US" sz="1200" spc="2">
                <a:solidFill>
                  <a:srgbClr val="000000"/>
                </a:solidFill>
                <a:latin typeface="Roboto"/>
                <a:ea typeface="Roboto"/>
                <a:cs typeface="Roboto"/>
                <a:sym typeface="Roboto"/>
              </a:rPr>
              <a:t>Start-Up Visa Innovator Visa Investor Visa (Tier 1) </a:t>
            </a:r>
          </a:p>
        </p:txBody>
      </p:sp>
      <p:sp>
        <p:nvSpPr>
          <p:cNvPr name="TextBox 13" id="13"/>
          <p:cNvSpPr txBox="true"/>
          <p:nvPr/>
        </p:nvSpPr>
        <p:spPr>
          <a:xfrm rot="0">
            <a:off x="1371600" y="5378444"/>
            <a:ext cx="2005413" cy="63107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Skilled Worker Visa Intra-Company Transfer Visa Global Talent Visa </a:t>
            </a:r>
          </a:p>
        </p:txBody>
      </p:sp>
      <p:sp>
        <p:nvSpPr>
          <p:cNvPr name="TextBox 14" id="14"/>
          <p:cNvSpPr txBox="true"/>
          <p:nvPr/>
        </p:nvSpPr>
        <p:spPr>
          <a:xfrm rot="0">
            <a:off x="1371600" y="6535312"/>
            <a:ext cx="2018929" cy="42072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Short-Term Study Visa Tier 4 (General) Student Visa </a:t>
            </a:r>
          </a:p>
        </p:txBody>
      </p:sp>
      <p:sp>
        <p:nvSpPr>
          <p:cNvPr name="TextBox 15" id="15"/>
          <p:cNvSpPr txBox="true"/>
          <p:nvPr/>
        </p:nvSpPr>
        <p:spPr>
          <a:xfrm rot="0">
            <a:off x="1371600" y="7481830"/>
            <a:ext cx="2230241" cy="63107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Spouse Visa Fiancé Visa Indeﬁnite Leave to Remain (ILR) </a:t>
            </a:r>
          </a:p>
        </p:txBody>
      </p:sp>
      <p:sp>
        <p:nvSpPr>
          <p:cNvPr name="TextBox 16" id="16"/>
          <p:cNvSpPr txBox="true"/>
          <p:nvPr/>
        </p:nvSpPr>
        <p:spPr>
          <a:xfrm rot="0">
            <a:off x="914400" y="4642275"/>
            <a:ext cx="5364775" cy="210388"/>
          </a:xfrm>
          <a:prstGeom prst="rect">
            <a:avLst/>
          </a:prstGeom>
        </p:spPr>
        <p:txBody>
          <a:bodyPr anchor="t" rtlCol="false" tIns="0" lIns="0" bIns="0" rIns="0">
            <a:spAutoFit/>
          </a:bodyPr>
          <a:lstStyle/>
          <a:p>
            <a:pPr algn="l">
              <a:lnSpc>
                <a:spcPts val="1679"/>
              </a:lnSpc>
            </a:pPr>
            <a:r>
              <a:rPr lang="en-US" sz="1200">
                <a:solidFill>
                  <a:srgbClr val="000000"/>
                </a:solidFill>
                <a:latin typeface="Roboto"/>
                <a:ea typeface="Roboto"/>
                <a:cs typeface="Roboto"/>
                <a:sym typeface="Roboto"/>
              </a:rPr>
              <a:t>A reputable </a:t>
            </a:r>
            <a:r>
              <a:rPr lang="en-US" b="true" sz="1200">
                <a:solidFill>
                  <a:srgbClr val="000000"/>
                </a:solidFill>
                <a:latin typeface="Roboto Bold"/>
                <a:ea typeface="Roboto Bold"/>
                <a:cs typeface="Roboto Bold"/>
                <a:sym typeface="Roboto Bold"/>
              </a:rPr>
              <a:t>Visa Agency London</a:t>
            </a:r>
            <a:r>
              <a:rPr lang="en-US" sz="1200">
                <a:solidFill>
                  <a:srgbClr val="000000"/>
                </a:solidFill>
                <a:latin typeface="Roboto"/>
                <a:ea typeface="Roboto"/>
                <a:cs typeface="Roboto"/>
                <a:sym typeface="Roboto"/>
              </a:rPr>
              <a:t> provides a wide range of services, including: </a:t>
            </a:r>
          </a:p>
        </p:txBody>
      </p:sp>
      <p:sp>
        <p:nvSpPr>
          <p:cNvPr name="TextBox 17" id="17"/>
          <p:cNvSpPr txBox="true"/>
          <p:nvPr/>
        </p:nvSpPr>
        <p:spPr>
          <a:xfrm rot="0">
            <a:off x="914400" y="4195724"/>
            <a:ext cx="4483398"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Services Offered by a Visa Agency in London </a:t>
            </a:r>
          </a:p>
        </p:txBody>
      </p:sp>
      <p:sp>
        <p:nvSpPr>
          <p:cNvPr name="TextBox 18" id="18"/>
          <p:cNvSpPr txBox="true"/>
          <p:nvPr/>
        </p:nvSpPr>
        <p:spPr>
          <a:xfrm rot="0">
            <a:off x="1143000" y="5372795"/>
            <a:ext cx="137084" cy="64804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a:t>
            </a:r>
          </a:p>
        </p:txBody>
      </p:sp>
      <p:sp>
        <p:nvSpPr>
          <p:cNvPr name="TextBox 19" id="19"/>
          <p:cNvSpPr txBox="true"/>
          <p:nvPr/>
        </p:nvSpPr>
        <p:spPr>
          <a:xfrm rot="0">
            <a:off x="1143000" y="6529654"/>
            <a:ext cx="137084" cy="43769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a:t>
            </a:r>
          </a:p>
        </p:txBody>
      </p:sp>
      <p:sp>
        <p:nvSpPr>
          <p:cNvPr name="TextBox 20" id="20"/>
          <p:cNvSpPr txBox="true"/>
          <p:nvPr/>
        </p:nvSpPr>
        <p:spPr>
          <a:xfrm rot="0">
            <a:off x="1143000" y="7476182"/>
            <a:ext cx="137084" cy="64804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a:t>
            </a:r>
          </a:p>
        </p:txBody>
      </p:sp>
      <p:sp>
        <p:nvSpPr>
          <p:cNvPr name="TextBox 21" id="21"/>
          <p:cNvSpPr txBox="true"/>
          <p:nvPr/>
        </p:nvSpPr>
        <p:spPr>
          <a:xfrm rot="0">
            <a:off x="1143000" y="8633041"/>
            <a:ext cx="137084" cy="64804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7562850" cy="10693403"/>
            <a:chOff x="0" y="0"/>
            <a:chExt cx="7562850" cy="10693400"/>
          </a:xfrm>
        </p:grpSpPr>
        <p:sp>
          <p:nvSpPr>
            <p:cNvPr name="Freeform 3" id="3"/>
            <p:cNvSpPr/>
            <p:nvPr/>
          </p:nvSpPr>
          <p:spPr>
            <a:xfrm flipH="false" flipV="false" rot="0">
              <a:off x="0" y="0"/>
              <a:ext cx="7562850" cy="10693400"/>
            </a:xfrm>
            <a:custGeom>
              <a:avLst/>
              <a:gdLst/>
              <a:ahLst/>
              <a:cxnLst/>
              <a:rect r="r" b="b" t="t" l="l"/>
              <a:pathLst>
                <a:path h="10693400" w="7562850">
                  <a:moveTo>
                    <a:pt x="0" y="0"/>
                  </a:moveTo>
                  <a:lnTo>
                    <a:pt x="0" y="10693400"/>
                  </a:lnTo>
                  <a:lnTo>
                    <a:pt x="7562850" y="10693400"/>
                  </a:lnTo>
                  <a:lnTo>
                    <a:pt x="7562850" y="0"/>
                  </a:lnTo>
                  <a:close/>
                </a:path>
              </a:pathLst>
            </a:custGeom>
            <a:solidFill>
              <a:srgbClr val="FFFFFF"/>
            </a:solidFill>
          </p:spPr>
        </p:sp>
      </p:grpSp>
      <p:sp>
        <p:nvSpPr>
          <p:cNvPr name="TextBox 4" id="4"/>
          <p:cNvSpPr txBox="true"/>
          <p:nvPr/>
        </p:nvSpPr>
        <p:spPr>
          <a:xfrm rot="0">
            <a:off x="1143000" y="886082"/>
            <a:ext cx="137084" cy="64804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a:t>
            </a:r>
          </a:p>
        </p:txBody>
      </p:sp>
      <p:sp>
        <p:nvSpPr>
          <p:cNvPr name="TextBox 5" id="5"/>
          <p:cNvSpPr txBox="true"/>
          <p:nvPr/>
        </p:nvSpPr>
        <p:spPr>
          <a:xfrm rot="0">
            <a:off x="1371600" y="891731"/>
            <a:ext cx="1953958" cy="631079"/>
          </a:xfrm>
          <a:prstGeom prst="rect">
            <a:avLst/>
          </a:prstGeom>
        </p:spPr>
        <p:txBody>
          <a:bodyPr anchor="t" rtlCol="false" tIns="0" lIns="0" bIns="0" rIns="0">
            <a:spAutoFit/>
          </a:bodyPr>
          <a:lstStyle/>
          <a:p>
            <a:pPr algn="just">
              <a:lnSpc>
                <a:spcPts val="1655"/>
              </a:lnSpc>
            </a:pPr>
            <a:r>
              <a:rPr lang="en-US" sz="1200">
                <a:solidFill>
                  <a:srgbClr val="000000"/>
                </a:solidFill>
                <a:latin typeface="Roboto"/>
                <a:ea typeface="Roboto"/>
                <a:cs typeface="Roboto"/>
                <a:sym typeface="Roboto"/>
              </a:rPr>
              <a:t>Standard Visitor Visa Marriage Visitor Visa Parent of a Tier 4 Child Visa </a:t>
            </a:r>
          </a:p>
        </p:txBody>
      </p:sp>
      <p:sp>
        <p:nvSpPr>
          <p:cNvPr name="TextBox 6" id="6"/>
          <p:cNvSpPr txBox="true"/>
          <p:nvPr/>
        </p:nvSpPr>
        <p:spPr>
          <a:xfrm rot="0">
            <a:off x="914400" y="6923465"/>
            <a:ext cx="5272021" cy="42072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 reliable agency offers prompt communication and updates throughout the process. </a:t>
            </a:r>
          </a:p>
        </p:txBody>
      </p:sp>
      <p:sp>
        <p:nvSpPr>
          <p:cNvPr name="TextBox 7" id="7"/>
          <p:cNvSpPr txBox="true"/>
          <p:nvPr/>
        </p:nvSpPr>
        <p:spPr>
          <a:xfrm rot="0">
            <a:off x="914400" y="2048599"/>
            <a:ext cx="5345573" cy="42072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If your visa application has been refused, agencies can assist with appeals or re-submissions, improving your chances of success. </a:t>
            </a:r>
          </a:p>
        </p:txBody>
      </p:sp>
      <p:sp>
        <p:nvSpPr>
          <p:cNvPr name="TextBox 8" id="8"/>
          <p:cNvSpPr txBox="true"/>
          <p:nvPr/>
        </p:nvSpPr>
        <p:spPr>
          <a:xfrm rot="0">
            <a:off x="914400" y="3873551"/>
            <a:ext cx="5452062" cy="63107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Look for agencies registered with the Oﬃce of the Immigration Services Commissioner (OISC) or aﬃliated with legal bodies like the Law Society. Check online reviews and testimonials for credibility. </a:t>
            </a:r>
          </a:p>
        </p:txBody>
      </p:sp>
      <p:sp>
        <p:nvSpPr>
          <p:cNvPr name="TextBox 9" id="9"/>
          <p:cNvSpPr txBox="true"/>
          <p:nvPr/>
        </p:nvSpPr>
        <p:spPr>
          <a:xfrm rot="0">
            <a:off x="914400" y="8012239"/>
            <a:ext cx="5474303" cy="84141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 </a:t>
            </a:r>
            <a:r>
              <a:rPr lang="en-US" b="true" sz="1200">
                <a:solidFill>
                  <a:srgbClr val="000000"/>
                </a:solidFill>
                <a:latin typeface="Roboto Bold"/>
                <a:ea typeface="Roboto Bold"/>
                <a:cs typeface="Roboto Bold"/>
                <a:sym typeface="Roboto Bold"/>
              </a:rPr>
              <a:t>Visa Agency London</a:t>
            </a:r>
            <a:r>
              <a:rPr lang="en-US" sz="1200">
                <a:solidFill>
                  <a:srgbClr val="000000"/>
                </a:solidFill>
                <a:latin typeface="Roboto"/>
                <a:ea typeface="Roboto"/>
                <a:cs typeface="Roboto"/>
                <a:sym typeface="Roboto"/>
              </a:rPr>
              <a:t> is an invaluable resource for anyone navigating the UK’s complex visa system. By providing expert guidance, personalized support, and eﬃcient processing, these agencies enhance your chances of a successful application. </a:t>
            </a:r>
          </a:p>
        </p:txBody>
      </p:sp>
      <p:sp>
        <p:nvSpPr>
          <p:cNvPr name="TextBox 10" id="10"/>
          <p:cNvSpPr txBox="true"/>
          <p:nvPr/>
        </p:nvSpPr>
        <p:spPr>
          <a:xfrm rot="0">
            <a:off x="914400" y="5976937"/>
            <a:ext cx="5547474" cy="42072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Avoid hidden charges by selecting an agency that provides a clear breakdown of costs upfront. </a:t>
            </a:r>
          </a:p>
        </p:txBody>
      </p:sp>
      <p:sp>
        <p:nvSpPr>
          <p:cNvPr name="TextBox 11" id="11"/>
          <p:cNvSpPr txBox="true"/>
          <p:nvPr/>
        </p:nvSpPr>
        <p:spPr>
          <a:xfrm rot="0">
            <a:off x="914400" y="3137373"/>
            <a:ext cx="5701932" cy="210388"/>
          </a:xfrm>
          <a:prstGeom prst="rect">
            <a:avLst/>
          </a:prstGeom>
        </p:spPr>
        <p:txBody>
          <a:bodyPr anchor="t" rtlCol="false" tIns="0" lIns="0" bIns="0" rIns="0">
            <a:spAutoFit/>
          </a:bodyPr>
          <a:lstStyle/>
          <a:p>
            <a:pPr algn="l">
              <a:lnSpc>
                <a:spcPts val="1679"/>
              </a:lnSpc>
            </a:pPr>
            <a:r>
              <a:rPr lang="en-US" sz="1200">
                <a:solidFill>
                  <a:srgbClr val="000000"/>
                </a:solidFill>
                <a:latin typeface="Roboto"/>
                <a:ea typeface="Roboto"/>
                <a:cs typeface="Roboto"/>
                <a:sym typeface="Roboto"/>
              </a:rPr>
              <a:t>Not all visa agencies are equal. Consider the following factors when selecting one: </a:t>
            </a:r>
          </a:p>
        </p:txBody>
      </p:sp>
      <p:sp>
        <p:nvSpPr>
          <p:cNvPr name="TextBox 12" id="12"/>
          <p:cNvSpPr txBox="true"/>
          <p:nvPr/>
        </p:nvSpPr>
        <p:spPr>
          <a:xfrm rot="0">
            <a:off x="914400" y="5030419"/>
            <a:ext cx="5791048" cy="42072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Choose an agency with expertise in your visa category. Some agencies specialize in work visas, while others focus on family or student visas. </a:t>
            </a:r>
          </a:p>
        </p:txBody>
      </p:sp>
      <p:sp>
        <p:nvSpPr>
          <p:cNvPr name="TextBox 13" id="13"/>
          <p:cNvSpPr txBox="true"/>
          <p:nvPr/>
        </p:nvSpPr>
        <p:spPr>
          <a:xfrm rot="0">
            <a:off x="914400" y="5629399"/>
            <a:ext cx="1545669"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3. Transparent Fees </a:t>
            </a:r>
          </a:p>
        </p:txBody>
      </p:sp>
      <p:sp>
        <p:nvSpPr>
          <p:cNvPr name="TextBox 14" id="14"/>
          <p:cNvSpPr txBox="true"/>
          <p:nvPr/>
        </p:nvSpPr>
        <p:spPr>
          <a:xfrm rot="0">
            <a:off x="914400" y="6575927"/>
            <a:ext cx="1615135"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4. Customer Support </a:t>
            </a:r>
          </a:p>
        </p:txBody>
      </p:sp>
      <p:sp>
        <p:nvSpPr>
          <p:cNvPr name="TextBox 15" id="15"/>
          <p:cNvSpPr txBox="true"/>
          <p:nvPr/>
        </p:nvSpPr>
        <p:spPr>
          <a:xfrm rot="0">
            <a:off x="914400" y="1701060"/>
            <a:ext cx="1864785"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6. Appeals and Refusals </a:t>
            </a:r>
          </a:p>
        </p:txBody>
      </p:sp>
      <p:sp>
        <p:nvSpPr>
          <p:cNvPr name="TextBox 16" id="16"/>
          <p:cNvSpPr txBox="true"/>
          <p:nvPr/>
        </p:nvSpPr>
        <p:spPr>
          <a:xfrm rot="0">
            <a:off x="914400" y="3526012"/>
            <a:ext cx="2434619"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1. Accreditation and Reputation </a:t>
            </a:r>
          </a:p>
        </p:txBody>
      </p:sp>
      <p:sp>
        <p:nvSpPr>
          <p:cNvPr name="TextBox 17" id="17"/>
          <p:cNvSpPr txBox="true"/>
          <p:nvPr/>
        </p:nvSpPr>
        <p:spPr>
          <a:xfrm rot="0">
            <a:off x="914400" y="4682881"/>
            <a:ext cx="2495531" cy="225533"/>
          </a:xfrm>
          <a:prstGeom prst="rect">
            <a:avLst/>
          </a:prstGeom>
        </p:spPr>
        <p:txBody>
          <a:bodyPr anchor="t" rtlCol="false" tIns="0" lIns="0" bIns="0" rIns="0">
            <a:spAutoFit/>
          </a:bodyPr>
          <a:lstStyle/>
          <a:p>
            <a:pPr algn="l">
              <a:lnSpc>
                <a:spcPts val="1820"/>
              </a:lnSpc>
            </a:pPr>
            <a:r>
              <a:rPr lang="en-US" b="true" sz="1300">
                <a:solidFill>
                  <a:srgbClr val="000000"/>
                </a:solidFill>
                <a:latin typeface="Roboto Bold"/>
                <a:ea typeface="Roboto Bold"/>
                <a:cs typeface="Roboto Bold"/>
                <a:sym typeface="Roboto Bold"/>
              </a:rPr>
              <a:t>2. Experience and Specialization </a:t>
            </a:r>
          </a:p>
        </p:txBody>
      </p:sp>
      <p:sp>
        <p:nvSpPr>
          <p:cNvPr name="TextBox 18" id="18"/>
          <p:cNvSpPr txBox="true"/>
          <p:nvPr/>
        </p:nvSpPr>
        <p:spPr>
          <a:xfrm rot="0">
            <a:off x="914400" y="7565688"/>
            <a:ext cx="1161545"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Conclusion </a:t>
            </a:r>
          </a:p>
        </p:txBody>
      </p:sp>
      <p:sp>
        <p:nvSpPr>
          <p:cNvPr name="TextBox 19" id="19"/>
          <p:cNvSpPr txBox="true"/>
          <p:nvPr/>
        </p:nvSpPr>
        <p:spPr>
          <a:xfrm rot="0">
            <a:off x="914400" y="2690832"/>
            <a:ext cx="4810887"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How to Choose the Right Visa Agency in London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7689847" cy="10820400"/>
          </a:xfrm>
          <a:custGeom>
            <a:avLst/>
            <a:gdLst/>
            <a:ahLst/>
            <a:cxnLst/>
            <a:rect r="r" b="b" t="t" l="l"/>
            <a:pathLst>
              <a:path h="10820400" w="7689847">
                <a:moveTo>
                  <a:pt x="0" y="0"/>
                </a:moveTo>
                <a:lnTo>
                  <a:pt x="7689847" y="0"/>
                </a:lnTo>
                <a:lnTo>
                  <a:pt x="7689847" y="10820400"/>
                </a:lnTo>
                <a:lnTo>
                  <a:pt x="0" y="10820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63951" y="1203436"/>
            <a:ext cx="1633118" cy="34578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Phone Number </a:t>
            </a:r>
          </a:p>
        </p:txBody>
      </p:sp>
      <p:sp>
        <p:nvSpPr>
          <p:cNvPr name="TextBox 4" id="4"/>
          <p:cNvSpPr txBox="true"/>
          <p:nvPr/>
        </p:nvSpPr>
        <p:spPr>
          <a:xfrm rot="0">
            <a:off x="3776662" y="978665"/>
            <a:ext cx="64780" cy="307686"/>
          </a:xfrm>
          <a:prstGeom prst="rect">
            <a:avLst/>
          </a:prstGeom>
        </p:spPr>
        <p:txBody>
          <a:bodyPr anchor="t" rtlCol="false" tIns="0" lIns="0" bIns="0" rIns="0">
            <a:spAutoFit/>
          </a:bodyPr>
          <a:lstStyle/>
          <a:p>
            <a:pPr algn="l">
              <a:lnSpc>
                <a:spcPts val="2181"/>
              </a:lnSpc>
            </a:pPr>
            <a:r>
              <a:rPr lang="en-US" sz="1800">
                <a:solidFill>
                  <a:srgbClr val="000000"/>
                </a:solidFill>
                <a:latin typeface="Arial"/>
                <a:ea typeface="Arial"/>
                <a:cs typeface="Arial"/>
                <a:sym typeface="Arial"/>
              </a:rPr>
              <a:t> </a:t>
            </a:r>
          </a:p>
        </p:txBody>
      </p:sp>
      <p:sp>
        <p:nvSpPr>
          <p:cNvPr name="TextBox 5" id="5"/>
          <p:cNvSpPr txBox="true"/>
          <p:nvPr/>
        </p:nvSpPr>
        <p:spPr>
          <a:xfrm rot="0">
            <a:off x="3392072" y="1251995"/>
            <a:ext cx="2608421" cy="292713"/>
          </a:xfrm>
          <a:prstGeom prst="rect">
            <a:avLst/>
          </a:prstGeom>
        </p:spPr>
        <p:txBody>
          <a:bodyPr anchor="t" rtlCol="false" tIns="0" lIns="0" bIns="0" rIns="0">
            <a:spAutoFit/>
          </a:bodyPr>
          <a:lstStyle/>
          <a:p>
            <a:pPr algn="l">
              <a:lnSpc>
                <a:spcPts val="2060"/>
              </a:lnSpc>
            </a:pPr>
            <a:r>
              <a:rPr lang="en-US" sz="1700">
                <a:solidFill>
                  <a:srgbClr val="000000"/>
                </a:solidFill>
                <a:latin typeface="Arial"/>
                <a:ea typeface="Arial"/>
                <a:cs typeface="Arial"/>
                <a:sym typeface="Arial"/>
              </a:rPr>
              <a:t>+44 (0)20 3411 1261 (UK) </a:t>
            </a:r>
          </a:p>
        </p:txBody>
      </p:sp>
      <p:sp>
        <p:nvSpPr>
          <p:cNvPr name="TextBox 6" id="6"/>
          <p:cNvSpPr txBox="true"/>
          <p:nvPr/>
        </p:nvSpPr>
        <p:spPr>
          <a:xfrm rot="0">
            <a:off x="2113902" y="1541659"/>
            <a:ext cx="3453222" cy="998792"/>
          </a:xfrm>
          <a:prstGeom prst="rect">
            <a:avLst/>
          </a:prstGeom>
        </p:spPr>
        <p:txBody>
          <a:bodyPr anchor="t" rtlCol="false" tIns="0" lIns="0" bIns="0" rIns="0">
            <a:spAutoFit/>
          </a:bodyPr>
          <a:lstStyle/>
          <a:p>
            <a:pPr algn="ctr">
              <a:lnSpc>
                <a:spcPts val="4250"/>
              </a:lnSpc>
            </a:pPr>
            <a:r>
              <a:rPr lang="en-US" sz="1700">
                <a:solidFill>
                  <a:srgbClr val="000000"/>
                </a:solidFill>
                <a:latin typeface="Arial"/>
                <a:ea typeface="Arial"/>
                <a:cs typeface="Arial"/>
                <a:sym typeface="Arial"/>
              </a:rPr>
              <a:t>Email:</a:t>
            </a:r>
            <a:r>
              <a:rPr lang="en-US" sz="1700">
                <a:solidFill>
                  <a:srgbClr val="000000"/>
                </a:solidFill>
                <a:latin typeface="Arial"/>
                <a:ea typeface="Arial"/>
                <a:cs typeface="Arial"/>
                <a:sym typeface="Arial"/>
                <a:hlinkClick r:id="rId4" tooltip="mailto:info@visaandmigration.com"/>
              </a:rPr>
              <a:t> </a:t>
            </a:r>
            <a:r>
              <a:rPr lang="en-US" sz="1700">
                <a:solidFill>
                  <a:srgbClr val="1155CC"/>
                </a:solidFill>
                <a:latin typeface="Arial"/>
                <a:ea typeface="Arial"/>
                <a:cs typeface="Arial"/>
                <a:sym typeface="Arial"/>
                <a:hlinkClick r:id="rId5" tooltip="mailto:info@visaandmigration.com"/>
              </a:rPr>
              <a:t>info@visaandmigration.com</a:t>
            </a:r>
            <a:r>
              <a:rPr lang="en-US" sz="1700">
                <a:solidFill>
                  <a:srgbClr val="000000"/>
                </a:solidFill>
                <a:latin typeface="Arial"/>
                <a:ea typeface="Arial"/>
                <a:cs typeface="Arial"/>
                <a:sym typeface="Arial"/>
              </a:rPr>
              <a:t> </a:t>
            </a:r>
          </a:p>
          <a:p>
            <a:pPr algn="ctr">
              <a:lnSpc>
                <a:spcPts val="3570"/>
              </a:lnSpc>
            </a:pPr>
            <a:r>
              <a:rPr lang="en-US" sz="1700">
                <a:solidFill>
                  <a:srgbClr val="000000"/>
                </a:solidFill>
                <a:latin typeface="Arial"/>
                <a:ea typeface="Arial"/>
                <a:cs typeface="Arial"/>
                <a:sym typeface="Arial"/>
              </a:rPr>
              <a:t>Web:</a:t>
            </a:r>
            <a:r>
              <a:rPr lang="en-US" sz="1700">
                <a:solidFill>
                  <a:srgbClr val="000000"/>
                </a:solidFill>
                <a:latin typeface="Arial"/>
                <a:ea typeface="Arial"/>
                <a:cs typeface="Arial"/>
                <a:sym typeface="Arial"/>
                <a:hlinkClick r:id="rId6" tooltip="http://www.visaandmigration.com"/>
              </a:rPr>
              <a:t> </a:t>
            </a:r>
            <a:r>
              <a:rPr lang="en-US" sz="1700">
                <a:solidFill>
                  <a:srgbClr val="1155CC"/>
                </a:solidFill>
                <a:latin typeface="Arial"/>
                <a:ea typeface="Arial"/>
                <a:cs typeface="Arial"/>
                <a:sym typeface="Arial"/>
                <a:hlinkClick r:id="rId7" tooltip="http://www.visaandmigration.com"/>
              </a:rPr>
              <a:t>www.visaandmigration.com</a:t>
            </a:r>
            <a:r>
              <a:rPr lang="en-US" sz="1700">
                <a:solidFill>
                  <a:srgbClr val="000000"/>
                </a:solidFill>
                <a:latin typeface="Arial"/>
                <a:ea typeface="Arial"/>
                <a:cs typeface="Arial"/>
                <a:sym typeface="Arial"/>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DAGkB9y9z-w</dc:identifier>
  <dcterms:modified xsi:type="dcterms:W3CDTF">2011-08-01T06:04:30Z</dcterms:modified>
  <cp:revision>1</cp:revision>
  <dc:title>Visa Agency London_ Your Trusted Partner for Seamless Visa Applications.pdf</dc:title>
</cp:coreProperties>
</file>