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notesMaster+xml" PartName="/ppt/notesMasters/notesMaster1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8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notesMasterIdLst>
    <p:notesMasterId r:id="rId14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x="18288000" cy="10287000"/>
  <p:notesSz cx="6858000" cy="9144000"/>
  <p:embeddedFontLst>
    <p:embeddedFont>
      <p:font typeface="Arimo Bold" charset="1" panose="020B0704020202020204"/>
      <p:regular r:id="rId17"/>
    </p:embeddedFont>
    <p:embeddedFont>
      <p:font typeface="Arimo" charset="1" panose="020B0604020202020204"/>
      <p:regular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notesMasters/notesMaster1.xml" Type="http://schemas.openxmlformats.org/officeDocument/2006/relationships/notesMaster"/><Relationship Id="rId15" Target="theme/theme2.xml" Type="http://schemas.openxmlformats.org/officeDocument/2006/relationships/theme"/><Relationship Id="rId16" Target="notesSlides/notesSlide1.xml" Type="http://schemas.openxmlformats.org/officeDocument/2006/relationships/notesSlide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notesSlides/notesSlide2.xml" Type="http://schemas.openxmlformats.org/officeDocument/2006/relationships/notesSlide"/><Relationship Id="rId2" Target="presProps.xml" Type="http://schemas.openxmlformats.org/officeDocument/2006/relationships/presProps"/><Relationship Id="rId20" Target="notesSlides/notesSlide3.xml" Type="http://schemas.openxmlformats.org/officeDocument/2006/relationships/notesSlide"/><Relationship Id="rId21" Target="notesSlides/notesSlide4.xml" Type="http://schemas.openxmlformats.org/officeDocument/2006/relationships/notesSlide"/><Relationship Id="rId22" Target="notesSlides/notesSlide5.xml" Type="http://schemas.openxmlformats.org/officeDocument/2006/relationships/notesSlide"/><Relationship Id="rId23" Target="notesSlides/notesSlide6.xml" Type="http://schemas.openxmlformats.org/officeDocument/2006/relationships/notesSlide"/><Relationship Id="rId24" Target="notesSlides/notesSlide7.xml" Type="http://schemas.openxmlformats.org/officeDocument/2006/relationships/notesSlide"/><Relationship Id="rId25" Target="notesSlides/notesSlide8.xml" Type="http://schemas.openxmlformats.org/officeDocument/2006/relationships/notesSlide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notesMasters/_rels/notesMaster1.xml.rels><?xml version="1.0" encoding="UTF-8" standalone="yes"?><Relationships xmlns="http://schemas.openxmlformats.org/package/2006/relationships"><Relationship Id="rId1" Target="../theme/theme2.xml" Type="http://schemas.openxmlformats.org/officeDocument/2006/relationships/theme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1.7.2013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.xml" Type="http://schemas.openxmlformats.org/officeDocument/2006/relationships/slide"/></Relationships>
</file>

<file path=ppt/notesSlides/_rels/notesSlide2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.xml" Type="http://schemas.openxmlformats.org/officeDocument/2006/relationships/slide"/></Relationships>
</file>

<file path=ppt/notesSlides/_rels/notesSlide3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3.xml" Type="http://schemas.openxmlformats.org/officeDocument/2006/relationships/slide"/></Relationships>
</file>

<file path=ppt/notesSlides/_rels/notesSlide4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4.xml" Type="http://schemas.openxmlformats.org/officeDocument/2006/relationships/slide"/></Relationships>
</file>

<file path=ppt/notesSlides/_rels/notesSlide5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5.xml" Type="http://schemas.openxmlformats.org/officeDocument/2006/relationships/slide"/></Relationships>
</file>

<file path=ppt/notesSlides/_rels/notesSlide6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6.xml" Type="http://schemas.openxmlformats.org/officeDocument/2006/relationships/slide"/></Relationships>
</file>

<file path=ppt/notesSlides/_rels/notesSlide7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7.xml" Type="http://schemas.openxmlformats.org/officeDocument/2006/relationships/slide"/></Relationships>
</file>

<file path=ppt/notesSlides/_rels/notesSlide8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8.xml" Type="http://schemas.openxmlformats.org/officeDocument/2006/relationships/slide"/></Relationships>
</file>

<file path=ppt/notesSlides/notesSlide1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2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3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4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5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6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7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8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.xml" Type="http://schemas.openxmlformats.org/officeDocument/2006/relationships/notesSlide"/><Relationship Id="rId3" Target="../media/image1.png" Type="http://schemas.openxmlformats.org/officeDocument/2006/relationships/image"/><Relationship Id="rId4" Target="https://linksairelectrical.com.au/ducted-airconditioning/" TargetMode="External" Type="http://schemas.openxmlformats.org/officeDocument/2006/relationships/hyperlink"/><Relationship Id="rId5" Target="../media/image2.png" Type="http://schemas.openxmlformats.org/officeDocument/2006/relationships/image"/><Relationship Id="rId6" Target="../media/image3.png" Type="http://schemas.openxmlformats.org/officeDocument/2006/relationships/image"/><Relationship Id="rId7" Target="../media/image4.svg" Type="http://schemas.openxmlformats.org/officeDocument/2006/relationships/image"/><Relationship Id="rId8" Target="../media/image5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2.xml" Type="http://schemas.openxmlformats.org/officeDocument/2006/relationships/notesSlide"/><Relationship Id="rId3" Target="../media/image1.png" Type="http://schemas.openxmlformats.org/officeDocument/2006/relationships/image"/><Relationship Id="rId4" Target="../media/image2.png" Type="http://schemas.openxmlformats.org/officeDocument/2006/relationships/image"/><Relationship Id="rId5" Target="../media/image6.png" Type="http://schemas.openxmlformats.org/officeDocument/2006/relationships/image"/><Relationship Id="rId6" Target="https://linksairelectrical.com.au/ducted-airconditioning/" TargetMode="External" Type="http://schemas.openxmlformats.org/officeDocument/2006/relationships/hyperlink"/><Relationship Id="rId7" Target="../media/image3.png" Type="http://schemas.openxmlformats.org/officeDocument/2006/relationships/image"/><Relationship Id="rId8" Target="../media/image4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3.xml" Type="http://schemas.openxmlformats.org/officeDocument/2006/relationships/notesSlide"/><Relationship Id="rId3" Target="../media/image1.png" Type="http://schemas.openxmlformats.org/officeDocument/2006/relationships/image"/><Relationship Id="rId4" Target="../media/image7.png" Type="http://schemas.openxmlformats.org/officeDocument/2006/relationships/image"/><Relationship Id="rId5" Target="../media/image2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4.xml" Type="http://schemas.openxmlformats.org/officeDocument/2006/relationships/notesSlide"/><Relationship Id="rId3" Target="../media/image1.png" Type="http://schemas.openxmlformats.org/officeDocument/2006/relationships/image"/><Relationship Id="rId4" Target="../media/image2.png" Type="http://schemas.openxmlformats.org/officeDocument/2006/relationships/image"/><Relationship Id="rId5" Target="../media/image8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5.xml" Type="http://schemas.openxmlformats.org/officeDocument/2006/relationships/notesSlide"/><Relationship Id="rId3" Target="../media/image1.png" Type="http://schemas.openxmlformats.org/officeDocument/2006/relationships/image"/><Relationship Id="rId4" Target="../media/image9.png" Type="http://schemas.openxmlformats.org/officeDocument/2006/relationships/image"/><Relationship Id="rId5" Target="../media/image2.png" Type="http://schemas.openxmlformats.org/officeDocument/2006/relationships/image"/><Relationship Id="rId6" Target="https://linksairelectrical.com.au/ducted-airconditioning/" TargetMode="External" Type="http://schemas.openxmlformats.org/officeDocument/2006/relationships/hyperlink"/><Relationship Id="rId7" Target="../media/image3.png" Type="http://schemas.openxmlformats.org/officeDocument/2006/relationships/image"/><Relationship Id="rId8" Target="../media/image4.sv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6.xml" Type="http://schemas.openxmlformats.org/officeDocument/2006/relationships/notesSlide"/><Relationship Id="rId3" Target="../media/image1.png" Type="http://schemas.openxmlformats.org/officeDocument/2006/relationships/image"/><Relationship Id="rId4" Target="../media/image5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5.png" Type="http://schemas.openxmlformats.org/officeDocument/2006/relationships/image"/><Relationship Id="rId2" Target="../notesSlides/notesSlide7.xml" Type="http://schemas.openxmlformats.org/officeDocument/2006/relationships/notesSlide"/><Relationship Id="rId3" Target="../media/image1.png" Type="http://schemas.openxmlformats.org/officeDocument/2006/relationships/image"/><Relationship Id="rId4" Target="../media/image10.png" Type="http://schemas.openxmlformats.org/officeDocument/2006/relationships/image"/><Relationship Id="rId5" Target="https://gamma.app/?utm_source=made-with-gamma" TargetMode="External" Type="http://schemas.openxmlformats.org/officeDocument/2006/relationships/hyperlink"/><Relationship Id="rId6" Target="../media/image11.png" Type="http://schemas.openxmlformats.org/officeDocument/2006/relationships/image"/><Relationship Id="rId7" Target="../media/image12.png" Type="http://schemas.openxmlformats.org/officeDocument/2006/relationships/image"/><Relationship Id="rId8" Target="../media/image13.png" Type="http://schemas.openxmlformats.org/officeDocument/2006/relationships/image"/><Relationship Id="rId9" Target="../media/image14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8.xml" Type="http://schemas.openxmlformats.org/officeDocument/2006/relationships/notesSlide"/><Relationship Id="rId3" Target="../media/image1.png" Type="http://schemas.openxmlformats.org/officeDocument/2006/relationships/image"/><Relationship Id="rId4" Target="../media/image16.png" Type="http://schemas.openxmlformats.org/officeDocument/2006/relationships/image"/><Relationship Id="rId5" Target="../media/image17.png" Type="http://schemas.openxmlformats.org/officeDocument/2006/relationships/image"/><Relationship Id="rId6" Target="../media/image18.png" Type="http://schemas.openxmlformats.org/officeDocument/2006/relationships/image"/><Relationship Id="rId7" Target="https://linksairelectrical.com.au" TargetMode="External" Type="http://schemas.openxmlformats.org/officeDocument/2006/relationships/hyperlink"/><Relationship Id="rId8" Target="../media/image19.png" Type="http://schemas.openxmlformats.org/officeDocument/2006/relationships/image"/><Relationship Id="rId9" Target="../media/image20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23197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 descr="preencoded.png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FFFFF">
                <a:alpha val="90196"/>
              </a:srgbClr>
            </a:solidFill>
          </p:spPr>
        </p:sp>
      </p:grpSp>
      <p:grpSp>
        <p:nvGrpSpPr>
          <p:cNvPr name="Group 5" id="5"/>
          <p:cNvGrpSpPr/>
          <p:nvPr/>
        </p:nvGrpSpPr>
        <p:grpSpPr>
          <a:xfrm rot="0">
            <a:off x="815256" y="2077597"/>
            <a:ext cx="9445526" cy="3636942"/>
            <a:chOff x="0" y="0"/>
            <a:chExt cx="12594035" cy="4849256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2594035" cy="4849256"/>
            </a:xfrm>
            <a:custGeom>
              <a:avLst/>
              <a:gdLst/>
              <a:ahLst/>
              <a:cxnLst/>
              <a:rect r="r" b="b" t="t" l="l"/>
              <a:pathLst>
                <a:path h="4849256" w="12594035">
                  <a:moveTo>
                    <a:pt x="0" y="0"/>
                  </a:moveTo>
                  <a:lnTo>
                    <a:pt x="12594035" y="0"/>
                  </a:lnTo>
                  <a:lnTo>
                    <a:pt x="12594035" y="4849256"/>
                  </a:lnTo>
                  <a:lnTo>
                    <a:pt x="0" y="484925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66675"/>
              <a:ext cx="12594035" cy="4915931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8730"/>
                </a:lnSpc>
              </a:pPr>
              <a:r>
                <a:rPr lang="en-US" sz="6999" b="true">
                  <a:solidFill>
                    <a:srgbClr val="003D1A"/>
                  </a:solidFill>
                  <a:latin typeface="Arimo Bold"/>
                  <a:ea typeface="Arimo Bold"/>
                  <a:cs typeface="Arimo Bold"/>
                  <a:sym typeface="Arimo Bold"/>
                </a:rPr>
                <a:t>Discover the Comfort of Ducted Air Conditioning</a:t>
              </a: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852474" y="6265789"/>
            <a:ext cx="9445526" cy="1850173"/>
            <a:chOff x="0" y="0"/>
            <a:chExt cx="12594035" cy="2466897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2594035" cy="2466897"/>
            </a:xfrm>
            <a:custGeom>
              <a:avLst/>
              <a:gdLst/>
              <a:ahLst/>
              <a:cxnLst/>
              <a:rect r="r" b="b" t="t" l="l"/>
              <a:pathLst>
                <a:path h="2466897" w="12594035">
                  <a:moveTo>
                    <a:pt x="0" y="0"/>
                  </a:moveTo>
                  <a:lnTo>
                    <a:pt x="12594035" y="0"/>
                  </a:lnTo>
                  <a:lnTo>
                    <a:pt x="12594035" y="2466897"/>
                  </a:lnTo>
                  <a:lnTo>
                    <a:pt x="0" y="2466897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133350"/>
              <a:ext cx="12594035" cy="2600247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4885"/>
                </a:lnSpc>
              </a:pPr>
              <a:r>
                <a:rPr lang="en-US" sz="3000">
                  <a:solidFill>
                    <a:srgbClr val="003D1A"/>
                  </a:solidFill>
                  <a:latin typeface="Arimo"/>
                  <a:ea typeface="Arimo"/>
                  <a:cs typeface="Arimo"/>
                  <a:sym typeface="Arimo"/>
                </a:rPr>
                <a:t>Experience efficient, whole-home climate control with Links Air &amp; Electrical. Enhance your lifestyle and home value with expert service in Brisbane.</a:t>
              </a: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1436341" y="9258300"/>
            <a:ext cx="8277792" cy="781733"/>
            <a:chOff x="0" y="0"/>
            <a:chExt cx="7847551" cy="741102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7847550" cy="741102"/>
            </a:xfrm>
            <a:custGeom>
              <a:avLst/>
              <a:gdLst/>
              <a:ahLst/>
              <a:cxnLst/>
              <a:rect r="r" b="b" t="t" l="l"/>
              <a:pathLst>
                <a:path h="741102" w="7847550">
                  <a:moveTo>
                    <a:pt x="0" y="0"/>
                  </a:moveTo>
                  <a:lnTo>
                    <a:pt x="7847550" y="0"/>
                  </a:lnTo>
                  <a:lnTo>
                    <a:pt x="7847550" y="741102"/>
                  </a:lnTo>
                  <a:lnTo>
                    <a:pt x="0" y="741102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76200"/>
              <a:ext cx="7847551" cy="817302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874"/>
                </a:lnSpc>
              </a:pPr>
              <a:r>
                <a:rPr lang="en-US" b="true" sz="2750">
                  <a:solidFill>
                    <a:srgbClr val="003D1A"/>
                  </a:solidFill>
                  <a:latin typeface="Arimo Bold"/>
                  <a:ea typeface="Arimo Bold"/>
                  <a:cs typeface="Arimo Bold"/>
                  <a:sym typeface="Arimo Bold"/>
                  <a:hlinkClick r:id="rId4" tooltip="https://linksairelectrical.com.au/ducted-airconditioning/"/>
                </a:rPr>
                <a:t>https://linksairelectrical.com.au/</a:t>
              </a:r>
            </a:p>
          </p:txBody>
        </p:sp>
      </p:grpSp>
      <p:sp>
        <p:nvSpPr>
          <p:cNvPr name="Freeform 14" id="14"/>
          <p:cNvSpPr/>
          <p:nvPr/>
        </p:nvSpPr>
        <p:spPr>
          <a:xfrm flipH="false" flipV="false" rot="0">
            <a:off x="319791" y="0"/>
            <a:ext cx="2233100" cy="2233100"/>
          </a:xfrm>
          <a:custGeom>
            <a:avLst/>
            <a:gdLst/>
            <a:ahLst/>
            <a:cxnLst/>
            <a:rect r="r" b="b" t="t" l="l"/>
            <a:pathLst>
              <a:path h="2233100" w="2233100">
                <a:moveTo>
                  <a:pt x="0" y="0"/>
                </a:moveTo>
                <a:lnTo>
                  <a:pt x="2233100" y="0"/>
                </a:lnTo>
                <a:lnTo>
                  <a:pt x="2233100" y="2233100"/>
                </a:lnTo>
                <a:lnTo>
                  <a:pt x="0" y="22331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359735" y="9206130"/>
            <a:ext cx="632502" cy="737970"/>
          </a:xfrm>
          <a:custGeom>
            <a:avLst/>
            <a:gdLst/>
            <a:ahLst/>
            <a:cxnLst/>
            <a:rect r="r" b="b" t="t" l="l"/>
            <a:pathLst>
              <a:path h="737970" w="632502">
                <a:moveTo>
                  <a:pt x="0" y="0"/>
                </a:moveTo>
                <a:lnTo>
                  <a:pt x="632503" y="0"/>
                </a:lnTo>
                <a:lnTo>
                  <a:pt x="632503" y="737970"/>
                </a:lnTo>
                <a:lnTo>
                  <a:pt x="0" y="73797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1013071" y="0"/>
            <a:ext cx="7274929" cy="10287000"/>
          </a:xfrm>
          <a:custGeom>
            <a:avLst/>
            <a:gdLst/>
            <a:ahLst/>
            <a:cxnLst/>
            <a:rect r="r" b="b" t="t" l="l"/>
            <a:pathLst>
              <a:path h="10287000" w="7274929">
                <a:moveTo>
                  <a:pt x="0" y="0"/>
                </a:moveTo>
                <a:lnTo>
                  <a:pt x="7274929" y="0"/>
                </a:lnTo>
                <a:lnTo>
                  <a:pt x="7274929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161166" t="0" r="-42926" b="0"/>
            </a:stretch>
          </a:blipFill>
        </p:spPr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 descr="preencoded.png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AFAFA">
                <a:alpha val="90196"/>
              </a:srgbClr>
            </a:solidFill>
          </p:spPr>
        </p:sp>
      </p:grpSp>
      <p:grpSp>
        <p:nvGrpSpPr>
          <p:cNvPr name="Group 5" id="5"/>
          <p:cNvGrpSpPr/>
          <p:nvPr/>
        </p:nvGrpSpPr>
        <p:grpSpPr>
          <a:xfrm rot="0">
            <a:off x="992238" y="1796803"/>
            <a:ext cx="9445526" cy="2008667"/>
            <a:chOff x="0" y="0"/>
            <a:chExt cx="12594035" cy="2678223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2594035" cy="2678223"/>
            </a:xfrm>
            <a:custGeom>
              <a:avLst/>
              <a:gdLst/>
              <a:ahLst/>
              <a:cxnLst/>
              <a:rect r="r" b="b" t="t" l="l"/>
              <a:pathLst>
                <a:path h="2678223" w="12594035">
                  <a:moveTo>
                    <a:pt x="0" y="0"/>
                  </a:moveTo>
                  <a:lnTo>
                    <a:pt x="12594035" y="0"/>
                  </a:lnTo>
                  <a:lnTo>
                    <a:pt x="12594035" y="2678223"/>
                  </a:lnTo>
                  <a:lnTo>
                    <a:pt x="0" y="2678223"/>
                  </a:lnTo>
                  <a:close/>
                </a:path>
              </a:pathLst>
            </a:custGeom>
            <a:solidFill>
              <a:srgbClr val="003D1A">
                <a:alpha val="0"/>
              </a:srgbClr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57150"/>
              <a:ext cx="12594035" cy="2735373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6937"/>
                </a:lnSpc>
              </a:pPr>
              <a:r>
                <a:rPr lang="en-US" sz="5562" b="true">
                  <a:solidFill>
                    <a:srgbClr val="231971"/>
                  </a:solidFill>
                  <a:latin typeface="Arimo Bold"/>
                  <a:ea typeface="Arimo Bold"/>
                  <a:cs typeface="Arimo Bold"/>
                  <a:sym typeface="Arimo Bold"/>
                </a:rPr>
                <a:t>What is Ducted Air Conditioning?</a:t>
              </a: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987475" y="3989189"/>
            <a:ext cx="4590604" cy="2569517"/>
            <a:chOff x="0" y="0"/>
            <a:chExt cx="6120805" cy="3426023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6350" y="6350"/>
              <a:ext cx="6108065" cy="3413252"/>
            </a:xfrm>
            <a:custGeom>
              <a:avLst/>
              <a:gdLst/>
              <a:ahLst/>
              <a:cxnLst/>
              <a:rect r="r" b="b" t="t" l="l"/>
              <a:pathLst>
                <a:path h="3413252" w="6108065">
                  <a:moveTo>
                    <a:pt x="0" y="158750"/>
                  </a:moveTo>
                  <a:cubicBezTo>
                    <a:pt x="0" y="71120"/>
                    <a:pt x="71247" y="0"/>
                    <a:pt x="159004" y="0"/>
                  </a:cubicBezTo>
                  <a:lnTo>
                    <a:pt x="5949061" y="0"/>
                  </a:lnTo>
                  <a:cubicBezTo>
                    <a:pt x="6036945" y="0"/>
                    <a:pt x="6108065" y="71120"/>
                    <a:pt x="6108065" y="158750"/>
                  </a:cubicBezTo>
                  <a:lnTo>
                    <a:pt x="6108065" y="3254502"/>
                  </a:lnTo>
                  <a:cubicBezTo>
                    <a:pt x="6108065" y="3342259"/>
                    <a:pt x="6036818" y="3413252"/>
                    <a:pt x="5949061" y="3413252"/>
                  </a:cubicBezTo>
                  <a:lnTo>
                    <a:pt x="159004" y="3413252"/>
                  </a:lnTo>
                  <a:cubicBezTo>
                    <a:pt x="71120" y="3413252"/>
                    <a:pt x="0" y="3342132"/>
                    <a:pt x="0" y="3254502"/>
                  </a:cubicBezTo>
                  <a:close/>
                </a:path>
              </a:pathLst>
            </a:custGeom>
            <a:solidFill>
              <a:srgbClr val="E9E6FA"/>
            </a:solid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6120765" cy="3425952"/>
            </a:xfrm>
            <a:custGeom>
              <a:avLst/>
              <a:gdLst/>
              <a:ahLst/>
              <a:cxnLst/>
              <a:rect r="r" b="b" t="t" l="l"/>
              <a:pathLst>
                <a:path h="3425952" w="6120765">
                  <a:moveTo>
                    <a:pt x="0" y="165100"/>
                  </a:moveTo>
                  <a:cubicBezTo>
                    <a:pt x="0" y="73914"/>
                    <a:pt x="74041" y="0"/>
                    <a:pt x="165354" y="0"/>
                  </a:cubicBezTo>
                  <a:lnTo>
                    <a:pt x="5955411" y="0"/>
                  </a:lnTo>
                  <a:lnTo>
                    <a:pt x="5955411" y="6350"/>
                  </a:lnTo>
                  <a:lnTo>
                    <a:pt x="5955411" y="0"/>
                  </a:lnTo>
                  <a:cubicBezTo>
                    <a:pt x="6046724" y="0"/>
                    <a:pt x="6120765" y="73914"/>
                    <a:pt x="6120765" y="165100"/>
                  </a:cubicBezTo>
                  <a:lnTo>
                    <a:pt x="6114415" y="165100"/>
                  </a:lnTo>
                  <a:lnTo>
                    <a:pt x="6120765" y="165100"/>
                  </a:lnTo>
                  <a:lnTo>
                    <a:pt x="6120765" y="3260852"/>
                  </a:lnTo>
                  <a:lnTo>
                    <a:pt x="6114415" y="3260852"/>
                  </a:lnTo>
                  <a:lnTo>
                    <a:pt x="6120765" y="3260852"/>
                  </a:lnTo>
                  <a:cubicBezTo>
                    <a:pt x="6120765" y="3352038"/>
                    <a:pt x="6046724" y="3425952"/>
                    <a:pt x="5955411" y="3425952"/>
                  </a:cubicBezTo>
                  <a:lnTo>
                    <a:pt x="5955411" y="3419602"/>
                  </a:lnTo>
                  <a:lnTo>
                    <a:pt x="5955411" y="3425952"/>
                  </a:lnTo>
                  <a:lnTo>
                    <a:pt x="165354" y="3425952"/>
                  </a:lnTo>
                  <a:lnTo>
                    <a:pt x="165354" y="3419602"/>
                  </a:lnTo>
                  <a:lnTo>
                    <a:pt x="165354" y="3425952"/>
                  </a:lnTo>
                  <a:cubicBezTo>
                    <a:pt x="74041" y="3425952"/>
                    <a:pt x="0" y="3352038"/>
                    <a:pt x="0" y="3260852"/>
                  </a:cubicBezTo>
                  <a:lnTo>
                    <a:pt x="0" y="165100"/>
                  </a:lnTo>
                  <a:lnTo>
                    <a:pt x="6350" y="165100"/>
                  </a:lnTo>
                  <a:lnTo>
                    <a:pt x="0" y="165100"/>
                  </a:lnTo>
                  <a:moveTo>
                    <a:pt x="12700" y="165100"/>
                  </a:moveTo>
                  <a:lnTo>
                    <a:pt x="12700" y="3260852"/>
                  </a:lnTo>
                  <a:lnTo>
                    <a:pt x="6350" y="3260852"/>
                  </a:lnTo>
                  <a:lnTo>
                    <a:pt x="12700" y="3260852"/>
                  </a:lnTo>
                  <a:cubicBezTo>
                    <a:pt x="12700" y="3345053"/>
                    <a:pt x="81026" y="3413252"/>
                    <a:pt x="165354" y="3413252"/>
                  </a:cubicBezTo>
                  <a:lnTo>
                    <a:pt x="5955411" y="3413252"/>
                  </a:lnTo>
                  <a:cubicBezTo>
                    <a:pt x="6039739" y="3413252"/>
                    <a:pt x="6108065" y="3345053"/>
                    <a:pt x="6108065" y="3260852"/>
                  </a:cubicBezTo>
                  <a:lnTo>
                    <a:pt x="6108065" y="165100"/>
                  </a:lnTo>
                  <a:cubicBezTo>
                    <a:pt x="6108065" y="80899"/>
                    <a:pt x="6039739" y="12700"/>
                    <a:pt x="5955411" y="12700"/>
                  </a:cubicBezTo>
                  <a:lnTo>
                    <a:pt x="165354" y="12700"/>
                  </a:lnTo>
                  <a:lnTo>
                    <a:pt x="165354" y="6350"/>
                  </a:lnTo>
                  <a:lnTo>
                    <a:pt x="165354" y="12700"/>
                  </a:lnTo>
                  <a:cubicBezTo>
                    <a:pt x="81026" y="12700"/>
                    <a:pt x="12700" y="80899"/>
                    <a:pt x="12700" y="165100"/>
                  </a:cubicBezTo>
                  <a:close/>
                </a:path>
              </a:pathLst>
            </a:custGeom>
            <a:solidFill>
              <a:srgbClr val="BDB8DF"/>
            </a:solidFill>
          </p:spPr>
        </p:sp>
      </p:grpSp>
      <p:grpSp>
        <p:nvGrpSpPr>
          <p:cNvPr name="Group 11" id="11"/>
          <p:cNvGrpSpPr/>
          <p:nvPr/>
        </p:nvGrpSpPr>
        <p:grpSpPr>
          <a:xfrm rot="0">
            <a:off x="1285280" y="4286994"/>
            <a:ext cx="3544044" cy="442912"/>
            <a:chOff x="0" y="0"/>
            <a:chExt cx="4725392" cy="59055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4725392" cy="590550"/>
            </a:xfrm>
            <a:custGeom>
              <a:avLst/>
              <a:gdLst/>
              <a:ahLst/>
              <a:cxnLst/>
              <a:rect r="r" b="b" t="t" l="l"/>
              <a:pathLst>
                <a:path h="590550" w="4725392">
                  <a:moveTo>
                    <a:pt x="0" y="0"/>
                  </a:moveTo>
                  <a:lnTo>
                    <a:pt x="4725392" y="0"/>
                  </a:lnTo>
                  <a:lnTo>
                    <a:pt x="4725392" y="590550"/>
                  </a:lnTo>
                  <a:lnTo>
                    <a:pt x="0" y="59055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38100"/>
              <a:ext cx="4725392" cy="628650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437"/>
                </a:lnSpc>
              </a:pPr>
              <a:r>
                <a:rPr lang="en-US" sz="2750" b="true">
                  <a:solidFill>
                    <a:srgbClr val="2A2742"/>
                  </a:solidFill>
                  <a:latin typeface="Arimo Bold"/>
                  <a:ea typeface="Arimo Bold"/>
                  <a:cs typeface="Arimo Bold"/>
                  <a:sym typeface="Arimo Bold"/>
                </a:rPr>
                <a:t>Centralized System</a:t>
              </a: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1285280" y="4900017"/>
            <a:ext cx="3994994" cy="907256"/>
            <a:chOff x="0" y="0"/>
            <a:chExt cx="5326658" cy="1209675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5326658" cy="1209675"/>
            </a:xfrm>
            <a:custGeom>
              <a:avLst/>
              <a:gdLst/>
              <a:ahLst/>
              <a:cxnLst/>
              <a:rect r="r" b="b" t="t" l="l"/>
              <a:pathLst>
                <a:path h="1209675" w="5326658">
                  <a:moveTo>
                    <a:pt x="0" y="0"/>
                  </a:moveTo>
                  <a:lnTo>
                    <a:pt x="5326658" y="0"/>
                  </a:lnTo>
                  <a:lnTo>
                    <a:pt x="5326658" y="1209675"/>
                  </a:lnTo>
                  <a:lnTo>
                    <a:pt x="0" y="1209675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6" id="16"/>
            <p:cNvSpPr txBox="true"/>
            <p:nvPr/>
          </p:nvSpPr>
          <p:spPr>
            <a:xfrm>
              <a:off x="0" y="-104775"/>
              <a:ext cx="5326658" cy="1314450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562"/>
                </a:lnSpc>
              </a:pPr>
              <a:r>
                <a:rPr lang="en-US" sz="2187">
                  <a:solidFill>
                    <a:srgbClr val="2A2742"/>
                  </a:solidFill>
                  <a:latin typeface="Arimo"/>
                  <a:ea typeface="Arimo"/>
                  <a:cs typeface="Arimo"/>
                  <a:sym typeface="Arimo"/>
                </a:rPr>
                <a:t>Distributes air through ducts concealed in ceilings or floors.</a:t>
              </a: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5852071" y="3989189"/>
            <a:ext cx="4590604" cy="2569517"/>
            <a:chOff x="0" y="0"/>
            <a:chExt cx="6120805" cy="3426023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6350" y="6350"/>
              <a:ext cx="6108065" cy="3413252"/>
            </a:xfrm>
            <a:custGeom>
              <a:avLst/>
              <a:gdLst/>
              <a:ahLst/>
              <a:cxnLst/>
              <a:rect r="r" b="b" t="t" l="l"/>
              <a:pathLst>
                <a:path h="3413252" w="6108065">
                  <a:moveTo>
                    <a:pt x="0" y="158750"/>
                  </a:moveTo>
                  <a:cubicBezTo>
                    <a:pt x="0" y="71120"/>
                    <a:pt x="71247" y="0"/>
                    <a:pt x="159004" y="0"/>
                  </a:cubicBezTo>
                  <a:lnTo>
                    <a:pt x="5949061" y="0"/>
                  </a:lnTo>
                  <a:cubicBezTo>
                    <a:pt x="6036945" y="0"/>
                    <a:pt x="6108065" y="71120"/>
                    <a:pt x="6108065" y="158750"/>
                  </a:cubicBezTo>
                  <a:lnTo>
                    <a:pt x="6108065" y="3254502"/>
                  </a:lnTo>
                  <a:cubicBezTo>
                    <a:pt x="6108065" y="3342259"/>
                    <a:pt x="6036818" y="3413252"/>
                    <a:pt x="5949061" y="3413252"/>
                  </a:cubicBezTo>
                  <a:lnTo>
                    <a:pt x="159004" y="3413252"/>
                  </a:lnTo>
                  <a:cubicBezTo>
                    <a:pt x="71120" y="3413252"/>
                    <a:pt x="0" y="3342132"/>
                    <a:pt x="0" y="3254502"/>
                  </a:cubicBezTo>
                  <a:close/>
                </a:path>
              </a:pathLst>
            </a:custGeom>
            <a:solidFill>
              <a:srgbClr val="E9E6FA"/>
            </a:solidFill>
          </p:spPr>
        </p:sp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6120765" cy="3425952"/>
            </a:xfrm>
            <a:custGeom>
              <a:avLst/>
              <a:gdLst/>
              <a:ahLst/>
              <a:cxnLst/>
              <a:rect r="r" b="b" t="t" l="l"/>
              <a:pathLst>
                <a:path h="3425952" w="6120765">
                  <a:moveTo>
                    <a:pt x="0" y="165100"/>
                  </a:moveTo>
                  <a:cubicBezTo>
                    <a:pt x="0" y="73914"/>
                    <a:pt x="74041" y="0"/>
                    <a:pt x="165354" y="0"/>
                  </a:cubicBezTo>
                  <a:lnTo>
                    <a:pt x="5955411" y="0"/>
                  </a:lnTo>
                  <a:lnTo>
                    <a:pt x="5955411" y="6350"/>
                  </a:lnTo>
                  <a:lnTo>
                    <a:pt x="5955411" y="0"/>
                  </a:lnTo>
                  <a:cubicBezTo>
                    <a:pt x="6046724" y="0"/>
                    <a:pt x="6120765" y="73914"/>
                    <a:pt x="6120765" y="165100"/>
                  </a:cubicBezTo>
                  <a:lnTo>
                    <a:pt x="6114415" y="165100"/>
                  </a:lnTo>
                  <a:lnTo>
                    <a:pt x="6120765" y="165100"/>
                  </a:lnTo>
                  <a:lnTo>
                    <a:pt x="6120765" y="3260852"/>
                  </a:lnTo>
                  <a:lnTo>
                    <a:pt x="6114415" y="3260852"/>
                  </a:lnTo>
                  <a:lnTo>
                    <a:pt x="6120765" y="3260852"/>
                  </a:lnTo>
                  <a:cubicBezTo>
                    <a:pt x="6120765" y="3352038"/>
                    <a:pt x="6046724" y="3425952"/>
                    <a:pt x="5955411" y="3425952"/>
                  </a:cubicBezTo>
                  <a:lnTo>
                    <a:pt x="5955411" y="3419602"/>
                  </a:lnTo>
                  <a:lnTo>
                    <a:pt x="5955411" y="3425952"/>
                  </a:lnTo>
                  <a:lnTo>
                    <a:pt x="165354" y="3425952"/>
                  </a:lnTo>
                  <a:lnTo>
                    <a:pt x="165354" y="3419602"/>
                  </a:lnTo>
                  <a:lnTo>
                    <a:pt x="165354" y="3425952"/>
                  </a:lnTo>
                  <a:cubicBezTo>
                    <a:pt x="74041" y="3425952"/>
                    <a:pt x="0" y="3352038"/>
                    <a:pt x="0" y="3260852"/>
                  </a:cubicBezTo>
                  <a:lnTo>
                    <a:pt x="0" y="165100"/>
                  </a:lnTo>
                  <a:lnTo>
                    <a:pt x="6350" y="165100"/>
                  </a:lnTo>
                  <a:lnTo>
                    <a:pt x="0" y="165100"/>
                  </a:lnTo>
                  <a:moveTo>
                    <a:pt x="12700" y="165100"/>
                  </a:moveTo>
                  <a:lnTo>
                    <a:pt x="12700" y="3260852"/>
                  </a:lnTo>
                  <a:lnTo>
                    <a:pt x="6350" y="3260852"/>
                  </a:lnTo>
                  <a:lnTo>
                    <a:pt x="12700" y="3260852"/>
                  </a:lnTo>
                  <a:cubicBezTo>
                    <a:pt x="12700" y="3345053"/>
                    <a:pt x="81026" y="3413252"/>
                    <a:pt x="165354" y="3413252"/>
                  </a:cubicBezTo>
                  <a:lnTo>
                    <a:pt x="5955411" y="3413252"/>
                  </a:lnTo>
                  <a:cubicBezTo>
                    <a:pt x="6039739" y="3413252"/>
                    <a:pt x="6108065" y="3345053"/>
                    <a:pt x="6108065" y="3260852"/>
                  </a:cubicBezTo>
                  <a:lnTo>
                    <a:pt x="6108065" y="165100"/>
                  </a:lnTo>
                  <a:cubicBezTo>
                    <a:pt x="6108065" y="80899"/>
                    <a:pt x="6039739" y="12700"/>
                    <a:pt x="5955411" y="12700"/>
                  </a:cubicBezTo>
                  <a:lnTo>
                    <a:pt x="165354" y="12700"/>
                  </a:lnTo>
                  <a:lnTo>
                    <a:pt x="165354" y="6350"/>
                  </a:lnTo>
                  <a:lnTo>
                    <a:pt x="165354" y="12700"/>
                  </a:lnTo>
                  <a:cubicBezTo>
                    <a:pt x="81026" y="12700"/>
                    <a:pt x="12700" y="80899"/>
                    <a:pt x="12700" y="165100"/>
                  </a:cubicBezTo>
                  <a:close/>
                </a:path>
              </a:pathLst>
            </a:custGeom>
            <a:solidFill>
              <a:srgbClr val="BDB8DF"/>
            </a:solidFill>
          </p:spPr>
        </p:sp>
      </p:grpSp>
      <p:grpSp>
        <p:nvGrpSpPr>
          <p:cNvPr name="Group 20" id="20"/>
          <p:cNvGrpSpPr/>
          <p:nvPr/>
        </p:nvGrpSpPr>
        <p:grpSpPr>
          <a:xfrm rot="0">
            <a:off x="6149876" y="4286994"/>
            <a:ext cx="3544044" cy="442912"/>
            <a:chOff x="0" y="0"/>
            <a:chExt cx="4725392" cy="590550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4725392" cy="590550"/>
            </a:xfrm>
            <a:custGeom>
              <a:avLst/>
              <a:gdLst/>
              <a:ahLst/>
              <a:cxnLst/>
              <a:rect r="r" b="b" t="t" l="l"/>
              <a:pathLst>
                <a:path h="590550" w="4725392">
                  <a:moveTo>
                    <a:pt x="0" y="0"/>
                  </a:moveTo>
                  <a:lnTo>
                    <a:pt x="4725392" y="0"/>
                  </a:lnTo>
                  <a:lnTo>
                    <a:pt x="4725392" y="590550"/>
                  </a:lnTo>
                  <a:lnTo>
                    <a:pt x="0" y="59055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2" id="22"/>
            <p:cNvSpPr txBox="true"/>
            <p:nvPr/>
          </p:nvSpPr>
          <p:spPr>
            <a:xfrm>
              <a:off x="0" y="-38100"/>
              <a:ext cx="4725392" cy="628650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437"/>
                </a:lnSpc>
              </a:pPr>
              <a:r>
                <a:rPr lang="en-US" sz="2750" b="true">
                  <a:solidFill>
                    <a:srgbClr val="2A2742"/>
                  </a:solidFill>
                  <a:latin typeface="Arimo Bold"/>
                  <a:ea typeface="Arimo Bold"/>
                  <a:cs typeface="Arimo Bold"/>
                  <a:sym typeface="Arimo Bold"/>
                </a:rPr>
                <a:t>Single Outdoor Unit</a:t>
              </a:r>
            </a:p>
          </p:txBody>
        </p:sp>
      </p:grpSp>
      <p:grpSp>
        <p:nvGrpSpPr>
          <p:cNvPr name="Group 23" id="23"/>
          <p:cNvGrpSpPr/>
          <p:nvPr/>
        </p:nvGrpSpPr>
        <p:grpSpPr>
          <a:xfrm rot="0">
            <a:off x="6149876" y="4900017"/>
            <a:ext cx="3994994" cy="1360885"/>
            <a:chOff x="0" y="0"/>
            <a:chExt cx="5326658" cy="1814513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5326658" cy="1814513"/>
            </a:xfrm>
            <a:custGeom>
              <a:avLst/>
              <a:gdLst/>
              <a:ahLst/>
              <a:cxnLst/>
              <a:rect r="r" b="b" t="t" l="l"/>
              <a:pathLst>
                <a:path h="1814513" w="5326658">
                  <a:moveTo>
                    <a:pt x="0" y="0"/>
                  </a:moveTo>
                  <a:lnTo>
                    <a:pt x="5326658" y="0"/>
                  </a:lnTo>
                  <a:lnTo>
                    <a:pt x="5326658" y="1814513"/>
                  </a:lnTo>
                  <a:lnTo>
                    <a:pt x="0" y="1814513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5" id="25"/>
            <p:cNvSpPr txBox="true"/>
            <p:nvPr/>
          </p:nvSpPr>
          <p:spPr>
            <a:xfrm>
              <a:off x="0" y="-104775"/>
              <a:ext cx="5326658" cy="1919288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562"/>
                </a:lnSpc>
              </a:pPr>
              <a:r>
                <a:rPr lang="en-US" sz="2187">
                  <a:solidFill>
                    <a:srgbClr val="2A2742"/>
                  </a:solidFill>
                  <a:latin typeface="Arimo"/>
                  <a:ea typeface="Arimo"/>
                  <a:cs typeface="Arimo"/>
                  <a:sym typeface="Arimo"/>
                </a:rPr>
                <a:t>One exterior unit manages the entire home’s heating and cooling.</a:t>
              </a:r>
            </a:p>
          </p:txBody>
        </p:sp>
      </p:grpSp>
      <p:grpSp>
        <p:nvGrpSpPr>
          <p:cNvPr name="Group 26" id="26"/>
          <p:cNvGrpSpPr/>
          <p:nvPr/>
        </p:nvGrpSpPr>
        <p:grpSpPr>
          <a:xfrm rot="0">
            <a:off x="987475" y="6832699"/>
            <a:ext cx="9455051" cy="1662261"/>
            <a:chOff x="0" y="0"/>
            <a:chExt cx="12606735" cy="2216348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6350" y="6350"/>
              <a:ext cx="12594082" cy="2203577"/>
            </a:xfrm>
            <a:custGeom>
              <a:avLst/>
              <a:gdLst/>
              <a:ahLst/>
              <a:cxnLst/>
              <a:rect r="r" b="b" t="t" l="l"/>
              <a:pathLst>
                <a:path h="2203577" w="12594082">
                  <a:moveTo>
                    <a:pt x="0" y="158750"/>
                  </a:moveTo>
                  <a:cubicBezTo>
                    <a:pt x="0" y="71120"/>
                    <a:pt x="71374" y="0"/>
                    <a:pt x="159512" y="0"/>
                  </a:cubicBezTo>
                  <a:lnTo>
                    <a:pt x="12434570" y="0"/>
                  </a:lnTo>
                  <a:cubicBezTo>
                    <a:pt x="12522708" y="0"/>
                    <a:pt x="12594082" y="71120"/>
                    <a:pt x="12594082" y="158750"/>
                  </a:cubicBezTo>
                  <a:lnTo>
                    <a:pt x="12594082" y="2044827"/>
                  </a:lnTo>
                  <a:cubicBezTo>
                    <a:pt x="12594082" y="2132457"/>
                    <a:pt x="12522708" y="2203577"/>
                    <a:pt x="12434570" y="2203577"/>
                  </a:cubicBezTo>
                  <a:lnTo>
                    <a:pt x="159512" y="2203577"/>
                  </a:lnTo>
                  <a:cubicBezTo>
                    <a:pt x="71374" y="2203577"/>
                    <a:pt x="0" y="2132457"/>
                    <a:pt x="0" y="2044827"/>
                  </a:cubicBezTo>
                  <a:close/>
                </a:path>
              </a:pathLst>
            </a:custGeom>
            <a:solidFill>
              <a:srgbClr val="E9E6FA"/>
            </a:solidFill>
          </p:spPr>
        </p:sp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12606782" cy="2216277"/>
            </a:xfrm>
            <a:custGeom>
              <a:avLst/>
              <a:gdLst/>
              <a:ahLst/>
              <a:cxnLst/>
              <a:rect r="r" b="b" t="t" l="l"/>
              <a:pathLst>
                <a:path h="2216277" w="12606782">
                  <a:moveTo>
                    <a:pt x="0" y="165100"/>
                  </a:moveTo>
                  <a:cubicBezTo>
                    <a:pt x="0" y="73914"/>
                    <a:pt x="74295" y="0"/>
                    <a:pt x="165862" y="0"/>
                  </a:cubicBezTo>
                  <a:lnTo>
                    <a:pt x="12440920" y="0"/>
                  </a:lnTo>
                  <a:lnTo>
                    <a:pt x="12440920" y="6350"/>
                  </a:lnTo>
                  <a:lnTo>
                    <a:pt x="12440920" y="0"/>
                  </a:lnTo>
                  <a:cubicBezTo>
                    <a:pt x="12532487" y="0"/>
                    <a:pt x="12606782" y="73914"/>
                    <a:pt x="12606782" y="165100"/>
                  </a:cubicBezTo>
                  <a:lnTo>
                    <a:pt x="12600432" y="165100"/>
                  </a:lnTo>
                  <a:lnTo>
                    <a:pt x="12606782" y="165100"/>
                  </a:lnTo>
                  <a:lnTo>
                    <a:pt x="12606782" y="2051177"/>
                  </a:lnTo>
                  <a:lnTo>
                    <a:pt x="12600432" y="2051177"/>
                  </a:lnTo>
                  <a:lnTo>
                    <a:pt x="12606782" y="2051177"/>
                  </a:lnTo>
                  <a:cubicBezTo>
                    <a:pt x="12606782" y="2142363"/>
                    <a:pt x="12532487" y="2216277"/>
                    <a:pt x="12440920" y="2216277"/>
                  </a:cubicBezTo>
                  <a:lnTo>
                    <a:pt x="12440920" y="2209927"/>
                  </a:lnTo>
                  <a:lnTo>
                    <a:pt x="12440920" y="2216277"/>
                  </a:lnTo>
                  <a:lnTo>
                    <a:pt x="165862" y="2216277"/>
                  </a:lnTo>
                  <a:lnTo>
                    <a:pt x="165862" y="2209927"/>
                  </a:lnTo>
                  <a:lnTo>
                    <a:pt x="165862" y="2216277"/>
                  </a:lnTo>
                  <a:cubicBezTo>
                    <a:pt x="74295" y="2216277"/>
                    <a:pt x="0" y="2142363"/>
                    <a:pt x="0" y="2051177"/>
                  </a:cubicBezTo>
                  <a:lnTo>
                    <a:pt x="0" y="165100"/>
                  </a:lnTo>
                  <a:lnTo>
                    <a:pt x="6350" y="165100"/>
                  </a:lnTo>
                  <a:lnTo>
                    <a:pt x="0" y="165100"/>
                  </a:lnTo>
                  <a:moveTo>
                    <a:pt x="12700" y="165100"/>
                  </a:moveTo>
                  <a:lnTo>
                    <a:pt x="12700" y="2051177"/>
                  </a:lnTo>
                  <a:lnTo>
                    <a:pt x="6350" y="2051177"/>
                  </a:lnTo>
                  <a:lnTo>
                    <a:pt x="12700" y="2051177"/>
                  </a:lnTo>
                  <a:cubicBezTo>
                    <a:pt x="12700" y="2135378"/>
                    <a:pt x="81280" y="2203577"/>
                    <a:pt x="165862" y="2203577"/>
                  </a:cubicBezTo>
                  <a:lnTo>
                    <a:pt x="12440920" y="2203577"/>
                  </a:lnTo>
                  <a:cubicBezTo>
                    <a:pt x="12525501" y="2203577"/>
                    <a:pt x="12594082" y="2135251"/>
                    <a:pt x="12594082" y="2051177"/>
                  </a:cubicBezTo>
                  <a:lnTo>
                    <a:pt x="12594082" y="165100"/>
                  </a:lnTo>
                  <a:cubicBezTo>
                    <a:pt x="12594082" y="80899"/>
                    <a:pt x="12525501" y="12700"/>
                    <a:pt x="12440920" y="12700"/>
                  </a:cubicBezTo>
                  <a:lnTo>
                    <a:pt x="165862" y="12700"/>
                  </a:lnTo>
                  <a:lnTo>
                    <a:pt x="165862" y="6350"/>
                  </a:lnTo>
                  <a:lnTo>
                    <a:pt x="165862" y="12700"/>
                  </a:lnTo>
                  <a:cubicBezTo>
                    <a:pt x="81280" y="12700"/>
                    <a:pt x="12700" y="81026"/>
                    <a:pt x="12700" y="165100"/>
                  </a:cubicBezTo>
                  <a:close/>
                </a:path>
              </a:pathLst>
            </a:custGeom>
            <a:solidFill>
              <a:srgbClr val="BDB8DF"/>
            </a:solidFill>
          </p:spPr>
        </p:sp>
      </p:grpSp>
      <p:grpSp>
        <p:nvGrpSpPr>
          <p:cNvPr name="Group 29" id="29"/>
          <p:cNvGrpSpPr/>
          <p:nvPr/>
        </p:nvGrpSpPr>
        <p:grpSpPr>
          <a:xfrm rot="0">
            <a:off x="1285280" y="7130504"/>
            <a:ext cx="3544044" cy="442912"/>
            <a:chOff x="0" y="0"/>
            <a:chExt cx="4725392" cy="590550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0" y="0"/>
              <a:ext cx="4725392" cy="590550"/>
            </a:xfrm>
            <a:custGeom>
              <a:avLst/>
              <a:gdLst/>
              <a:ahLst/>
              <a:cxnLst/>
              <a:rect r="r" b="b" t="t" l="l"/>
              <a:pathLst>
                <a:path h="590550" w="4725392">
                  <a:moveTo>
                    <a:pt x="0" y="0"/>
                  </a:moveTo>
                  <a:lnTo>
                    <a:pt x="4725392" y="0"/>
                  </a:lnTo>
                  <a:lnTo>
                    <a:pt x="4725392" y="590550"/>
                  </a:lnTo>
                  <a:lnTo>
                    <a:pt x="0" y="59055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31" id="31"/>
            <p:cNvSpPr txBox="true"/>
            <p:nvPr/>
          </p:nvSpPr>
          <p:spPr>
            <a:xfrm>
              <a:off x="0" y="-38100"/>
              <a:ext cx="4725392" cy="628650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437"/>
                </a:lnSpc>
              </a:pPr>
              <a:r>
                <a:rPr lang="en-US" sz="2750" b="true">
                  <a:solidFill>
                    <a:srgbClr val="2A2742"/>
                  </a:solidFill>
                  <a:latin typeface="Arimo Bold"/>
                  <a:ea typeface="Arimo Bold"/>
                  <a:cs typeface="Arimo Bold"/>
                  <a:sym typeface="Arimo Bold"/>
                </a:rPr>
                <a:t>Zoned Control</a:t>
              </a:r>
            </a:p>
          </p:txBody>
        </p:sp>
      </p:grpSp>
      <p:grpSp>
        <p:nvGrpSpPr>
          <p:cNvPr name="Group 32" id="32"/>
          <p:cNvGrpSpPr/>
          <p:nvPr/>
        </p:nvGrpSpPr>
        <p:grpSpPr>
          <a:xfrm rot="0">
            <a:off x="1285280" y="7743527"/>
            <a:ext cx="8859441" cy="453629"/>
            <a:chOff x="0" y="0"/>
            <a:chExt cx="11812588" cy="604838"/>
          </a:xfrm>
        </p:grpSpPr>
        <p:sp>
          <p:nvSpPr>
            <p:cNvPr name="Freeform 33" id="33"/>
            <p:cNvSpPr/>
            <p:nvPr/>
          </p:nvSpPr>
          <p:spPr>
            <a:xfrm flipH="false" flipV="false" rot="0">
              <a:off x="0" y="0"/>
              <a:ext cx="11812588" cy="604838"/>
            </a:xfrm>
            <a:custGeom>
              <a:avLst/>
              <a:gdLst/>
              <a:ahLst/>
              <a:cxnLst/>
              <a:rect r="r" b="b" t="t" l="l"/>
              <a:pathLst>
                <a:path h="604838" w="11812588">
                  <a:moveTo>
                    <a:pt x="0" y="0"/>
                  </a:moveTo>
                  <a:lnTo>
                    <a:pt x="11812588" y="0"/>
                  </a:lnTo>
                  <a:lnTo>
                    <a:pt x="11812588" y="604838"/>
                  </a:lnTo>
                  <a:lnTo>
                    <a:pt x="0" y="60483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34" id="34"/>
            <p:cNvSpPr txBox="true"/>
            <p:nvPr/>
          </p:nvSpPr>
          <p:spPr>
            <a:xfrm>
              <a:off x="0" y="-104775"/>
              <a:ext cx="11812588" cy="709613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562"/>
                </a:lnSpc>
              </a:pPr>
              <a:r>
                <a:rPr lang="en-US" sz="2187">
                  <a:solidFill>
                    <a:srgbClr val="2A2742"/>
                  </a:solidFill>
                  <a:latin typeface="Arimo"/>
                  <a:ea typeface="Arimo"/>
                  <a:cs typeface="Arimo"/>
                  <a:sym typeface="Arimo"/>
                </a:rPr>
                <a:t>Customize temperatures in different home areas independently.</a:t>
              </a:r>
            </a:p>
          </p:txBody>
        </p:sp>
      </p:grpSp>
      <p:sp>
        <p:nvSpPr>
          <p:cNvPr name="Freeform 35" id="35"/>
          <p:cNvSpPr/>
          <p:nvPr/>
        </p:nvSpPr>
        <p:spPr>
          <a:xfrm flipH="false" flipV="false" rot="0">
            <a:off x="319791" y="0"/>
            <a:ext cx="2233100" cy="2233100"/>
          </a:xfrm>
          <a:custGeom>
            <a:avLst/>
            <a:gdLst/>
            <a:ahLst/>
            <a:cxnLst/>
            <a:rect r="r" b="b" t="t" l="l"/>
            <a:pathLst>
              <a:path h="2233100" w="2233100">
                <a:moveTo>
                  <a:pt x="0" y="0"/>
                </a:moveTo>
                <a:lnTo>
                  <a:pt x="2233100" y="0"/>
                </a:lnTo>
                <a:lnTo>
                  <a:pt x="2233100" y="2233100"/>
                </a:lnTo>
                <a:lnTo>
                  <a:pt x="0" y="22331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36" id="36"/>
          <p:cNvSpPr/>
          <p:nvPr/>
        </p:nvSpPr>
        <p:spPr>
          <a:xfrm flipH="false" flipV="false" rot="0">
            <a:off x="11014175" y="0"/>
            <a:ext cx="8404167" cy="10287000"/>
          </a:xfrm>
          <a:custGeom>
            <a:avLst/>
            <a:gdLst/>
            <a:ahLst/>
            <a:cxnLst/>
            <a:rect r="r" b="b" t="t" l="l"/>
            <a:pathLst>
              <a:path h="10287000" w="8404167">
                <a:moveTo>
                  <a:pt x="0" y="0"/>
                </a:moveTo>
                <a:lnTo>
                  <a:pt x="8404167" y="0"/>
                </a:lnTo>
                <a:lnTo>
                  <a:pt x="8404167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-1693" r="-26549" b="-1693"/>
            </a:stretch>
          </a:blipFill>
        </p:spPr>
      </p:sp>
      <p:grpSp>
        <p:nvGrpSpPr>
          <p:cNvPr name="Group 37" id="37"/>
          <p:cNvGrpSpPr/>
          <p:nvPr/>
        </p:nvGrpSpPr>
        <p:grpSpPr>
          <a:xfrm rot="0">
            <a:off x="1436341" y="9258300"/>
            <a:ext cx="8277792" cy="781733"/>
            <a:chOff x="0" y="0"/>
            <a:chExt cx="7847551" cy="741102"/>
          </a:xfrm>
        </p:grpSpPr>
        <p:sp>
          <p:nvSpPr>
            <p:cNvPr name="Freeform 38" id="38"/>
            <p:cNvSpPr/>
            <p:nvPr/>
          </p:nvSpPr>
          <p:spPr>
            <a:xfrm flipH="false" flipV="false" rot="0">
              <a:off x="0" y="0"/>
              <a:ext cx="7847550" cy="741102"/>
            </a:xfrm>
            <a:custGeom>
              <a:avLst/>
              <a:gdLst/>
              <a:ahLst/>
              <a:cxnLst/>
              <a:rect r="r" b="b" t="t" l="l"/>
              <a:pathLst>
                <a:path h="741102" w="7847550">
                  <a:moveTo>
                    <a:pt x="0" y="0"/>
                  </a:moveTo>
                  <a:lnTo>
                    <a:pt x="7847550" y="0"/>
                  </a:lnTo>
                  <a:lnTo>
                    <a:pt x="7847550" y="741102"/>
                  </a:lnTo>
                  <a:lnTo>
                    <a:pt x="0" y="741102"/>
                  </a:lnTo>
                  <a:close/>
                </a:path>
              </a:pathLst>
            </a:custGeom>
            <a:solidFill>
              <a:srgbClr val="231971">
                <a:alpha val="0"/>
              </a:srgbClr>
            </a:solidFill>
          </p:spPr>
        </p:sp>
        <p:sp>
          <p:nvSpPr>
            <p:cNvPr name="TextBox 39" id="39"/>
            <p:cNvSpPr txBox="true"/>
            <p:nvPr/>
          </p:nvSpPr>
          <p:spPr>
            <a:xfrm>
              <a:off x="0" y="-76200"/>
              <a:ext cx="7847551" cy="817302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874"/>
                </a:lnSpc>
              </a:pPr>
              <a:r>
                <a:rPr lang="en-US" b="true" sz="2750">
                  <a:solidFill>
                    <a:srgbClr val="003D1A"/>
                  </a:solidFill>
                  <a:latin typeface="Arimo Bold"/>
                  <a:ea typeface="Arimo Bold"/>
                  <a:cs typeface="Arimo Bold"/>
                  <a:sym typeface="Arimo Bold"/>
                  <a:hlinkClick r:id="rId6" tooltip="https://linksairelectrical.com.au/ducted-airconditioning/"/>
                </a:rPr>
                <a:t>https://linksairelectrical.com.au/</a:t>
              </a:r>
            </a:p>
          </p:txBody>
        </p:sp>
      </p:grpSp>
      <p:sp>
        <p:nvSpPr>
          <p:cNvPr name="Freeform 40" id="40"/>
          <p:cNvSpPr/>
          <p:nvPr/>
        </p:nvSpPr>
        <p:spPr>
          <a:xfrm flipH="false" flipV="false" rot="0">
            <a:off x="359735" y="9206130"/>
            <a:ext cx="632502" cy="737970"/>
          </a:xfrm>
          <a:custGeom>
            <a:avLst/>
            <a:gdLst/>
            <a:ahLst/>
            <a:cxnLst/>
            <a:rect r="r" b="b" t="t" l="l"/>
            <a:pathLst>
              <a:path h="737970" w="632502">
                <a:moveTo>
                  <a:pt x="0" y="0"/>
                </a:moveTo>
                <a:lnTo>
                  <a:pt x="632503" y="0"/>
                </a:lnTo>
                <a:lnTo>
                  <a:pt x="632503" y="737970"/>
                </a:lnTo>
                <a:lnTo>
                  <a:pt x="0" y="73797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 descr="preencoded.png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AFAFA">
                <a:alpha val="90196"/>
              </a:srgbClr>
            </a:solidFill>
          </p:spPr>
        </p:sp>
      </p:grpSp>
      <p:grpSp>
        <p:nvGrpSpPr>
          <p:cNvPr name="Group 5" id="5"/>
          <p:cNvGrpSpPr/>
          <p:nvPr/>
        </p:nvGrpSpPr>
        <p:grpSpPr>
          <a:xfrm rot="0">
            <a:off x="7850237" y="866329"/>
            <a:ext cx="9445526" cy="1771947"/>
            <a:chOff x="0" y="0"/>
            <a:chExt cx="12594035" cy="2362597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2594035" cy="2362597"/>
            </a:xfrm>
            <a:custGeom>
              <a:avLst/>
              <a:gdLst/>
              <a:ahLst/>
              <a:cxnLst/>
              <a:rect r="r" b="b" t="t" l="l"/>
              <a:pathLst>
                <a:path h="2362597" w="12594035">
                  <a:moveTo>
                    <a:pt x="0" y="0"/>
                  </a:moveTo>
                  <a:lnTo>
                    <a:pt x="12594035" y="0"/>
                  </a:lnTo>
                  <a:lnTo>
                    <a:pt x="12594035" y="2362597"/>
                  </a:lnTo>
                  <a:lnTo>
                    <a:pt x="0" y="2362597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57150"/>
              <a:ext cx="12594035" cy="2419747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6937"/>
                </a:lnSpc>
              </a:pPr>
              <a:r>
                <a:rPr lang="en-US" sz="5562" b="true">
                  <a:solidFill>
                    <a:srgbClr val="231971"/>
                  </a:solidFill>
                  <a:latin typeface="Arimo Bold"/>
                  <a:ea typeface="Arimo Bold"/>
                  <a:cs typeface="Arimo Bold"/>
                  <a:sym typeface="Arimo Bold"/>
                </a:rPr>
                <a:t>Benefits of Ducted Air Conditioning</a:t>
              </a: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7845475" y="3058716"/>
            <a:ext cx="647402" cy="647402"/>
            <a:chOff x="0" y="0"/>
            <a:chExt cx="863203" cy="863203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6350" y="6350"/>
              <a:ext cx="850519" cy="850519"/>
            </a:xfrm>
            <a:custGeom>
              <a:avLst/>
              <a:gdLst/>
              <a:ahLst/>
              <a:cxnLst/>
              <a:rect r="r" b="b" t="t" l="l"/>
              <a:pathLst>
                <a:path h="850519" w="850519">
                  <a:moveTo>
                    <a:pt x="0" y="158750"/>
                  </a:moveTo>
                  <a:cubicBezTo>
                    <a:pt x="0" y="71120"/>
                    <a:pt x="71120" y="0"/>
                    <a:pt x="158750" y="0"/>
                  </a:cubicBezTo>
                  <a:lnTo>
                    <a:pt x="691769" y="0"/>
                  </a:lnTo>
                  <a:cubicBezTo>
                    <a:pt x="779399" y="0"/>
                    <a:pt x="850519" y="71120"/>
                    <a:pt x="850519" y="158750"/>
                  </a:cubicBezTo>
                  <a:lnTo>
                    <a:pt x="850519" y="691769"/>
                  </a:lnTo>
                  <a:cubicBezTo>
                    <a:pt x="850519" y="779399"/>
                    <a:pt x="779399" y="850519"/>
                    <a:pt x="691769" y="850519"/>
                  </a:cubicBezTo>
                  <a:lnTo>
                    <a:pt x="158750" y="850519"/>
                  </a:lnTo>
                  <a:cubicBezTo>
                    <a:pt x="71120" y="850519"/>
                    <a:pt x="0" y="779399"/>
                    <a:pt x="0" y="691769"/>
                  </a:cubicBezTo>
                  <a:close/>
                </a:path>
              </a:pathLst>
            </a:custGeom>
            <a:solidFill>
              <a:srgbClr val="E9E6FA"/>
            </a:solid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863219" cy="863219"/>
            </a:xfrm>
            <a:custGeom>
              <a:avLst/>
              <a:gdLst/>
              <a:ahLst/>
              <a:cxnLst/>
              <a:rect r="r" b="b" t="t" l="l"/>
              <a:pathLst>
                <a:path h="863219" w="863219">
                  <a:moveTo>
                    <a:pt x="0" y="165100"/>
                  </a:moveTo>
                  <a:cubicBezTo>
                    <a:pt x="0" y="73914"/>
                    <a:pt x="73914" y="0"/>
                    <a:pt x="165100" y="0"/>
                  </a:cubicBezTo>
                  <a:lnTo>
                    <a:pt x="698119" y="0"/>
                  </a:lnTo>
                  <a:lnTo>
                    <a:pt x="698119" y="6350"/>
                  </a:lnTo>
                  <a:lnTo>
                    <a:pt x="698119" y="0"/>
                  </a:lnTo>
                  <a:lnTo>
                    <a:pt x="698119" y="6350"/>
                  </a:lnTo>
                  <a:lnTo>
                    <a:pt x="698119" y="0"/>
                  </a:lnTo>
                  <a:cubicBezTo>
                    <a:pt x="789305" y="0"/>
                    <a:pt x="863219" y="73914"/>
                    <a:pt x="863219" y="165100"/>
                  </a:cubicBezTo>
                  <a:lnTo>
                    <a:pt x="856869" y="165100"/>
                  </a:lnTo>
                  <a:lnTo>
                    <a:pt x="863219" y="165100"/>
                  </a:lnTo>
                  <a:lnTo>
                    <a:pt x="863219" y="698119"/>
                  </a:lnTo>
                  <a:lnTo>
                    <a:pt x="856869" y="698119"/>
                  </a:lnTo>
                  <a:lnTo>
                    <a:pt x="863219" y="698119"/>
                  </a:lnTo>
                  <a:cubicBezTo>
                    <a:pt x="863219" y="789305"/>
                    <a:pt x="789305" y="863219"/>
                    <a:pt x="698119" y="863219"/>
                  </a:cubicBezTo>
                  <a:lnTo>
                    <a:pt x="698119" y="856869"/>
                  </a:lnTo>
                  <a:lnTo>
                    <a:pt x="698119" y="863219"/>
                  </a:lnTo>
                  <a:lnTo>
                    <a:pt x="165100" y="863219"/>
                  </a:lnTo>
                  <a:lnTo>
                    <a:pt x="165100" y="856869"/>
                  </a:lnTo>
                  <a:lnTo>
                    <a:pt x="165100" y="863219"/>
                  </a:lnTo>
                  <a:cubicBezTo>
                    <a:pt x="73914" y="863219"/>
                    <a:pt x="0" y="789305"/>
                    <a:pt x="0" y="698119"/>
                  </a:cubicBezTo>
                  <a:lnTo>
                    <a:pt x="0" y="165100"/>
                  </a:lnTo>
                  <a:lnTo>
                    <a:pt x="6350" y="165100"/>
                  </a:lnTo>
                  <a:lnTo>
                    <a:pt x="0" y="165100"/>
                  </a:lnTo>
                  <a:moveTo>
                    <a:pt x="12700" y="165100"/>
                  </a:moveTo>
                  <a:lnTo>
                    <a:pt x="12700" y="698119"/>
                  </a:lnTo>
                  <a:lnTo>
                    <a:pt x="6350" y="698119"/>
                  </a:lnTo>
                  <a:lnTo>
                    <a:pt x="12700" y="698119"/>
                  </a:lnTo>
                  <a:cubicBezTo>
                    <a:pt x="12700" y="782320"/>
                    <a:pt x="80899" y="850519"/>
                    <a:pt x="165100" y="850519"/>
                  </a:cubicBezTo>
                  <a:lnTo>
                    <a:pt x="698119" y="850519"/>
                  </a:lnTo>
                  <a:cubicBezTo>
                    <a:pt x="782320" y="850519"/>
                    <a:pt x="850519" y="782320"/>
                    <a:pt x="850519" y="698119"/>
                  </a:cubicBezTo>
                  <a:lnTo>
                    <a:pt x="850519" y="165100"/>
                  </a:lnTo>
                  <a:cubicBezTo>
                    <a:pt x="850519" y="80899"/>
                    <a:pt x="782320" y="12700"/>
                    <a:pt x="698119" y="12700"/>
                  </a:cubicBezTo>
                  <a:lnTo>
                    <a:pt x="165100" y="12700"/>
                  </a:lnTo>
                  <a:lnTo>
                    <a:pt x="165100" y="6350"/>
                  </a:lnTo>
                  <a:lnTo>
                    <a:pt x="165100" y="12700"/>
                  </a:lnTo>
                  <a:cubicBezTo>
                    <a:pt x="80899" y="12700"/>
                    <a:pt x="12700" y="80899"/>
                    <a:pt x="12700" y="165100"/>
                  </a:cubicBezTo>
                  <a:close/>
                </a:path>
              </a:pathLst>
            </a:custGeom>
            <a:solidFill>
              <a:srgbClr val="BDB8DF"/>
            </a:solidFill>
          </p:spPr>
        </p:sp>
      </p:grpSp>
      <p:grpSp>
        <p:nvGrpSpPr>
          <p:cNvPr name="Group 11" id="11"/>
          <p:cNvGrpSpPr/>
          <p:nvPr/>
        </p:nvGrpSpPr>
        <p:grpSpPr>
          <a:xfrm rot="0">
            <a:off x="8771632" y="3160811"/>
            <a:ext cx="3544044" cy="442912"/>
            <a:chOff x="0" y="0"/>
            <a:chExt cx="4725392" cy="59055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4725392" cy="590550"/>
            </a:xfrm>
            <a:custGeom>
              <a:avLst/>
              <a:gdLst/>
              <a:ahLst/>
              <a:cxnLst/>
              <a:rect r="r" b="b" t="t" l="l"/>
              <a:pathLst>
                <a:path h="590550" w="4725392">
                  <a:moveTo>
                    <a:pt x="0" y="0"/>
                  </a:moveTo>
                  <a:lnTo>
                    <a:pt x="4725392" y="0"/>
                  </a:lnTo>
                  <a:lnTo>
                    <a:pt x="4725392" y="590550"/>
                  </a:lnTo>
                  <a:lnTo>
                    <a:pt x="0" y="59055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38100"/>
              <a:ext cx="4725392" cy="628650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437"/>
                </a:lnSpc>
              </a:pPr>
              <a:r>
                <a:rPr lang="en-US" sz="2750" b="true">
                  <a:solidFill>
                    <a:srgbClr val="2A2742"/>
                  </a:solidFill>
                  <a:latin typeface="Arimo Bold"/>
                  <a:ea typeface="Arimo Bold"/>
                  <a:cs typeface="Arimo Bold"/>
                  <a:sym typeface="Arimo Bold"/>
                </a:rPr>
                <a:t>Uniform Comfort</a:t>
              </a: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8771632" y="3773835"/>
            <a:ext cx="8524131" cy="453629"/>
            <a:chOff x="0" y="0"/>
            <a:chExt cx="11365508" cy="604838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11365509" cy="604838"/>
            </a:xfrm>
            <a:custGeom>
              <a:avLst/>
              <a:gdLst/>
              <a:ahLst/>
              <a:cxnLst/>
              <a:rect r="r" b="b" t="t" l="l"/>
              <a:pathLst>
                <a:path h="604838" w="11365509">
                  <a:moveTo>
                    <a:pt x="0" y="0"/>
                  </a:moveTo>
                  <a:lnTo>
                    <a:pt x="11365509" y="0"/>
                  </a:lnTo>
                  <a:lnTo>
                    <a:pt x="11365509" y="604838"/>
                  </a:lnTo>
                  <a:lnTo>
                    <a:pt x="0" y="60483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6" id="16"/>
            <p:cNvSpPr txBox="true"/>
            <p:nvPr/>
          </p:nvSpPr>
          <p:spPr>
            <a:xfrm>
              <a:off x="0" y="-104775"/>
              <a:ext cx="11365508" cy="709613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562"/>
                </a:lnSpc>
              </a:pPr>
              <a:r>
                <a:rPr lang="en-US" sz="2187">
                  <a:solidFill>
                    <a:srgbClr val="2A2742"/>
                  </a:solidFill>
                  <a:latin typeface="Arimo"/>
                  <a:ea typeface="Arimo"/>
                  <a:cs typeface="Arimo"/>
                  <a:sym typeface="Arimo"/>
                </a:rPr>
                <a:t>Maintains consistent temperature throughout your home.</a:t>
              </a: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7845475" y="4789735"/>
            <a:ext cx="647402" cy="647402"/>
            <a:chOff x="0" y="0"/>
            <a:chExt cx="863203" cy="863203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6350" y="6350"/>
              <a:ext cx="850519" cy="850519"/>
            </a:xfrm>
            <a:custGeom>
              <a:avLst/>
              <a:gdLst/>
              <a:ahLst/>
              <a:cxnLst/>
              <a:rect r="r" b="b" t="t" l="l"/>
              <a:pathLst>
                <a:path h="850519" w="850519">
                  <a:moveTo>
                    <a:pt x="0" y="158750"/>
                  </a:moveTo>
                  <a:cubicBezTo>
                    <a:pt x="0" y="71120"/>
                    <a:pt x="71120" y="0"/>
                    <a:pt x="158750" y="0"/>
                  </a:cubicBezTo>
                  <a:lnTo>
                    <a:pt x="691769" y="0"/>
                  </a:lnTo>
                  <a:cubicBezTo>
                    <a:pt x="779399" y="0"/>
                    <a:pt x="850519" y="71120"/>
                    <a:pt x="850519" y="158750"/>
                  </a:cubicBezTo>
                  <a:lnTo>
                    <a:pt x="850519" y="691769"/>
                  </a:lnTo>
                  <a:cubicBezTo>
                    <a:pt x="850519" y="779399"/>
                    <a:pt x="779399" y="850519"/>
                    <a:pt x="691769" y="850519"/>
                  </a:cubicBezTo>
                  <a:lnTo>
                    <a:pt x="158750" y="850519"/>
                  </a:lnTo>
                  <a:cubicBezTo>
                    <a:pt x="71120" y="850519"/>
                    <a:pt x="0" y="779399"/>
                    <a:pt x="0" y="691769"/>
                  </a:cubicBezTo>
                  <a:close/>
                </a:path>
              </a:pathLst>
            </a:custGeom>
            <a:solidFill>
              <a:srgbClr val="E9E6FA"/>
            </a:solidFill>
          </p:spPr>
        </p:sp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863219" cy="863219"/>
            </a:xfrm>
            <a:custGeom>
              <a:avLst/>
              <a:gdLst/>
              <a:ahLst/>
              <a:cxnLst/>
              <a:rect r="r" b="b" t="t" l="l"/>
              <a:pathLst>
                <a:path h="863219" w="863219">
                  <a:moveTo>
                    <a:pt x="0" y="165100"/>
                  </a:moveTo>
                  <a:cubicBezTo>
                    <a:pt x="0" y="73914"/>
                    <a:pt x="73914" y="0"/>
                    <a:pt x="165100" y="0"/>
                  </a:cubicBezTo>
                  <a:lnTo>
                    <a:pt x="698119" y="0"/>
                  </a:lnTo>
                  <a:lnTo>
                    <a:pt x="698119" y="6350"/>
                  </a:lnTo>
                  <a:lnTo>
                    <a:pt x="698119" y="0"/>
                  </a:lnTo>
                  <a:lnTo>
                    <a:pt x="698119" y="6350"/>
                  </a:lnTo>
                  <a:lnTo>
                    <a:pt x="698119" y="0"/>
                  </a:lnTo>
                  <a:cubicBezTo>
                    <a:pt x="789305" y="0"/>
                    <a:pt x="863219" y="73914"/>
                    <a:pt x="863219" y="165100"/>
                  </a:cubicBezTo>
                  <a:lnTo>
                    <a:pt x="856869" y="165100"/>
                  </a:lnTo>
                  <a:lnTo>
                    <a:pt x="863219" y="165100"/>
                  </a:lnTo>
                  <a:lnTo>
                    <a:pt x="863219" y="698119"/>
                  </a:lnTo>
                  <a:lnTo>
                    <a:pt x="856869" y="698119"/>
                  </a:lnTo>
                  <a:lnTo>
                    <a:pt x="863219" y="698119"/>
                  </a:lnTo>
                  <a:cubicBezTo>
                    <a:pt x="863219" y="789305"/>
                    <a:pt x="789305" y="863219"/>
                    <a:pt x="698119" y="863219"/>
                  </a:cubicBezTo>
                  <a:lnTo>
                    <a:pt x="698119" y="856869"/>
                  </a:lnTo>
                  <a:lnTo>
                    <a:pt x="698119" y="863219"/>
                  </a:lnTo>
                  <a:lnTo>
                    <a:pt x="165100" y="863219"/>
                  </a:lnTo>
                  <a:lnTo>
                    <a:pt x="165100" y="856869"/>
                  </a:lnTo>
                  <a:lnTo>
                    <a:pt x="165100" y="863219"/>
                  </a:lnTo>
                  <a:cubicBezTo>
                    <a:pt x="73914" y="863219"/>
                    <a:pt x="0" y="789305"/>
                    <a:pt x="0" y="698119"/>
                  </a:cubicBezTo>
                  <a:lnTo>
                    <a:pt x="0" y="165100"/>
                  </a:lnTo>
                  <a:lnTo>
                    <a:pt x="6350" y="165100"/>
                  </a:lnTo>
                  <a:lnTo>
                    <a:pt x="0" y="165100"/>
                  </a:lnTo>
                  <a:moveTo>
                    <a:pt x="12700" y="165100"/>
                  </a:moveTo>
                  <a:lnTo>
                    <a:pt x="12700" y="698119"/>
                  </a:lnTo>
                  <a:lnTo>
                    <a:pt x="6350" y="698119"/>
                  </a:lnTo>
                  <a:lnTo>
                    <a:pt x="12700" y="698119"/>
                  </a:lnTo>
                  <a:cubicBezTo>
                    <a:pt x="12700" y="782320"/>
                    <a:pt x="80899" y="850519"/>
                    <a:pt x="165100" y="850519"/>
                  </a:cubicBezTo>
                  <a:lnTo>
                    <a:pt x="698119" y="850519"/>
                  </a:lnTo>
                  <a:cubicBezTo>
                    <a:pt x="782320" y="850519"/>
                    <a:pt x="850519" y="782320"/>
                    <a:pt x="850519" y="698119"/>
                  </a:cubicBezTo>
                  <a:lnTo>
                    <a:pt x="850519" y="165100"/>
                  </a:lnTo>
                  <a:cubicBezTo>
                    <a:pt x="850519" y="80899"/>
                    <a:pt x="782320" y="12700"/>
                    <a:pt x="698119" y="12700"/>
                  </a:cubicBezTo>
                  <a:lnTo>
                    <a:pt x="165100" y="12700"/>
                  </a:lnTo>
                  <a:lnTo>
                    <a:pt x="165100" y="6350"/>
                  </a:lnTo>
                  <a:lnTo>
                    <a:pt x="165100" y="12700"/>
                  </a:lnTo>
                  <a:cubicBezTo>
                    <a:pt x="80899" y="12700"/>
                    <a:pt x="12700" y="80899"/>
                    <a:pt x="12700" y="165100"/>
                  </a:cubicBezTo>
                  <a:close/>
                </a:path>
              </a:pathLst>
            </a:custGeom>
            <a:solidFill>
              <a:srgbClr val="BDB8DF"/>
            </a:solidFill>
          </p:spPr>
        </p:sp>
      </p:grpSp>
      <p:grpSp>
        <p:nvGrpSpPr>
          <p:cNvPr name="Group 20" id="20"/>
          <p:cNvGrpSpPr/>
          <p:nvPr/>
        </p:nvGrpSpPr>
        <p:grpSpPr>
          <a:xfrm rot="0">
            <a:off x="8771632" y="4891831"/>
            <a:ext cx="3544044" cy="442912"/>
            <a:chOff x="0" y="0"/>
            <a:chExt cx="4725392" cy="590550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4725392" cy="590550"/>
            </a:xfrm>
            <a:custGeom>
              <a:avLst/>
              <a:gdLst/>
              <a:ahLst/>
              <a:cxnLst/>
              <a:rect r="r" b="b" t="t" l="l"/>
              <a:pathLst>
                <a:path h="590550" w="4725392">
                  <a:moveTo>
                    <a:pt x="0" y="0"/>
                  </a:moveTo>
                  <a:lnTo>
                    <a:pt x="4725392" y="0"/>
                  </a:lnTo>
                  <a:lnTo>
                    <a:pt x="4725392" y="590550"/>
                  </a:lnTo>
                  <a:lnTo>
                    <a:pt x="0" y="59055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2" id="22"/>
            <p:cNvSpPr txBox="true"/>
            <p:nvPr/>
          </p:nvSpPr>
          <p:spPr>
            <a:xfrm>
              <a:off x="0" y="-38100"/>
              <a:ext cx="4725392" cy="628650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437"/>
                </a:lnSpc>
              </a:pPr>
              <a:r>
                <a:rPr lang="en-US" sz="2750" b="true">
                  <a:solidFill>
                    <a:srgbClr val="2A2742"/>
                  </a:solidFill>
                  <a:latin typeface="Arimo Bold"/>
                  <a:ea typeface="Arimo Bold"/>
                  <a:cs typeface="Arimo Bold"/>
                  <a:sym typeface="Arimo Bold"/>
                </a:rPr>
                <a:t>Quiet Operation</a:t>
              </a:r>
            </a:p>
          </p:txBody>
        </p:sp>
      </p:grpSp>
      <p:grpSp>
        <p:nvGrpSpPr>
          <p:cNvPr name="Group 23" id="23"/>
          <p:cNvGrpSpPr/>
          <p:nvPr/>
        </p:nvGrpSpPr>
        <p:grpSpPr>
          <a:xfrm rot="0">
            <a:off x="8771632" y="5504855"/>
            <a:ext cx="8524131" cy="453629"/>
            <a:chOff x="0" y="0"/>
            <a:chExt cx="11365508" cy="604838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11365509" cy="604838"/>
            </a:xfrm>
            <a:custGeom>
              <a:avLst/>
              <a:gdLst/>
              <a:ahLst/>
              <a:cxnLst/>
              <a:rect r="r" b="b" t="t" l="l"/>
              <a:pathLst>
                <a:path h="604838" w="11365509">
                  <a:moveTo>
                    <a:pt x="0" y="0"/>
                  </a:moveTo>
                  <a:lnTo>
                    <a:pt x="11365509" y="0"/>
                  </a:lnTo>
                  <a:lnTo>
                    <a:pt x="11365509" y="604838"/>
                  </a:lnTo>
                  <a:lnTo>
                    <a:pt x="0" y="60483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5" id="25"/>
            <p:cNvSpPr txBox="true"/>
            <p:nvPr/>
          </p:nvSpPr>
          <p:spPr>
            <a:xfrm>
              <a:off x="0" y="-104775"/>
              <a:ext cx="11365508" cy="709613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562"/>
                </a:lnSpc>
              </a:pPr>
              <a:r>
                <a:rPr lang="en-US" sz="2187">
                  <a:solidFill>
                    <a:srgbClr val="2A2742"/>
                  </a:solidFill>
                  <a:latin typeface="Arimo"/>
                  <a:ea typeface="Arimo"/>
                  <a:cs typeface="Arimo"/>
                  <a:sym typeface="Arimo"/>
                </a:rPr>
                <a:t>Less noise compared to standalone air conditioning units.</a:t>
              </a:r>
            </a:p>
          </p:txBody>
        </p:sp>
      </p:grpSp>
      <p:grpSp>
        <p:nvGrpSpPr>
          <p:cNvPr name="Group 26" id="26"/>
          <p:cNvGrpSpPr/>
          <p:nvPr/>
        </p:nvGrpSpPr>
        <p:grpSpPr>
          <a:xfrm rot="0">
            <a:off x="7845475" y="6520755"/>
            <a:ext cx="647402" cy="647402"/>
            <a:chOff x="0" y="0"/>
            <a:chExt cx="863203" cy="863203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6350" y="6350"/>
              <a:ext cx="850519" cy="850519"/>
            </a:xfrm>
            <a:custGeom>
              <a:avLst/>
              <a:gdLst/>
              <a:ahLst/>
              <a:cxnLst/>
              <a:rect r="r" b="b" t="t" l="l"/>
              <a:pathLst>
                <a:path h="850519" w="850519">
                  <a:moveTo>
                    <a:pt x="0" y="158750"/>
                  </a:moveTo>
                  <a:cubicBezTo>
                    <a:pt x="0" y="71120"/>
                    <a:pt x="71120" y="0"/>
                    <a:pt x="158750" y="0"/>
                  </a:cubicBezTo>
                  <a:lnTo>
                    <a:pt x="691769" y="0"/>
                  </a:lnTo>
                  <a:cubicBezTo>
                    <a:pt x="779399" y="0"/>
                    <a:pt x="850519" y="71120"/>
                    <a:pt x="850519" y="158750"/>
                  </a:cubicBezTo>
                  <a:lnTo>
                    <a:pt x="850519" y="691769"/>
                  </a:lnTo>
                  <a:cubicBezTo>
                    <a:pt x="850519" y="779399"/>
                    <a:pt x="779399" y="850519"/>
                    <a:pt x="691769" y="850519"/>
                  </a:cubicBezTo>
                  <a:lnTo>
                    <a:pt x="158750" y="850519"/>
                  </a:lnTo>
                  <a:cubicBezTo>
                    <a:pt x="71120" y="850519"/>
                    <a:pt x="0" y="779399"/>
                    <a:pt x="0" y="691769"/>
                  </a:cubicBezTo>
                  <a:close/>
                </a:path>
              </a:pathLst>
            </a:custGeom>
            <a:solidFill>
              <a:srgbClr val="E9E6FA"/>
            </a:solidFill>
          </p:spPr>
        </p:sp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863219" cy="863219"/>
            </a:xfrm>
            <a:custGeom>
              <a:avLst/>
              <a:gdLst/>
              <a:ahLst/>
              <a:cxnLst/>
              <a:rect r="r" b="b" t="t" l="l"/>
              <a:pathLst>
                <a:path h="863219" w="863219">
                  <a:moveTo>
                    <a:pt x="0" y="165100"/>
                  </a:moveTo>
                  <a:cubicBezTo>
                    <a:pt x="0" y="73914"/>
                    <a:pt x="73914" y="0"/>
                    <a:pt x="165100" y="0"/>
                  </a:cubicBezTo>
                  <a:lnTo>
                    <a:pt x="698119" y="0"/>
                  </a:lnTo>
                  <a:lnTo>
                    <a:pt x="698119" y="6350"/>
                  </a:lnTo>
                  <a:lnTo>
                    <a:pt x="698119" y="0"/>
                  </a:lnTo>
                  <a:lnTo>
                    <a:pt x="698119" y="6350"/>
                  </a:lnTo>
                  <a:lnTo>
                    <a:pt x="698119" y="0"/>
                  </a:lnTo>
                  <a:cubicBezTo>
                    <a:pt x="789305" y="0"/>
                    <a:pt x="863219" y="73914"/>
                    <a:pt x="863219" y="165100"/>
                  </a:cubicBezTo>
                  <a:lnTo>
                    <a:pt x="856869" y="165100"/>
                  </a:lnTo>
                  <a:lnTo>
                    <a:pt x="863219" y="165100"/>
                  </a:lnTo>
                  <a:lnTo>
                    <a:pt x="863219" y="698119"/>
                  </a:lnTo>
                  <a:lnTo>
                    <a:pt x="856869" y="698119"/>
                  </a:lnTo>
                  <a:lnTo>
                    <a:pt x="863219" y="698119"/>
                  </a:lnTo>
                  <a:cubicBezTo>
                    <a:pt x="863219" y="789305"/>
                    <a:pt x="789305" y="863219"/>
                    <a:pt x="698119" y="863219"/>
                  </a:cubicBezTo>
                  <a:lnTo>
                    <a:pt x="698119" y="856869"/>
                  </a:lnTo>
                  <a:lnTo>
                    <a:pt x="698119" y="863219"/>
                  </a:lnTo>
                  <a:lnTo>
                    <a:pt x="165100" y="863219"/>
                  </a:lnTo>
                  <a:lnTo>
                    <a:pt x="165100" y="856869"/>
                  </a:lnTo>
                  <a:lnTo>
                    <a:pt x="165100" y="863219"/>
                  </a:lnTo>
                  <a:cubicBezTo>
                    <a:pt x="73914" y="863219"/>
                    <a:pt x="0" y="789305"/>
                    <a:pt x="0" y="698119"/>
                  </a:cubicBezTo>
                  <a:lnTo>
                    <a:pt x="0" y="165100"/>
                  </a:lnTo>
                  <a:lnTo>
                    <a:pt x="6350" y="165100"/>
                  </a:lnTo>
                  <a:lnTo>
                    <a:pt x="0" y="165100"/>
                  </a:lnTo>
                  <a:moveTo>
                    <a:pt x="12700" y="165100"/>
                  </a:moveTo>
                  <a:lnTo>
                    <a:pt x="12700" y="698119"/>
                  </a:lnTo>
                  <a:lnTo>
                    <a:pt x="6350" y="698119"/>
                  </a:lnTo>
                  <a:lnTo>
                    <a:pt x="12700" y="698119"/>
                  </a:lnTo>
                  <a:cubicBezTo>
                    <a:pt x="12700" y="782320"/>
                    <a:pt x="80899" y="850519"/>
                    <a:pt x="165100" y="850519"/>
                  </a:cubicBezTo>
                  <a:lnTo>
                    <a:pt x="698119" y="850519"/>
                  </a:lnTo>
                  <a:cubicBezTo>
                    <a:pt x="782320" y="850519"/>
                    <a:pt x="850519" y="782320"/>
                    <a:pt x="850519" y="698119"/>
                  </a:cubicBezTo>
                  <a:lnTo>
                    <a:pt x="850519" y="165100"/>
                  </a:lnTo>
                  <a:cubicBezTo>
                    <a:pt x="850519" y="80899"/>
                    <a:pt x="782320" y="12700"/>
                    <a:pt x="698119" y="12700"/>
                  </a:cubicBezTo>
                  <a:lnTo>
                    <a:pt x="165100" y="12700"/>
                  </a:lnTo>
                  <a:lnTo>
                    <a:pt x="165100" y="6350"/>
                  </a:lnTo>
                  <a:lnTo>
                    <a:pt x="165100" y="12700"/>
                  </a:lnTo>
                  <a:cubicBezTo>
                    <a:pt x="80899" y="12700"/>
                    <a:pt x="12700" y="80899"/>
                    <a:pt x="12700" y="165100"/>
                  </a:cubicBezTo>
                  <a:close/>
                </a:path>
              </a:pathLst>
            </a:custGeom>
            <a:solidFill>
              <a:srgbClr val="BDB8DF"/>
            </a:solidFill>
          </p:spPr>
        </p:sp>
      </p:grpSp>
      <p:grpSp>
        <p:nvGrpSpPr>
          <p:cNvPr name="Group 29" id="29"/>
          <p:cNvGrpSpPr/>
          <p:nvPr/>
        </p:nvGrpSpPr>
        <p:grpSpPr>
          <a:xfrm rot="0">
            <a:off x="8771632" y="6622851"/>
            <a:ext cx="3544044" cy="442912"/>
            <a:chOff x="0" y="0"/>
            <a:chExt cx="4725392" cy="590550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0" y="0"/>
              <a:ext cx="4725392" cy="590550"/>
            </a:xfrm>
            <a:custGeom>
              <a:avLst/>
              <a:gdLst/>
              <a:ahLst/>
              <a:cxnLst/>
              <a:rect r="r" b="b" t="t" l="l"/>
              <a:pathLst>
                <a:path h="590550" w="4725392">
                  <a:moveTo>
                    <a:pt x="0" y="0"/>
                  </a:moveTo>
                  <a:lnTo>
                    <a:pt x="4725392" y="0"/>
                  </a:lnTo>
                  <a:lnTo>
                    <a:pt x="4725392" y="590550"/>
                  </a:lnTo>
                  <a:lnTo>
                    <a:pt x="0" y="59055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31" id="31"/>
            <p:cNvSpPr txBox="true"/>
            <p:nvPr/>
          </p:nvSpPr>
          <p:spPr>
            <a:xfrm>
              <a:off x="0" y="-38100"/>
              <a:ext cx="4725392" cy="628650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437"/>
                </a:lnSpc>
              </a:pPr>
              <a:r>
                <a:rPr lang="en-US" sz="2750" b="true">
                  <a:solidFill>
                    <a:srgbClr val="2A2742"/>
                  </a:solidFill>
                  <a:latin typeface="Arimo Bold"/>
                  <a:ea typeface="Arimo Bold"/>
                  <a:cs typeface="Arimo Bold"/>
                  <a:sym typeface="Arimo Bold"/>
                </a:rPr>
                <a:t>Energy Efficient</a:t>
              </a:r>
            </a:p>
          </p:txBody>
        </p:sp>
      </p:grpSp>
      <p:grpSp>
        <p:nvGrpSpPr>
          <p:cNvPr name="Group 32" id="32"/>
          <p:cNvGrpSpPr/>
          <p:nvPr/>
        </p:nvGrpSpPr>
        <p:grpSpPr>
          <a:xfrm rot="0">
            <a:off x="8771632" y="7235875"/>
            <a:ext cx="8524131" cy="453629"/>
            <a:chOff x="0" y="0"/>
            <a:chExt cx="11365508" cy="604838"/>
          </a:xfrm>
        </p:grpSpPr>
        <p:sp>
          <p:nvSpPr>
            <p:cNvPr name="Freeform 33" id="33"/>
            <p:cNvSpPr/>
            <p:nvPr/>
          </p:nvSpPr>
          <p:spPr>
            <a:xfrm flipH="false" flipV="false" rot="0">
              <a:off x="0" y="0"/>
              <a:ext cx="11365509" cy="604838"/>
            </a:xfrm>
            <a:custGeom>
              <a:avLst/>
              <a:gdLst/>
              <a:ahLst/>
              <a:cxnLst/>
              <a:rect r="r" b="b" t="t" l="l"/>
              <a:pathLst>
                <a:path h="604838" w="11365509">
                  <a:moveTo>
                    <a:pt x="0" y="0"/>
                  </a:moveTo>
                  <a:lnTo>
                    <a:pt x="11365509" y="0"/>
                  </a:lnTo>
                  <a:lnTo>
                    <a:pt x="11365509" y="604838"/>
                  </a:lnTo>
                  <a:lnTo>
                    <a:pt x="0" y="60483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34" id="34"/>
            <p:cNvSpPr txBox="true"/>
            <p:nvPr/>
          </p:nvSpPr>
          <p:spPr>
            <a:xfrm>
              <a:off x="0" y="-104775"/>
              <a:ext cx="11365508" cy="709613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562"/>
                </a:lnSpc>
              </a:pPr>
              <a:r>
                <a:rPr lang="en-US" sz="2187">
                  <a:solidFill>
                    <a:srgbClr val="2A2742"/>
                  </a:solidFill>
                  <a:latin typeface="Arimo"/>
                  <a:ea typeface="Arimo"/>
                  <a:cs typeface="Arimo"/>
                  <a:sym typeface="Arimo"/>
                </a:rPr>
                <a:t>Saves on utility bills with smart energy use.</a:t>
              </a:r>
            </a:p>
          </p:txBody>
        </p:sp>
      </p:grpSp>
      <p:grpSp>
        <p:nvGrpSpPr>
          <p:cNvPr name="Group 35" id="35"/>
          <p:cNvGrpSpPr/>
          <p:nvPr/>
        </p:nvGrpSpPr>
        <p:grpSpPr>
          <a:xfrm rot="0">
            <a:off x="7845475" y="8251775"/>
            <a:ext cx="647402" cy="647403"/>
            <a:chOff x="0" y="0"/>
            <a:chExt cx="863203" cy="863203"/>
          </a:xfrm>
        </p:grpSpPr>
        <p:sp>
          <p:nvSpPr>
            <p:cNvPr name="Freeform 36" id="36"/>
            <p:cNvSpPr/>
            <p:nvPr/>
          </p:nvSpPr>
          <p:spPr>
            <a:xfrm flipH="false" flipV="false" rot="0">
              <a:off x="6350" y="6350"/>
              <a:ext cx="850519" cy="850519"/>
            </a:xfrm>
            <a:custGeom>
              <a:avLst/>
              <a:gdLst/>
              <a:ahLst/>
              <a:cxnLst/>
              <a:rect r="r" b="b" t="t" l="l"/>
              <a:pathLst>
                <a:path h="850519" w="850519">
                  <a:moveTo>
                    <a:pt x="0" y="158750"/>
                  </a:moveTo>
                  <a:cubicBezTo>
                    <a:pt x="0" y="71120"/>
                    <a:pt x="71120" y="0"/>
                    <a:pt x="158750" y="0"/>
                  </a:cubicBezTo>
                  <a:lnTo>
                    <a:pt x="691769" y="0"/>
                  </a:lnTo>
                  <a:cubicBezTo>
                    <a:pt x="779399" y="0"/>
                    <a:pt x="850519" y="71120"/>
                    <a:pt x="850519" y="158750"/>
                  </a:cubicBezTo>
                  <a:lnTo>
                    <a:pt x="850519" y="691769"/>
                  </a:lnTo>
                  <a:cubicBezTo>
                    <a:pt x="850519" y="779399"/>
                    <a:pt x="779399" y="850519"/>
                    <a:pt x="691769" y="850519"/>
                  </a:cubicBezTo>
                  <a:lnTo>
                    <a:pt x="158750" y="850519"/>
                  </a:lnTo>
                  <a:cubicBezTo>
                    <a:pt x="71120" y="850519"/>
                    <a:pt x="0" y="779399"/>
                    <a:pt x="0" y="691769"/>
                  </a:cubicBezTo>
                  <a:close/>
                </a:path>
              </a:pathLst>
            </a:custGeom>
            <a:solidFill>
              <a:srgbClr val="E9E6FA"/>
            </a:solidFill>
          </p:spPr>
        </p:sp>
        <p:sp>
          <p:nvSpPr>
            <p:cNvPr name="Freeform 37" id="37"/>
            <p:cNvSpPr/>
            <p:nvPr/>
          </p:nvSpPr>
          <p:spPr>
            <a:xfrm flipH="false" flipV="false" rot="0">
              <a:off x="0" y="0"/>
              <a:ext cx="863219" cy="863219"/>
            </a:xfrm>
            <a:custGeom>
              <a:avLst/>
              <a:gdLst/>
              <a:ahLst/>
              <a:cxnLst/>
              <a:rect r="r" b="b" t="t" l="l"/>
              <a:pathLst>
                <a:path h="863219" w="863219">
                  <a:moveTo>
                    <a:pt x="0" y="165100"/>
                  </a:moveTo>
                  <a:cubicBezTo>
                    <a:pt x="0" y="73914"/>
                    <a:pt x="73914" y="0"/>
                    <a:pt x="165100" y="0"/>
                  </a:cubicBezTo>
                  <a:lnTo>
                    <a:pt x="698119" y="0"/>
                  </a:lnTo>
                  <a:lnTo>
                    <a:pt x="698119" y="6350"/>
                  </a:lnTo>
                  <a:lnTo>
                    <a:pt x="698119" y="0"/>
                  </a:lnTo>
                  <a:lnTo>
                    <a:pt x="698119" y="6350"/>
                  </a:lnTo>
                  <a:lnTo>
                    <a:pt x="698119" y="0"/>
                  </a:lnTo>
                  <a:cubicBezTo>
                    <a:pt x="789305" y="0"/>
                    <a:pt x="863219" y="73914"/>
                    <a:pt x="863219" y="165100"/>
                  </a:cubicBezTo>
                  <a:lnTo>
                    <a:pt x="856869" y="165100"/>
                  </a:lnTo>
                  <a:lnTo>
                    <a:pt x="863219" y="165100"/>
                  </a:lnTo>
                  <a:lnTo>
                    <a:pt x="863219" y="698119"/>
                  </a:lnTo>
                  <a:lnTo>
                    <a:pt x="856869" y="698119"/>
                  </a:lnTo>
                  <a:lnTo>
                    <a:pt x="863219" y="698119"/>
                  </a:lnTo>
                  <a:cubicBezTo>
                    <a:pt x="863219" y="789305"/>
                    <a:pt x="789305" y="863219"/>
                    <a:pt x="698119" y="863219"/>
                  </a:cubicBezTo>
                  <a:lnTo>
                    <a:pt x="698119" y="856869"/>
                  </a:lnTo>
                  <a:lnTo>
                    <a:pt x="698119" y="863219"/>
                  </a:lnTo>
                  <a:lnTo>
                    <a:pt x="165100" y="863219"/>
                  </a:lnTo>
                  <a:lnTo>
                    <a:pt x="165100" y="856869"/>
                  </a:lnTo>
                  <a:lnTo>
                    <a:pt x="165100" y="863219"/>
                  </a:lnTo>
                  <a:cubicBezTo>
                    <a:pt x="73914" y="863219"/>
                    <a:pt x="0" y="789305"/>
                    <a:pt x="0" y="698119"/>
                  </a:cubicBezTo>
                  <a:lnTo>
                    <a:pt x="0" y="165100"/>
                  </a:lnTo>
                  <a:lnTo>
                    <a:pt x="6350" y="165100"/>
                  </a:lnTo>
                  <a:lnTo>
                    <a:pt x="0" y="165100"/>
                  </a:lnTo>
                  <a:moveTo>
                    <a:pt x="12700" y="165100"/>
                  </a:moveTo>
                  <a:lnTo>
                    <a:pt x="12700" y="698119"/>
                  </a:lnTo>
                  <a:lnTo>
                    <a:pt x="6350" y="698119"/>
                  </a:lnTo>
                  <a:lnTo>
                    <a:pt x="12700" y="698119"/>
                  </a:lnTo>
                  <a:cubicBezTo>
                    <a:pt x="12700" y="782320"/>
                    <a:pt x="80899" y="850519"/>
                    <a:pt x="165100" y="850519"/>
                  </a:cubicBezTo>
                  <a:lnTo>
                    <a:pt x="698119" y="850519"/>
                  </a:lnTo>
                  <a:cubicBezTo>
                    <a:pt x="782320" y="850519"/>
                    <a:pt x="850519" y="782320"/>
                    <a:pt x="850519" y="698119"/>
                  </a:cubicBezTo>
                  <a:lnTo>
                    <a:pt x="850519" y="165100"/>
                  </a:lnTo>
                  <a:cubicBezTo>
                    <a:pt x="850519" y="80899"/>
                    <a:pt x="782320" y="12700"/>
                    <a:pt x="698119" y="12700"/>
                  </a:cubicBezTo>
                  <a:lnTo>
                    <a:pt x="165100" y="12700"/>
                  </a:lnTo>
                  <a:lnTo>
                    <a:pt x="165100" y="6350"/>
                  </a:lnTo>
                  <a:lnTo>
                    <a:pt x="165100" y="12700"/>
                  </a:lnTo>
                  <a:cubicBezTo>
                    <a:pt x="80899" y="12700"/>
                    <a:pt x="12700" y="80899"/>
                    <a:pt x="12700" y="165100"/>
                  </a:cubicBezTo>
                  <a:close/>
                </a:path>
              </a:pathLst>
            </a:custGeom>
            <a:solidFill>
              <a:srgbClr val="BDB8DF"/>
            </a:solidFill>
          </p:spPr>
        </p:sp>
      </p:grpSp>
      <p:grpSp>
        <p:nvGrpSpPr>
          <p:cNvPr name="Group 38" id="38"/>
          <p:cNvGrpSpPr/>
          <p:nvPr/>
        </p:nvGrpSpPr>
        <p:grpSpPr>
          <a:xfrm rot="0">
            <a:off x="8771632" y="8353871"/>
            <a:ext cx="4172694" cy="442912"/>
            <a:chOff x="0" y="0"/>
            <a:chExt cx="5563592" cy="590550"/>
          </a:xfrm>
        </p:grpSpPr>
        <p:sp>
          <p:nvSpPr>
            <p:cNvPr name="Freeform 39" id="39"/>
            <p:cNvSpPr/>
            <p:nvPr/>
          </p:nvSpPr>
          <p:spPr>
            <a:xfrm flipH="false" flipV="false" rot="0">
              <a:off x="0" y="0"/>
              <a:ext cx="5563592" cy="590550"/>
            </a:xfrm>
            <a:custGeom>
              <a:avLst/>
              <a:gdLst/>
              <a:ahLst/>
              <a:cxnLst/>
              <a:rect r="r" b="b" t="t" l="l"/>
              <a:pathLst>
                <a:path h="590550" w="5563592">
                  <a:moveTo>
                    <a:pt x="0" y="0"/>
                  </a:moveTo>
                  <a:lnTo>
                    <a:pt x="5563592" y="0"/>
                  </a:lnTo>
                  <a:lnTo>
                    <a:pt x="5563592" y="590550"/>
                  </a:lnTo>
                  <a:lnTo>
                    <a:pt x="0" y="59055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40" id="40"/>
            <p:cNvSpPr txBox="true"/>
            <p:nvPr/>
          </p:nvSpPr>
          <p:spPr>
            <a:xfrm>
              <a:off x="0" y="-38100"/>
              <a:ext cx="5563592" cy="628650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437"/>
                </a:lnSpc>
              </a:pPr>
              <a:r>
                <a:rPr lang="en-US" sz="2750" b="true">
                  <a:solidFill>
                    <a:srgbClr val="2A2742"/>
                  </a:solidFill>
                  <a:latin typeface="Arimo Bold"/>
                  <a:ea typeface="Arimo Bold"/>
                  <a:cs typeface="Arimo Bold"/>
                  <a:sym typeface="Arimo Bold"/>
                </a:rPr>
                <a:t>Increased Property Value</a:t>
              </a:r>
            </a:p>
          </p:txBody>
        </p:sp>
      </p:grpSp>
      <p:grpSp>
        <p:nvGrpSpPr>
          <p:cNvPr name="Group 41" id="41"/>
          <p:cNvGrpSpPr/>
          <p:nvPr/>
        </p:nvGrpSpPr>
        <p:grpSpPr>
          <a:xfrm rot="0">
            <a:off x="8771632" y="8966895"/>
            <a:ext cx="8524131" cy="453629"/>
            <a:chOff x="0" y="0"/>
            <a:chExt cx="11365508" cy="604838"/>
          </a:xfrm>
        </p:grpSpPr>
        <p:sp>
          <p:nvSpPr>
            <p:cNvPr name="Freeform 42" id="42"/>
            <p:cNvSpPr/>
            <p:nvPr/>
          </p:nvSpPr>
          <p:spPr>
            <a:xfrm flipH="false" flipV="false" rot="0">
              <a:off x="0" y="0"/>
              <a:ext cx="11365509" cy="604838"/>
            </a:xfrm>
            <a:custGeom>
              <a:avLst/>
              <a:gdLst/>
              <a:ahLst/>
              <a:cxnLst/>
              <a:rect r="r" b="b" t="t" l="l"/>
              <a:pathLst>
                <a:path h="604838" w="11365509">
                  <a:moveTo>
                    <a:pt x="0" y="0"/>
                  </a:moveTo>
                  <a:lnTo>
                    <a:pt x="11365509" y="0"/>
                  </a:lnTo>
                  <a:lnTo>
                    <a:pt x="11365509" y="604838"/>
                  </a:lnTo>
                  <a:lnTo>
                    <a:pt x="0" y="60483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43" id="43"/>
            <p:cNvSpPr txBox="true"/>
            <p:nvPr/>
          </p:nvSpPr>
          <p:spPr>
            <a:xfrm>
              <a:off x="0" y="-104775"/>
              <a:ext cx="11365508" cy="709613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562"/>
                </a:lnSpc>
              </a:pPr>
              <a:r>
                <a:rPr lang="en-US" sz="2187">
                  <a:solidFill>
                    <a:srgbClr val="2A2742"/>
                  </a:solidFill>
                  <a:latin typeface="Arimo"/>
                  <a:ea typeface="Arimo"/>
                  <a:cs typeface="Arimo"/>
                  <a:sym typeface="Arimo"/>
                </a:rPr>
                <a:t>Boosts your home's market appeal and resale value.</a:t>
              </a:r>
            </a:p>
          </p:txBody>
        </p:sp>
      </p:grpSp>
      <p:sp>
        <p:nvSpPr>
          <p:cNvPr name="Freeform 44" id="44"/>
          <p:cNvSpPr/>
          <p:nvPr/>
        </p:nvSpPr>
        <p:spPr>
          <a:xfrm flipH="false" flipV="false" rot="0">
            <a:off x="0" y="-2321"/>
            <a:ext cx="7512785" cy="10289321"/>
          </a:xfrm>
          <a:custGeom>
            <a:avLst/>
            <a:gdLst/>
            <a:ahLst/>
            <a:cxnLst/>
            <a:rect r="r" b="b" t="t" l="l"/>
            <a:pathLst>
              <a:path h="10289321" w="7512785">
                <a:moveTo>
                  <a:pt x="0" y="0"/>
                </a:moveTo>
                <a:lnTo>
                  <a:pt x="7512785" y="0"/>
                </a:lnTo>
                <a:lnTo>
                  <a:pt x="7512785" y="10289321"/>
                </a:lnTo>
                <a:lnTo>
                  <a:pt x="0" y="1028932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47414" t="0" r="-71367" b="0"/>
            </a:stretch>
          </a:blipFill>
        </p:spPr>
      </p:sp>
      <p:sp>
        <p:nvSpPr>
          <p:cNvPr name="Freeform 45" id="45"/>
          <p:cNvSpPr/>
          <p:nvPr/>
        </p:nvSpPr>
        <p:spPr>
          <a:xfrm flipH="false" flipV="false" rot="0">
            <a:off x="15916289" y="0"/>
            <a:ext cx="2233100" cy="2233100"/>
          </a:xfrm>
          <a:custGeom>
            <a:avLst/>
            <a:gdLst/>
            <a:ahLst/>
            <a:cxnLst/>
            <a:rect r="r" b="b" t="t" l="l"/>
            <a:pathLst>
              <a:path h="2233100" w="2233100">
                <a:moveTo>
                  <a:pt x="0" y="0"/>
                </a:moveTo>
                <a:lnTo>
                  <a:pt x="2233099" y="0"/>
                </a:lnTo>
                <a:lnTo>
                  <a:pt x="2233099" y="2233100"/>
                </a:lnTo>
                <a:lnTo>
                  <a:pt x="0" y="22331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 descr="preencoded.png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AFAFA">
                <a:alpha val="90196"/>
              </a:srgbClr>
            </a:solidFill>
          </p:spPr>
        </p:sp>
      </p:grpSp>
      <p:grpSp>
        <p:nvGrpSpPr>
          <p:cNvPr name="Group 5" id="5"/>
          <p:cNvGrpSpPr/>
          <p:nvPr/>
        </p:nvGrpSpPr>
        <p:grpSpPr>
          <a:xfrm rot="0">
            <a:off x="674737" y="5832815"/>
            <a:ext cx="15496878" cy="1020748"/>
            <a:chOff x="0" y="0"/>
            <a:chExt cx="20662503" cy="1360997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0662503" cy="1360997"/>
            </a:xfrm>
            <a:custGeom>
              <a:avLst/>
              <a:gdLst/>
              <a:ahLst/>
              <a:cxnLst/>
              <a:rect r="r" b="b" t="t" l="l"/>
              <a:pathLst>
                <a:path h="1360997" w="20662503">
                  <a:moveTo>
                    <a:pt x="0" y="0"/>
                  </a:moveTo>
                  <a:lnTo>
                    <a:pt x="20662503" y="0"/>
                  </a:lnTo>
                  <a:lnTo>
                    <a:pt x="20662503" y="1360997"/>
                  </a:lnTo>
                  <a:lnTo>
                    <a:pt x="0" y="1360997"/>
                  </a:lnTo>
                  <a:close/>
                </a:path>
              </a:pathLst>
            </a:custGeom>
            <a:solidFill>
              <a:srgbClr val="003D1A">
                <a:alpha val="0"/>
              </a:srgbClr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47625"/>
              <a:ext cx="20662503" cy="1408622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6235"/>
                </a:lnSpc>
              </a:pPr>
              <a:r>
                <a:rPr lang="en-US" sz="5000" b="true">
                  <a:solidFill>
                    <a:srgbClr val="231971"/>
                  </a:solidFill>
                  <a:latin typeface="Arimo Bold"/>
                  <a:ea typeface="Arimo Bold"/>
                  <a:cs typeface="Arimo Bold"/>
                  <a:sym typeface="Arimo Bold"/>
                </a:rPr>
                <a:t>Ducted vs. Split System: Which is Right for You?</a:t>
              </a: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1028700" y="7523262"/>
            <a:ext cx="3544044" cy="442912"/>
            <a:chOff x="0" y="0"/>
            <a:chExt cx="4725392" cy="59055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4725392" cy="590550"/>
            </a:xfrm>
            <a:custGeom>
              <a:avLst/>
              <a:gdLst/>
              <a:ahLst/>
              <a:cxnLst/>
              <a:rect r="r" b="b" t="t" l="l"/>
              <a:pathLst>
                <a:path h="590550" w="4725392">
                  <a:moveTo>
                    <a:pt x="0" y="0"/>
                  </a:moveTo>
                  <a:lnTo>
                    <a:pt x="4725392" y="0"/>
                  </a:lnTo>
                  <a:lnTo>
                    <a:pt x="4725392" y="590550"/>
                  </a:lnTo>
                  <a:lnTo>
                    <a:pt x="0" y="59055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4725392" cy="628650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437"/>
                </a:lnSpc>
              </a:pPr>
              <a:r>
                <a:rPr lang="en-US" sz="2750" b="true">
                  <a:solidFill>
                    <a:srgbClr val="231971"/>
                  </a:solidFill>
                  <a:latin typeface="Arimo Bold"/>
                  <a:ea typeface="Arimo Bold"/>
                  <a:cs typeface="Arimo Bold"/>
                  <a:sym typeface="Arimo Bold"/>
                </a:rPr>
                <a:t>Ducted Systems</a:t>
              </a: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1038225" y="8253561"/>
            <a:ext cx="7805886" cy="453629"/>
            <a:chOff x="0" y="0"/>
            <a:chExt cx="10407848" cy="604838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0407848" cy="604838"/>
            </a:xfrm>
            <a:custGeom>
              <a:avLst/>
              <a:gdLst/>
              <a:ahLst/>
              <a:cxnLst/>
              <a:rect r="r" b="b" t="t" l="l"/>
              <a:pathLst>
                <a:path h="604838" w="10407848">
                  <a:moveTo>
                    <a:pt x="0" y="0"/>
                  </a:moveTo>
                  <a:lnTo>
                    <a:pt x="10407848" y="0"/>
                  </a:lnTo>
                  <a:lnTo>
                    <a:pt x="10407848" y="604838"/>
                  </a:lnTo>
                  <a:lnTo>
                    <a:pt x="0" y="60483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104775"/>
              <a:ext cx="10407848" cy="709613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 marL="329902" indent="-164951" lvl="1">
                <a:lnSpc>
                  <a:spcPts val="3562"/>
                </a:lnSpc>
                <a:buFont typeface="Arial"/>
                <a:buChar char="•"/>
              </a:pPr>
              <a:r>
                <a:rPr lang="en-US" sz="2187">
                  <a:solidFill>
                    <a:srgbClr val="2A2742"/>
                  </a:solidFill>
                  <a:latin typeface="Arimo"/>
                  <a:ea typeface="Arimo"/>
                  <a:cs typeface="Arimo"/>
                  <a:sym typeface="Arimo"/>
                </a:rPr>
                <a:t>Whole-house heating and cooling</a:t>
              </a: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1028700" y="8802440"/>
            <a:ext cx="7805886" cy="453629"/>
            <a:chOff x="0" y="0"/>
            <a:chExt cx="10407848" cy="604838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10407848" cy="604838"/>
            </a:xfrm>
            <a:custGeom>
              <a:avLst/>
              <a:gdLst/>
              <a:ahLst/>
              <a:cxnLst/>
              <a:rect r="r" b="b" t="t" l="l"/>
              <a:pathLst>
                <a:path h="604838" w="10407848">
                  <a:moveTo>
                    <a:pt x="0" y="0"/>
                  </a:moveTo>
                  <a:lnTo>
                    <a:pt x="10407848" y="0"/>
                  </a:lnTo>
                  <a:lnTo>
                    <a:pt x="10407848" y="604838"/>
                  </a:lnTo>
                  <a:lnTo>
                    <a:pt x="0" y="60483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6" id="16"/>
            <p:cNvSpPr txBox="true"/>
            <p:nvPr/>
          </p:nvSpPr>
          <p:spPr>
            <a:xfrm>
              <a:off x="0" y="-104775"/>
              <a:ext cx="10407848" cy="709613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 marL="329902" indent="-164951" lvl="1">
                <a:lnSpc>
                  <a:spcPts val="3562"/>
                </a:lnSpc>
                <a:buFont typeface="Arial"/>
                <a:buChar char="•"/>
              </a:pPr>
              <a:r>
                <a:rPr lang="en-US" sz="2187">
                  <a:solidFill>
                    <a:srgbClr val="2A2742"/>
                  </a:solidFill>
                  <a:latin typeface="Arimo"/>
                  <a:ea typeface="Arimo"/>
                  <a:cs typeface="Arimo"/>
                  <a:sym typeface="Arimo"/>
                </a:rPr>
                <a:t>Discreet and integrated vents</a:t>
              </a: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1028700" y="9355188"/>
            <a:ext cx="7805886" cy="453629"/>
            <a:chOff x="0" y="0"/>
            <a:chExt cx="10407848" cy="604838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10407848" cy="604838"/>
            </a:xfrm>
            <a:custGeom>
              <a:avLst/>
              <a:gdLst/>
              <a:ahLst/>
              <a:cxnLst/>
              <a:rect r="r" b="b" t="t" l="l"/>
              <a:pathLst>
                <a:path h="604838" w="10407848">
                  <a:moveTo>
                    <a:pt x="0" y="0"/>
                  </a:moveTo>
                  <a:lnTo>
                    <a:pt x="10407848" y="0"/>
                  </a:lnTo>
                  <a:lnTo>
                    <a:pt x="10407848" y="604838"/>
                  </a:lnTo>
                  <a:lnTo>
                    <a:pt x="0" y="60483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9" id="19"/>
            <p:cNvSpPr txBox="true"/>
            <p:nvPr/>
          </p:nvSpPr>
          <p:spPr>
            <a:xfrm>
              <a:off x="0" y="-104775"/>
              <a:ext cx="10407848" cy="709613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 marL="329902" indent="-164951" lvl="1">
                <a:lnSpc>
                  <a:spcPts val="3562"/>
                </a:lnSpc>
                <a:buFont typeface="Arial"/>
                <a:buChar char="•"/>
              </a:pPr>
              <a:r>
                <a:rPr lang="en-US" sz="2187">
                  <a:solidFill>
                    <a:srgbClr val="2A2742"/>
                  </a:solidFill>
                  <a:latin typeface="Arimo"/>
                  <a:ea typeface="Arimo"/>
                  <a:cs typeface="Arimo"/>
                  <a:sym typeface="Arimo"/>
                </a:rPr>
                <a:t>Higher installation cost but long-term comfort</a:t>
              </a: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9535864" y="7523262"/>
            <a:ext cx="3544044" cy="442912"/>
            <a:chOff x="0" y="0"/>
            <a:chExt cx="4725392" cy="590550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4725392" cy="590550"/>
            </a:xfrm>
            <a:custGeom>
              <a:avLst/>
              <a:gdLst/>
              <a:ahLst/>
              <a:cxnLst/>
              <a:rect r="r" b="b" t="t" l="l"/>
              <a:pathLst>
                <a:path h="590550" w="4725392">
                  <a:moveTo>
                    <a:pt x="0" y="0"/>
                  </a:moveTo>
                  <a:lnTo>
                    <a:pt x="4725392" y="0"/>
                  </a:lnTo>
                  <a:lnTo>
                    <a:pt x="4725392" y="590550"/>
                  </a:lnTo>
                  <a:lnTo>
                    <a:pt x="0" y="59055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2" id="22"/>
            <p:cNvSpPr txBox="true"/>
            <p:nvPr/>
          </p:nvSpPr>
          <p:spPr>
            <a:xfrm>
              <a:off x="0" y="-38100"/>
              <a:ext cx="4725392" cy="628650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437"/>
                </a:lnSpc>
              </a:pPr>
              <a:r>
                <a:rPr lang="en-US" sz="2750" b="true">
                  <a:solidFill>
                    <a:srgbClr val="231971"/>
                  </a:solidFill>
                  <a:latin typeface="Arimo Bold"/>
                  <a:ea typeface="Arimo Bold"/>
                  <a:cs typeface="Arimo Bold"/>
                  <a:sym typeface="Arimo Bold"/>
                </a:rPr>
                <a:t>Split Systems</a:t>
              </a:r>
            </a:p>
          </p:txBody>
        </p:sp>
      </p:grpSp>
      <p:grpSp>
        <p:nvGrpSpPr>
          <p:cNvPr name="Group 23" id="23"/>
          <p:cNvGrpSpPr/>
          <p:nvPr/>
        </p:nvGrpSpPr>
        <p:grpSpPr>
          <a:xfrm rot="0">
            <a:off x="9535864" y="8249692"/>
            <a:ext cx="7805886" cy="453629"/>
            <a:chOff x="0" y="0"/>
            <a:chExt cx="10407848" cy="604838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10407848" cy="604838"/>
            </a:xfrm>
            <a:custGeom>
              <a:avLst/>
              <a:gdLst/>
              <a:ahLst/>
              <a:cxnLst/>
              <a:rect r="r" b="b" t="t" l="l"/>
              <a:pathLst>
                <a:path h="604838" w="10407848">
                  <a:moveTo>
                    <a:pt x="0" y="0"/>
                  </a:moveTo>
                  <a:lnTo>
                    <a:pt x="10407848" y="0"/>
                  </a:lnTo>
                  <a:lnTo>
                    <a:pt x="10407848" y="604838"/>
                  </a:lnTo>
                  <a:lnTo>
                    <a:pt x="0" y="60483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5" id="25"/>
            <p:cNvSpPr txBox="true"/>
            <p:nvPr/>
          </p:nvSpPr>
          <p:spPr>
            <a:xfrm>
              <a:off x="0" y="-104775"/>
              <a:ext cx="10407848" cy="709613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 marL="329902" indent="-164951" lvl="1">
                <a:lnSpc>
                  <a:spcPts val="3562"/>
                </a:lnSpc>
                <a:buFont typeface="Arial"/>
                <a:buChar char="•"/>
              </a:pPr>
              <a:r>
                <a:rPr lang="en-US" sz="2187">
                  <a:solidFill>
                    <a:srgbClr val="2A2742"/>
                  </a:solidFill>
                  <a:latin typeface="Arimo"/>
                  <a:ea typeface="Arimo"/>
                  <a:cs typeface="Arimo"/>
                  <a:sym typeface="Arimo"/>
                </a:rPr>
                <a:t>Ideal for individual rooms</a:t>
              </a:r>
            </a:p>
          </p:txBody>
        </p:sp>
      </p:grpSp>
      <p:grpSp>
        <p:nvGrpSpPr>
          <p:cNvPr name="Group 26" id="26"/>
          <p:cNvGrpSpPr/>
          <p:nvPr/>
        </p:nvGrpSpPr>
        <p:grpSpPr>
          <a:xfrm rot="0">
            <a:off x="9535864" y="8802440"/>
            <a:ext cx="7805886" cy="453629"/>
            <a:chOff x="0" y="0"/>
            <a:chExt cx="10407848" cy="604838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10407848" cy="604838"/>
            </a:xfrm>
            <a:custGeom>
              <a:avLst/>
              <a:gdLst/>
              <a:ahLst/>
              <a:cxnLst/>
              <a:rect r="r" b="b" t="t" l="l"/>
              <a:pathLst>
                <a:path h="604838" w="10407848">
                  <a:moveTo>
                    <a:pt x="0" y="0"/>
                  </a:moveTo>
                  <a:lnTo>
                    <a:pt x="10407848" y="0"/>
                  </a:lnTo>
                  <a:lnTo>
                    <a:pt x="10407848" y="604838"/>
                  </a:lnTo>
                  <a:lnTo>
                    <a:pt x="0" y="60483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8" id="28"/>
            <p:cNvSpPr txBox="true"/>
            <p:nvPr/>
          </p:nvSpPr>
          <p:spPr>
            <a:xfrm>
              <a:off x="0" y="-104775"/>
              <a:ext cx="10407848" cy="709613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 marL="329902" indent="-164951" lvl="1">
                <a:lnSpc>
                  <a:spcPts val="3562"/>
                </a:lnSpc>
                <a:buFont typeface="Arial"/>
                <a:buChar char="•"/>
              </a:pPr>
              <a:r>
                <a:rPr lang="en-US" sz="2187">
                  <a:solidFill>
                    <a:srgbClr val="2A2742"/>
                  </a:solidFill>
                  <a:latin typeface="Arimo"/>
                  <a:ea typeface="Arimo"/>
                  <a:cs typeface="Arimo"/>
                  <a:sym typeface="Arimo"/>
                </a:rPr>
                <a:t>Easier installation</a:t>
              </a:r>
            </a:p>
          </p:txBody>
        </p:sp>
      </p:grpSp>
      <p:grpSp>
        <p:nvGrpSpPr>
          <p:cNvPr name="Group 29" id="29"/>
          <p:cNvGrpSpPr/>
          <p:nvPr/>
        </p:nvGrpSpPr>
        <p:grpSpPr>
          <a:xfrm rot="0">
            <a:off x="9535864" y="9355188"/>
            <a:ext cx="7805886" cy="453629"/>
            <a:chOff x="0" y="0"/>
            <a:chExt cx="10407848" cy="604838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0" y="0"/>
              <a:ext cx="10407848" cy="604838"/>
            </a:xfrm>
            <a:custGeom>
              <a:avLst/>
              <a:gdLst/>
              <a:ahLst/>
              <a:cxnLst/>
              <a:rect r="r" b="b" t="t" l="l"/>
              <a:pathLst>
                <a:path h="604838" w="10407848">
                  <a:moveTo>
                    <a:pt x="0" y="0"/>
                  </a:moveTo>
                  <a:lnTo>
                    <a:pt x="10407848" y="0"/>
                  </a:lnTo>
                  <a:lnTo>
                    <a:pt x="10407848" y="604838"/>
                  </a:lnTo>
                  <a:lnTo>
                    <a:pt x="0" y="60483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31" id="31"/>
            <p:cNvSpPr txBox="true"/>
            <p:nvPr/>
          </p:nvSpPr>
          <p:spPr>
            <a:xfrm>
              <a:off x="0" y="-104775"/>
              <a:ext cx="10407848" cy="709613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 marL="329902" indent="-164951" lvl="1">
                <a:lnSpc>
                  <a:spcPts val="3562"/>
                </a:lnSpc>
                <a:buFont typeface="Arial"/>
                <a:buChar char="•"/>
              </a:pPr>
              <a:r>
                <a:rPr lang="en-US" sz="2187">
                  <a:solidFill>
                    <a:srgbClr val="2A2742"/>
                  </a:solidFill>
                  <a:latin typeface="Arimo"/>
                  <a:ea typeface="Arimo"/>
                  <a:cs typeface="Arimo"/>
                  <a:sym typeface="Arimo"/>
                </a:rPr>
                <a:t>Can be less aesthetic</a:t>
              </a:r>
            </a:p>
          </p:txBody>
        </p:sp>
      </p:grpSp>
      <p:sp>
        <p:nvSpPr>
          <p:cNvPr name="Freeform 32" id="32"/>
          <p:cNvSpPr/>
          <p:nvPr/>
        </p:nvSpPr>
        <p:spPr>
          <a:xfrm flipH="false" flipV="false" rot="0">
            <a:off x="319791" y="0"/>
            <a:ext cx="2233100" cy="2233100"/>
          </a:xfrm>
          <a:custGeom>
            <a:avLst/>
            <a:gdLst/>
            <a:ahLst/>
            <a:cxnLst/>
            <a:rect r="r" b="b" t="t" l="l"/>
            <a:pathLst>
              <a:path h="2233100" w="2233100">
                <a:moveTo>
                  <a:pt x="0" y="0"/>
                </a:moveTo>
                <a:lnTo>
                  <a:pt x="2233100" y="0"/>
                </a:lnTo>
                <a:lnTo>
                  <a:pt x="2233100" y="2233100"/>
                </a:lnTo>
                <a:lnTo>
                  <a:pt x="0" y="22331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33" id="33"/>
          <p:cNvSpPr/>
          <p:nvPr/>
        </p:nvSpPr>
        <p:spPr>
          <a:xfrm flipH="false" flipV="false" rot="0">
            <a:off x="0" y="0"/>
            <a:ext cx="18288000" cy="5424604"/>
          </a:xfrm>
          <a:custGeom>
            <a:avLst/>
            <a:gdLst/>
            <a:ahLst/>
            <a:cxnLst/>
            <a:rect r="r" b="b" t="t" l="l"/>
            <a:pathLst>
              <a:path h="5424604" w="18288000">
                <a:moveTo>
                  <a:pt x="0" y="0"/>
                </a:moveTo>
                <a:lnTo>
                  <a:pt x="18288000" y="0"/>
                </a:lnTo>
                <a:lnTo>
                  <a:pt x="18288000" y="5424604"/>
                </a:lnTo>
                <a:lnTo>
                  <a:pt x="0" y="542460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-14190" r="0" b="-47632"/>
            </a:stretch>
          </a:blipFill>
        </p:spPr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 descr="preencoded.png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AFAFA">
                <a:alpha val="90196"/>
              </a:srgbClr>
            </a:solidFill>
          </p:spPr>
        </p:sp>
      </p:grpSp>
      <p:sp>
        <p:nvSpPr>
          <p:cNvPr name="Freeform 5" id="5" descr="preencoded.png"/>
          <p:cNvSpPr/>
          <p:nvPr/>
        </p:nvSpPr>
        <p:spPr>
          <a:xfrm flipH="false" flipV="false" rot="0">
            <a:off x="0" y="0"/>
            <a:ext cx="6858000" cy="10287000"/>
          </a:xfrm>
          <a:custGeom>
            <a:avLst/>
            <a:gdLst/>
            <a:ahLst/>
            <a:cxnLst/>
            <a:rect r="r" b="b" t="t" l="l"/>
            <a:pathLst>
              <a:path h="10287000" w="6858000">
                <a:moveTo>
                  <a:pt x="0" y="0"/>
                </a:moveTo>
                <a:lnTo>
                  <a:pt x="6858000" y="0"/>
                </a:lnTo>
                <a:lnTo>
                  <a:pt x="685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7850237" y="1028700"/>
            <a:ext cx="9445526" cy="1771947"/>
            <a:chOff x="0" y="0"/>
            <a:chExt cx="12594035" cy="2362597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2594035" cy="2362597"/>
            </a:xfrm>
            <a:custGeom>
              <a:avLst/>
              <a:gdLst/>
              <a:ahLst/>
              <a:cxnLst/>
              <a:rect r="r" b="b" t="t" l="l"/>
              <a:pathLst>
                <a:path h="2362597" w="12594035">
                  <a:moveTo>
                    <a:pt x="0" y="0"/>
                  </a:moveTo>
                  <a:lnTo>
                    <a:pt x="12594035" y="0"/>
                  </a:lnTo>
                  <a:lnTo>
                    <a:pt x="12594035" y="2362597"/>
                  </a:lnTo>
                  <a:lnTo>
                    <a:pt x="0" y="2362597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57150"/>
              <a:ext cx="12594035" cy="2419747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6937"/>
                </a:lnSpc>
              </a:pPr>
              <a:r>
                <a:rPr lang="en-US" sz="5562" b="true">
                  <a:solidFill>
                    <a:srgbClr val="231971"/>
                  </a:solidFill>
                  <a:latin typeface="Arimo Bold"/>
                  <a:ea typeface="Arimo Bold"/>
                  <a:cs typeface="Arimo Bold"/>
                  <a:sym typeface="Arimo Bold"/>
                </a:rPr>
                <a:t>Choosing the Right Ducted System</a:t>
              </a: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7845475" y="3536900"/>
            <a:ext cx="222051" cy="1076176"/>
            <a:chOff x="0" y="0"/>
            <a:chExt cx="296068" cy="1434902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6350" y="6350"/>
              <a:ext cx="283337" cy="1422146"/>
            </a:xfrm>
            <a:custGeom>
              <a:avLst/>
              <a:gdLst/>
              <a:ahLst/>
              <a:cxnLst/>
              <a:rect r="r" b="b" t="t" l="l"/>
              <a:pathLst>
                <a:path h="1422146" w="283337">
                  <a:moveTo>
                    <a:pt x="0" y="146685"/>
                  </a:moveTo>
                  <a:cubicBezTo>
                    <a:pt x="0" y="65659"/>
                    <a:pt x="63373" y="0"/>
                    <a:pt x="141732" y="0"/>
                  </a:cubicBezTo>
                  <a:cubicBezTo>
                    <a:pt x="220091" y="0"/>
                    <a:pt x="283337" y="65659"/>
                    <a:pt x="283337" y="146685"/>
                  </a:cubicBezTo>
                  <a:lnTo>
                    <a:pt x="283337" y="1275461"/>
                  </a:lnTo>
                  <a:cubicBezTo>
                    <a:pt x="283337" y="1356487"/>
                    <a:pt x="219964" y="1422146"/>
                    <a:pt x="141605" y="1422146"/>
                  </a:cubicBezTo>
                  <a:cubicBezTo>
                    <a:pt x="63246" y="1422146"/>
                    <a:pt x="0" y="1356487"/>
                    <a:pt x="0" y="1275461"/>
                  </a:cubicBezTo>
                  <a:close/>
                </a:path>
              </a:pathLst>
            </a:custGeom>
            <a:solidFill>
              <a:srgbClr val="E9E6FA"/>
            </a:solidFill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296164" cy="1434846"/>
            </a:xfrm>
            <a:custGeom>
              <a:avLst/>
              <a:gdLst/>
              <a:ahLst/>
              <a:cxnLst/>
              <a:rect r="r" b="b" t="t" l="l"/>
              <a:pathLst>
                <a:path h="1434846" w="296164">
                  <a:moveTo>
                    <a:pt x="0" y="153035"/>
                  </a:moveTo>
                  <a:cubicBezTo>
                    <a:pt x="0" y="68707"/>
                    <a:pt x="66040" y="0"/>
                    <a:pt x="148082" y="0"/>
                  </a:cubicBezTo>
                  <a:cubicBezTo>
                    <a:pt x="149987" y="0"/>
                    <a:pt x="151892" y="889"/>
                    <a:pt x="153035" y="2413"/>
                  </a:cubicBezTo>
                  <a:lnTo>
                    <a:pt x="148082" y="6350"/>
                  </a:lnTo>
                  <a:lnTo>
                    <a:pt x="148082" y="0"/>
                  </a:lnTo>
                  <a:lnTo>
                    <a:pt x="148082" y="6350"/>
                  </a:lnTo>
                  <a:lnTo>
                    <a:pt x="148082" y="0"/>
                  </a:lnTo>
                  <a:cubicBezTo>
                    <a:pt x="229997" y="0"/>
                    <a:pt x="296164" y="68707"/>
                    <a:pt x="296164" y="153035"/>
                  </a:cubicBezTo>
                  <a:lnTo>
                    <a:pt x="296164" y="1281811"/>
                  </a:lnTo>
                  <a:lnTo>
                    <a:pt x="289814" y="1281811"/>
                  </a:lnTo>
                  <a:lnTo>
                    <a:pt x="296164" y="1281811"/>
                  </a:lnTo>
                  <a:cubicBezTo>
                    <a:pt x="296164" y="1366139"/>
                    <a:pt x="230124" y="1434846"/>
                    <a:pt x="148082" y="1434846"/>
                  </a:cubicBezTo>
                  <a:lnTo>
                    <a:pt x="148082" y="1428496"/>
                  </a:lnTo>
                  <a:lnTo>
                    <a:pt x="148082" y="1422146"/>
                  </a:lnTo>
                  <a:lnTo>
                    <a:pt x="148082" y="1428496"/>
                  </a:lnTo>
                  <a:lnTo>
                    <a:pt x="148082" y="1434846"/>
                  </a:lnTo>
                  <a:cubicBezTo>
                    <a:pt x="66040" y="1434846"/>
                    <a:pt x="0" y="1366139"/>
                    <a:pt x="0" y="1281811"/>
                  </a:cubicBezTo>
                  <a:lnTo>
                    <a:pt x="0" y="153035"/>
                  </a:lnTo>
                  <a:lnTo>
                    <a:pt x="6350" y="153035"/>
                  </a:lnTo>
                  <a:lnTo>
                    <a:pt x="0" y="153035"/>
                  </a:lnTo>
                  <a:moveTo>
                    <a:pt x="12700" y="153035"/>
                  </a:moveTo>
                  <a:lnTo>
                    <a:pt x="12700" y="1281811"/>
                  </a:lnTo>
                  <a:lnTo>
                    <a:pt x="6350" y="1281811"/>
                  </a:lnTo>
                  <a:lnTo>
                    <a:pt x="12700" y="1281811"/>
                  </a:lnTo>
                  <a:cubicBezTo>
                    <a:pt x="12700" y="1359535"/>
                    <a:pt x="73533" y="1422146"/>
                    <a:pt x="148082" y="1422146"/>
                  </a:cubicBezTo>
                  <a:cubicBezTo>
                    <a:pt x="151638" y="1422146"/>
                    <a:pt x="154432" y="1424940"/>
                    <a:pt x="154432" y="1428496"/>
                  </a:cubicBezTo>
                  <a:cubicBezTo>
                    <a:pt x="154432" y="1432052"/>
                    <a:pt x="151638" y="1434846"/>
                    <a:pt x="148082" y="1434846"/>
                  </a:cubicBezTo>
                  <a:cubicBezTo>
                    <a:pt x="144526" y="1434846"/>
                    <a:pt x="141732" y="1432052"/>
                    <a:pt x="141732" y="1428496"/>
                  </a:cubicBezTo>
                  <a:cubicBezTo>
                    <a:pt x="141732" y="1424940"/>
                    <a:pt x="144526" y="1422146"/>
                    <a:pt x="148082" y="1422146"/>
                  </a:cubicBezTo>
                  <a:cubicBezTo>
                    <a:pt x="222631" y="1422146"/>
                    <a:pt x="283464" y="1359535"/>
                    <a:pt x="283464" y="1281811"/>
                  </a:cubicBezTo>
                  <a:lnTo>
                    <a:pt x="283464" y="153035"/>
                  </a:lnTo>
                  <a:lnTo>
                    <a:pt x="289814" y="153035"/>
                  </a:lnTo>
                  <a:lnTo>
                    <a:pt x="283464" y="153035"/>
                  </a:lnTo>
                  <a:cubicBezTo>
                    <a:pt x="283337" y="75311"/>
                    <a:pt x="222631" y="12700"/>
                    <a:pt x="148082" y="12700"/>
                  </a:cubicBezTo>
                  <a:cubicBezTo>
                    <a:pt x="146177" y="12700"/>
                    <a:pt x="144272" y="11811"/>
                    <a:pt x="143129" y="10287"/>
                  </a:cubicBezTo>
                  <a:lnTo>
                    <a:pt x="148082" y="6350"/>
                  </a:lnTo>
                  <a:lnTo>
                    <a:pt x="148082" y="12700"/>
                  </a:lnTo>
                  <a:cubicBezTo>
                    <a:pt x="73533" y="12700"/>
                    <a:pt x="12700" y="75311"/>
                    <a:pt x="12700" y="153035"/>
                  </a:cubicBezTo>
                  <a:close/>
                </a:path>
              </a:pathLst>
            </a:custGeom>
            <a:solidFill>
              <a:srgbClr val="BDB8DF"/>
            </a:solid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8487966" y="3541662"/>
            <a:ext cx="3544044" cy="442912"/>
            <a:chOff x="0" y="0"/>
            <a:chExt cx="4725392" cy="59055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4725392" cy="590550"/>
            </a:xfrm>
            <a:custGeom>
              <a:avLst/>
              <a:gdLst/>
              <a:ahLst/>
              <a:cxnLst/>
              <a:rect r="r" b="b" t="t" l="l"/>
              <a:pathLst>
                <a:path h="590550" w="4725392">
                  <a:moveTo>
                    <a:pt x="0" y="0"/>
                  </a:moveTo>
                  <a:lnTo>
                    <a:pt x="4725392" y="0"/>
                  </a:lnTo>
                  <a:lnTo>
                    <a:pt x="4725392" y="590550"/>
                  </a:lnTo>
                  <a:lnTo>
                    <a:pt x="0" y="59055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38100"/>
              <a:ext cx="4725392" cy="628650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437"/>
                </a:lnSpc>
              </a:pPr>
              <a:r>
                <a:rPr lang="en-US" sz="2750" b="true">
                  <a:solidFill>
                    <a:srgbClr val="2A2742"/>
                  </a:solidFill>
                  <a:latin typeface="Arimo Bold"/>
                  <a:ea typeface="Arimo Bold"/>
                  <a:cs typeface="Arimo Bold"/>
                  <a:sym typeface="Arimo Bold"/>
                </a:rPr>
                <a:t>Home Size &amp; Layout</a:t>
              </a: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8487966" y="4154686"/>
            <a:ext cx="8807797" cy="453629"/>
            <a:chOff x="0" y="0"/>
            <a:chExt cx="11743730" cy="604838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11743730" cy="604838"/>
            </a:xfrm>
            <a:custGeom>
              <a:avLst/>
              <a:gdLst/>
              <a:ahLst/>
              <a:cxnLst/>
              <a:rect r="r" b="b" t="t" l="l"/>
              <a:pathLst>
                <a:path h="604838" w="11743730">
                  <a:moveTo>
                    <a:pt x="0" y="0"/>
                  </a:moveTo>
                  <a:lnTo>
                    <a:pt x="11743730" y="0"/>
                  </a:lnTo>
                  <a:lnTo>
                    <a:pt x="11743730" y="604838"/>
                  </a:lnTo>
                  <a:lnTo>
                    <a:pt x="0" y="60483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0" y="-104775"/>
              <a:ext cx="11743730" cy="709613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562"/>
                </a:lnSpc>
              </a:pPr>
              <a:r>
                <a:rPr lang="en-US" sz="2187">
                  <a:solidFill>
                    <a:srgbClr val="2A2742"/>
                  </a:solidFill>
                  <a:latin typeface="Arimo"/>
                  <a:ea typeface="Arimo"/>
                  <a:cs typeface="Arimo"/>
                  <a:sym typeface="Arimo"/>
                </a:rPr>
                <a:t>Determine system capacity based on your home's design.</a:t>
              </a: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8270676" y="4887069"/>
            <a:ext cx="222051" cy="1076176"/>
            <a:chOff x="0" y="0"/>
            <a:chExt cx="296068" cy="1434902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6350" y="6350"/>
              <a:ext cx="283337" cy="1422146"/>
            </a:xfrm>
            <a:custGeom>
              <a:avLst/>
              <a:gdLst/>
              <a:ahLst/>
              <a:cxnLst/>
              <a:rect r="r" b="b" t="t" l="l"/>
              <a:pathLst>
                <a:path h="1422146" w="283337">
                  <a:moveTo>
                    <a:pt x="0" y="146685"/>
                  </a:moveTo>
                  <a:cubicBezTo>
                    <a:pt x="0" y="65659"/>
                    <a:pt x="63373" y="0"/>
                    <a:pt x="141732" y="0"/>
                  </a:cubicBezTo>
                  <a:cubicBezTo>
                    <a:pt x="220091" y="0"/>
                    <a:pt x="283337" y="65659"/>
                    <a:pt x="283337" y="146685"/>
                  </a:cubicBezTo>
                  <a:lnTo>
                    <a:pt x="283337" y="1275461"/>
                  </a:lnTo>
                  <a:cubicBezTo>
                    <a:pt x="283337" y="1356487"/>
                    <a:pt x="219964" y="1422146"/>
                    <a:pt x="141605" y="1422146"/>
                  </a:cubicBezTo>
                  <a:cubicBezTo>
                    <a:pt x="63246" y="1422146"/>
                    <a:pt x="0" y="1356487"/>
                    <a:pt x="0" y="1275461"/>
                  </a:cubicBezTo>
                  <a:close/>
                </a:path>
              </a:pathLst>
            </a:custGeom>
            <a:solidFill>
              <a:srgbClr val="E9E6FA"/>
            </a:solidFill>
          </p:spPr>
        </p:sp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296164" cy="1434846"/>
            </a:xfrm>
            <a:custGeom>
              <a:avLst/>
              <a:gdLst/>
              <a:ahLst/>
              <a:cxnLst/>
              <a:rect r="r" b="b" t="t" l="l"/>
              <a:pathLst>
                <a:path h="1434846" w="296164">
                  <a:moveTo>
                    <a:pt x="0" y="153035"/>
                  </a:moveTo>
                  <a:cubicBezTo>
                    <a:pt x="0" y="68707"/>
                    <a:pt x="66040" y="0"/>
                    <a:pt x="148082" y="0"/>
                  </a:cubicBezTo>
                  <a:cubicBezTo>
                    <a:pt x="149987" y="0"/>
                    <a:pt x="151892" y="889"/>
                    <a:pt x="153035" y="2413"/>
                  </a:cubicBezTo>
                  <a:lnTo>
                    <a:pt x="148082" y="6350"/>
                  </a:lnTo>
                  <a:lnTo>
                    <a:pt x="148082" y="0"/>
                  </a:lnTo>
                  <a:lnTo>
                    <a:pt x="148082" y="6350"/>
                  </a:lnTo>
                  <a:lnTo>
                    <a:pt x="148082" y="0"/>
                  </a:lnTo>
                  <a:cubicBezTo>
                    <a:pt x="229997" y="0"/>
                    <a:pt x="296164" y="68707"/>
                    <a:pt x="296164" y="153035"/>
                  </a:cubicBezTo>
                  <a:lnTo>
                    <a:pt x="296164" y="1281811"/>
                  </a:lnTo>
                  <a:lnTo>
                    <a:pt x="289814" y="1281811"/>
                  </a:lnTo>
                  <a:lnTo>
                    <a:pt x="296164" y="1281811"/>
                  </a:lnTo>
                  <a:cubicBezTo>
                    <a:pt x="296164" y="1366139"/>
                    <a:pt x="230124" y="1434846"/>
                    <a:pt x="148082" y="1434846"/>
                  </a:cubicBezTo>
                  <a:lnTo>
                    <a:pt x="148082" y="1428496"/>
                  </a:lnTo>
                  <a:lnTo>
                    <a:pt x="148082" y="1422146"/>
                  </a:lnTo>
                  <a:lnTo>
                    <a:pt x="148082" y="1428496"/>
                  </a:lnTo>
                  <a:lnTo>
                    <a:pt x="148082" y="1434846"/>
                  </a:lnTo>
                  <a:cubicBezTo>
                    <a:pt x="66040" y="1434846"/>
                    <a:pt x="0" y="1366139"/>
                    <a:pt x="0" y="1281811"/>
                  </a:cubicBezTo>
                  <a:lnTo>
                    <a:pt x="0" y="153035"/>
                  </a:lnTo>
                  <a:lnTo>
                    <a:pt x="6350" y="153035"/>
                  </a:lnTo>
                  <a:lnTo>
                    <a:pt x="0" y="153035"/>
                  </a:lnTo>
                  <a:moveTo>
                    <a:pt x="12700" y="153035"/>
                  </a:moveTo>
                  <a:lnTo>
                    <a:pt x="12700" y="1281811"/>
                  </a:lnTo>
                  <a:lnTo>
                    <a:pt x="6350" y="1281811"/>
                  </a:lnTo>
                  <a:lnTo>
                    <a:pt x="12700" y="1281811"/>
                  </a:lnTo>
                  <a:cubicBezTo>
                    <a:pt x="12700" y="1359535"/>
                    <a:pt x="73533" y="1422146"/>
                    <a:pt x="148082" y="1422146"/>
                  </a:cubicBezTo>
                  <a:cubicBezTo>
                    <a:pt x="151638" y="1422146"/>
                    <a:pt x="154432" y="1424940"/>
                    <a:pt x="154432" y="1428496"/>
                  </a:cubicBezTo>
                  <a:cubicBezTo>
                    <a:pt x="154432" y="1432052"/>
                    <a:pt x="151638" y="1434846"/>
                    <a:pt x="148082" y="1434846"/>
                  </a:cubicBezTo>
                  <a:cubicBezTo>
                    <a:pt x="144526" y="1434846"/>
                    <a:pt x="141732" y="1432052"/>
                    <a:pt x="141732" y="1428496"/>
                  </a:cubicBezTo>
                  <a:cubicBezTo>
                    <a:pt x="141732" y="1424940"/>
                    <a:pt x="144526" y="1422146"/>
                    <a:pt x="148082" y="1422146"/>
                  </a:cubicBezTo>
                  <a:cubicBezTo>
                    <a:pt x="222631" y="1422146"/>
                    <a:pt x="283464" y="1359535"/>
                    <a:pt x="283464" y="1281811"/>
                  </a:cubicBezTo>
                  <a:lnTo>
                    <a:pt x="283464" y="153035"/>
                  </a:lnTo>
                  <a:lnTo>
                    <a:pt x="289814" y="153035"/>
                  </a:lnTo>
                  <a:lnTo>
                    <a:pt x="283464" y="153035"/>
                  </a:lnTo>
                  <a:cubicBezTo>
                    <a:pt x="283337" y="75311"/>
                    <a:pt x="222631" y="12700"/>
                    <a:pt x="148082" y="12700"/>
                  </a:cubicBezTo>
                  <a:cubicBezTo>
                    <a:pt x="146177" y="12700"/>
                    <a:pt x="144272" y="11811"/>
                    <a:pt x="143129" y="10287"/>
                  </a:cubicBezTo>
                  <a:lnTo>
                    <a:pt x="148082" y="6350"/>
                  </a:lnTo>
                  <a:lnTo>
                    <a:pt x="148082" y="12700"/>
                  </a:lnTo>
                  <a:cubicBezTo>
                    <a:pt x="73533" y="12700"/>
                    <a:pt x="12700" y="75311"/>
                    <a:pt x="12700" y="153035"/>
                  </a:cubicBezTo>
                  <a:close/>
                </a:path>
              </a:pathLst>
            </a:custGeom>
            <a:solidFill>
              <a:srgbClr val="BDB8DF"/>
            </a:solidFill>
          </p:spPr>
        </p:sp>
      </p:grpSp>
      <p:grpSp>
        <p:nvGrpSpPr>
          <p:cNvPr name="Group 21" id="21"/>
          <p:cNvGrpSpPr/>
          <p:nvPr/>
        </p:nvGrpSpPr>
        <p:grpSpPr>
          <a:xfrm rot="0">
            <a:off x="8913167" y="4891831"/>
            <a:ext cx="3544044" cy="442912"/>
            <a:chOff x="0" y="0"/>
            <a:chExt cx="4725392" cy="590550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4725392" cy="590550"/>
            </a:xfrm>
            <a:custGeom>
              <a:avLst/>
              <a:gdLst/>
              <a:ahLst/>
              <a:cxnLst/>
              <a:rect r="r" b="b" t="t" l="l"/>
              <a:pathLst>
                <a:path h="590550" w="4725392">
                  <a:moveTo>
                    <a:pt x="0" y="0"/>
                  </a:moveTo>
                  <a:lnTo>
                    <a:pt x="4725392" y="0"/>
                  </a:lnTo>
                  <a:lnTo>
                    <a:pt x="4725392" y="590550"/>
                  </a:lnTo>
                  <a:lnTo>
                    <a:pt x="0" y="59055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3" id="23"/>
            <p:cNvSpPr txBox="true"/>
            <p:nvPr/>
          </p:nvSpPr>
          <p:spPr>
            <a:xfrm>
              <a:off x="0" y="-38100"/>
              <a:ext cx="4725392" cy="628650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437"/>
                </a:lnSpc>
              </a:pPr>
              <a:r>
                <a:rPr lang="en-US" sz="2750" b="true">
                  <a:solidFill>
                    <a:srgbClr val="2A2742"/>
                  </a:solidFill>
                  <a:latin typeface="Arimo Bold"/>
                  <a:ea typeface="Arimo Bold"/>
                  <a:cs typeface="Arimo Bold"/>
                  <a:sym typeface="Arimo Bold"/>
                </a:rPr>
                <a:t>Number of Zones</a:t>
              </a:r>
            </a:p>
          </p:txBody>
        </p:sp>
      </p:grpSp>
      <p:grpSp>
        <p:nvGrpSpPr>
          <p:cNvPr name="Group 24" id="24"/>
          <p:cNvGrpSpPr/>
          <p:nvPr/>
        </p:nvGrpSpPr>
        <p:grpSpPr>
          <a:xfrm rot="0">
            <a:off x="8913167" y="5504855"/>
            <a:ext cx="8382595" cy="453629"/>
            <a:chOff x="0" y="0"/>
            <a:chExt cx="11176793" cy="604838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11176793" cy="604838"/>
            </a:xfrm>
            <a:custGeom>
              <a:avLst/>
              <a:gdLst/>
              <a:ahLst/>
              <a:cxnLst/>
              <a:rect r="r" b="b" t="t" l="l"/>
              <a:pathLst>
                <a:path h="604838" w="11176793">
                  <a:moveTo>
                    <a:pt x="0" y="0"/>
                  </a:moveTo>
                  <a:lnTo>
                    <a:pt x="11176793" y="0"/>
                  </a:lnTo>
                  <a:lnTo>
                    <a:pt x="11176793" y="604838"/>
                  </a:lnTo>
                  <a:lnTo>
                    <a:pt x="0" y="60483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6" id="26"/>
            <p:cNvSpPr txBox="true"/>
            <p:nvPr/>
          </p:nvSpPr>
          <p:spPr>
            <a:xfrm>
              <a:off x="0" y="-104775"/>
              <a:ext cx="11176793" cy="709613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562"/>
                </a:lnSpc>
              </a:pPr>
              <a:r>
                <a:rPr lang="en-US" sz="2187">
                  <a:solidFill>
                    <a:srgbClr val="2A2742"/>
                  </a:solidFill>
                  <a:latin typeface="Arimo"/>
                  <a:ea typeface="Arimo"/>
                  <a:cs typeface="Arimo"/>
                  <a:sym typeface="Arimo"/>
                </a:rPr>
                <a:t>Zones affect control and energy efficiency.</a:t>
              </a:r>
            </a:p>
          </p:txBody>
        </p:sp>
      </p:grpSp>
      <p:grpSp>
        <p:nvGrpSpPr>
          <p:cNvPr name="Group 27" id="27"/>
          <p:cNvGrpSpPr/>
          <p:nvPr/>
        </p:nvGrpSpPr>
        <p:grpSpPr>
          <a:xfrm rot="0">
            <a:off x="8696028" y="6237237"/>
            <a:ext cx="222051" cy="1076176"/>
            <a:chOff x="0" y="0"/>
            <a:chExt cx="296068" cy="1434902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6350" y="6350"/>
              <a:ext cx="283337" cy="1422146"/>
            </a:xfrm>
            <a:custGeom>
              <a:avLst/>
              <a:gdLst/>
              <a:ahLst/>
              <a:cxnLst/>
              <a:rect r="r" b="b" t="t" l="l"/>
              <a:pathLst>
                <a:path h="1422146" w="283337">
                  <a:moveTo>
                    <a:pt x="0" y="146685"/>
                  </a:moveTo>
                  <a:cubicBezTo>
                    <a:pt x="0" y="65659"/>
                    <a:pt x="63373" y="0"/>
                    <a:pt x="141732" y="0"/>
                  </a:cubicBezTo>
                  <a:cubicBezTo>
                    <a:pt x="220091" y="0"/>
                    <a:pt x="283337" y="65659"/>
                    <a:pt x="283337" y="146685"/>
                  </a:cubicBezTo>
                  <a:lnTo>
                    <a:pt x="283337" y="1275461"/>
                  </a:lnTo>
                  <a:cubicBezTo>
                    <a:pt x="283337" y="1356487"/>
                    <a:pt x="219964" y="1422146"/>
                    <a:pt x="141605" y="1422146"/>
                  </a:cubicBezTo>
                  <a:cubicBezTo>
                    <a:pt x="63246" y="1422146"/>
                    <a:pt x="0" y="1356487"/>
                    <a:pt x="0" y="1275461"/>
                  </a:cubicBezTo>
                  <a:close/>
                </a:path>
              </a:pathLst>
            </a:custGeom>
            <a:solidFill>
              <a:srgbClr val="E9E6FA"/>
            </a:solidFill>
          </p:spPr>
        </p:sp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296164" cy="1434846"/>
            </a:xfrm>
            <a:custGeom>
              <a:avLst/>
              <a:gdLst/>
              <a:ahLst/>
              <a:cxnLst/>
              <a:rect r="r" b="b" t="t" l="l"/>
              <a:pathLst>
                <a:path h="1434846" w="296164">
                  <a:moveTo>
                    <a:pt x="0" y="153035"/>
                  </a:moveTo>
                  <a:cubicBezTo>
                    <a:pt x="0" y="68707"/>
                    <a:pt x="66040" y="0"/>
                    <a:pt x="148082" y="0"/>
                  </a:cubicBezTo>
                  <a:cubicBezTo>
                    <a:pt x="149987" y="0"/>
                    <a:pt x="151892" y="889"/>
                    <a:pt x="153035" y="2413"/>
                  </a:cubicBezTo>
                  <a:lnTo>
                    <a:pt x="148082" y="6350"/>
                  </a:lnTo>
                  <a:lnTo>
                    <a:pt x="148082" y="0"/>
                  </a:lnTo>
                  <a:lnTo>
                    <a:pt x="148082" y="6350"/>
                  </a:lnTo>
                  <a:lnTo>
                    <a:pt x="148082" y="0"/>
                  </a:lnTo>
                  <a:cubicBezTo>
                    <a:pt x="229997" y="0"/>
                    <a:pt x="296164" y="68707"/>
                    <a:pt x="296164" y="153035"/>
                  </a:cubicBezTo>
                  <a:lnTo>
                    <a:pt x="296164" y="1281811"/>
                  </a:lnTo>
                  <a:lnTo>
                    <a:pt x="289814" y="1281811"/>
                  </a:lnTo>
                  <a:lnTo>
                    <a:pt x="296164" y="1281811"/>
                  </a:lnTo>
                  <a:cubicBezTo>
                    <a:pt x="296164" y="1366139"/>
                    <a:pt x="230124" y="1434846"/>
                    <a:pt x="148082" y="1434846"/>
                  </a:cubicBezTo>
                  <a:lnTo>
                    <a:pt x="148082" y="1428496"/>
                  </a:lnTo>
                  <a:lnTo>
                    <a:pt x="148082" y="1422146"/>
                  </a:lnTo>
                  <a:lnTo>
                    <a:pt x="148082" y="1428496"/>
                  </a:lnTo>
                  <a:lnTo>
                    <a:pt x="148082" y="1434846"/>
                  </a:lnTo>
                  <a:cubicBezTo>
                    <a:pt x="66040" y="1434846"/>
                    <a:pt x="0" y="1366139"/>
                    <a:pt x="0" y="1281811"/>
                  </a:cubicBezTo>
                  <a:lnTo>
                    <a:pt x="0" y="153035"/>
                  </a:lnTo>
                  <a:lnTo>
                    <a:pt x="6350" y="153035"/>
                  </a:lnTo>
                  <a:lnTo>
                    <a:pt x="0" y="153035"/>
                  </a:lnTo>
                  <a:moveTo>
                    <a:pt x="12700" y="153035"/>
                  </a:moveTo>
                  <a:lnTo>
                    <a:pt x="12700" y="1281811"/>
                  </a:lnTo>
                  <a:lnTo>
                    <a:pt x="6350" y="1281811"/>
                  </a:lnTo>
                  <a:lnTo>
                    <a:pt x="12700" y="1281811"/>
                  </a:lnTo>
                  <a:cubicBezTo>
                    <a:pt x="12700" y="1359535"/>
                    <a:pt x="73533" y="1422146"/>
                    <a:pt x="148082" y="1422146"/>
                  </a:cubicBezTo>
                  <a:cubicBezTo>
                    <a:pt x="151638" y="1422146"/>
                    <a:pt x="154432" y="1424940"/>
                    <a:pt x="154432" y="1428496"/>
                  </a:cubicBezTo>
                  <a:cubicBezTo>
                    <a:pt x="154432" y="1432052"/>
                    <a:pt x="151638" y="1434846"/>
                    <a:pt x="148082" y="1434846"/>
                  </a:cubicBezTo>
                  <a:cubicBezTo>
                    <a:pt x="144526" y="1434846"/>
                    <a:pt x="141732" y="1432052"/>
                    <a:pt x="141732" y="1428496"/>
                  </a:cubicBezTo>
                  <a:cubicBezTo>
                    <a:pt x="141732" y="1424940"/>
                    <a:pt x="144526" y="1422146"/>
                    <a:pt x="148082" y="1422146"/>
                  </a:cubicBezTo>
                  <a:cubicBezTo>
                    <a:pt x="222631" y="1422146"/>
                    <a:pt x="283464" y="1359535"/>
                    <a:pt x="283464" y="1281811"/>
                  </a:cubicBezTo>
                  <a:lnTo>
                    <a:pt x="283464" y="153035"/>
                  </a:lnTo>
                  <a:lnTo>
                    <a:pt x="289814" y="153035"/>
                  </a:lnTo>
                  <a:lnTo>
                    <a:pt x="283464" y="153035"/>
                  </a:lnTo>
                  <a:cubicBezTo>
                    <a:pt x="283337" y="75311"/>
                    <a:pt x="222631" y="12700"/>
                    <a:pt x="148082" y="12700"/>
                  </a:cubicBezTo>
                  <a:cubicBezTo>
                    <a:pt x="146177" y="12700"/>
                    <a:pt x="144272" y="11811"/>
                    <a:pt x="143129" y="10287"/>
                  </a:cubicBezTo>
                  <a:lnTo>
                    <a:pt x="148082" y="6350"/>
                  </a:lnTo>
                  <a:lnTo>
                    <a:pt x="148082" y="12700"/>
                  </a:lnTo>
                  <a:cubicBezTo>
                    <a:pt x="73533" y="12700"/>
                    <a:pt x="12700" y="75311"/>
                    <a:pt x="12700" y="153035"/>
                  </a:cubicBezTo>
                  <a:close/>
                </a:path>
              </a:pathLst>
            </a:custGeom>
            <a:solidFill>
              <a:srgbClr val="BDB8DF"/>
            </a:solidFill>
          </p:spPr>
        </p:sp>
      </p:grpSp>
      <p:grpSp>
        <p:nvGrpSpPr>
          <p:cNvPr name="Group 30" id="30"/>
          <p:cNvGrpSpPr/>
          <p:nvPr/>
        </p:nvGrpSpPr>
        <p:grpSpPr>
          <a:xfrm rot="0">
            <a:off x="9338519" y="6242000"/>
            <a:ext cx="3544044" cy="442912"/>
            <a:chOff x="0" y="0"/>
            <a:chExt cx="4725392" cy="590550"/>
          </a:xfrm>
        </p:grpSpPr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4725392" cy="590550"/>
            </a:xfrm>
            <a:custGeom>
              <a:avLst/>
              <a:gdLst/>
              <a:ahLst/>
              <a:cxnLst/>
              <a:rect r="r" b="b" t="t" l="l"/>
              <a:pathLst>
                <a:path h="590550" w="4725392">
                  <a:moveTo>
                    <a:pt x="0" y="0"/>
                  </a:moveTo>
                  <a:lnTo>
                    <a:pt x="4725392" y="0"/>
                  </a:lnTo>
                  <a:lnTo>
                    <a:pt x="4725392" y="590550"/>
                  </a:lnTo>
                  <a:lnTo>
                    <a:pt x="0" y="59055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32" id="32"/>
            <p:cNvSpPr txBox="true"/>
            <p:nvPr/>
          </p:nvSpPr>
          <p:spPr>
            <a:xfrm>
              <a:off x="0" y="-38100"/>
              <a:ext cx="4725392" cy="628650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437"/>
                </a:lnSpc>
              </a:pPr>
              <a:r>
                <a:rPr lang="en-US" sz="2750" b="true">
                  <a:solidFill>
                    <a:srgbClr val="2A2742"/>
                  </a:solidFill>
                  <a:latin typeface="Arimo Bold"/>
                  <a:ea typeface="Arimo Bold"/>
                  <a:cs typeface="Arimo Bold"/>
                  <a:sym typeface="Arimo Bold"/>
                </a:rPr>
                <a:t>Energy Ratings</a:t>
              </a:r>
            </a:p>
          </p:txBody>
        </p:sp>
      </p:grpSp>
      <p:grpSp>
        <p:nvGrpSpPr>
          <p:cNvPr name="Group 33" id="33"/>
          <p:cNvGrpSpPr/>
          <p:nvPr/>
        </p:nvGrpSpPr>
        <p:grpSpPr>
          <a:xfrm rot="0">
            <a:off x="9338519" y="6855024"/>
            <a:ext cx="7957245" cy="453629"/>
            <a:chOff x="0" y="0"/>
            <a:chExt cx="10609660" cy="604838"/>
          </a:xfrm>
        </p:grpSpPr>
        <p:sp>
          <p:nvSpPr>
            <p:cNvPr name="Freeform 34" id="34"/>
            <p:cNvSpPr/>
            <p:nvPr/>
          </p:nvSpPr>
          <p:spPr>
            <a:xfrm flipH="false" flipV="false" rot="0">
              <a:off x="0" y="0"/>
              <a:ext cx="10609660" cy="604838"/>
            </a:xfrm>
            <a:custGeom>
              <a:avLst/>
              <a:gdLst/>
              <a:ahLst/>
              <a:cxnLst/>
              <a:rect r="r" b="b" t="t" l="l"/>
              <a:pathLst>
                <a:path h="604838" w="10609660">
                  <a:moveTo>
                    <a:pt x="0" y="0"/>
                  </a:moveTo>
                  <a:lnTo>
                    <a:pt x="10609660" y="0"/>
                  </a:lnTo>
                  <a:lnTo>
                    <a:pt x="10609660" y="604838"/>
                  </a:lnTo>
                  <a:lnTo>
                    <a:pt x="0" y="60483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35" id="35"/>
            <p:cNvSpPr txBox="true"/>
            <p:nvPr/>
          </p:nvSpPr>
          <p:spPr>
            <a:xfrm>
              <a:off x="0" y="-104775"/>
              <a:ext cx="10609660" cy="709613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562"/>
                </a:lnSpc>
              </a:pPr>
              <a:r>
                <a:rPr lang="en-US" sz="2187">
                  <a:solidFill>
                    <a:srgbClr val="2A2742"/>
                  </a:solidFill>
                  <a:latin typeface="Arimo"/>
                  <a:ea typeface="Arimo"/>
                  <a:cs typeface="Arimo"/>
                  <a:sym typeface="Arimo"/>
                </a:rPr>
                <a:t>Choose higher star ratings for cost savings.</a:t>
              </a:r>
            </a:p>
          </p:txBody>
        </p:sp>
      </p:grpSp>
      <p:grpSp>
        <p:nvGrpSpPr>
          <p:cNvPr name="Group 36" id="36"/>
          <p:cNvGrpSpPr/>
          <p:nvPr/>
        </p:nvGrpSpPr>
        <p:grpSpPr>
          <a:xfrm rot="0">
            <a:off x="9121379" y="7587406"/>
            <a:ext cx="222051" cy="1076176"/>
            <a:chOff x="0" y="0"/>
            <a:chExt cx="296068" cy="1434902"/>
          </a:xfrm>
        </p:grpSpPr>
        <p:sp>
          <p:nvSpPr>
            <p:cNvPr name="Freeform 37" id="37"/>
            <p:cNvSpPr/>
            <p:nvPr/>
          </p:nvSpPr>
          <p:spPr>
            <a:xfrm flipH="false" flipV="false" rot="0">
              <a:off x="6350" y="6350"/>
              <a:ext cx="283337" cy="1422146"/>
            </a:xfrm>
            <a:custGeom>
              <a:avLst/>
              <a:gdLst/>
              <a:ahLst/>
              <a:cxnLst/>
              <a:rect r="r" b="b" t="t" l="l"/>
              <a:pathLst>
                <a:path h="1422146" w="283337">
                  <a:moveTo>
                    <a:pt x="0" y="146685"/>
                  </a:moveTo>
                  <a:cubicBezTo>
                    <a:pt x="0" y="65659"/>
                    <a:pt x="63373" y="0"/>
                    <a:pt x="141732" y="0"/>
                  </a:cubicBezTo>
                  <a:cubicBezTo>
                    <a:pt x="220091" y="0"/>
                    <a:pt x="283337" y="65659"/>
                    <a:pt x="283337" y="146685"/>
                  </a:cubicBezTo>
                  <a:lnTo>
                    <a:pt x="283337" y="1275461"/>
                  </a:lnTo>
                  <a:cubicBezTo>
                    <a:pt x="283337" y="1356487"/>
                    <a:pt x="219964" y="1422146"/>
                    <a:pt x="141605" y="1422146"/>
                  </a:cubicBezTo>
                  <a:cubicBezTo>
                    <a:pt x="63246" y="1422146"/>
                    <a:pt x="0" y="1356487"/>
                    <a:pt x="0" y="1275461"/>
                  </a:cubicBezTo>
                  <a:close/>
                </a:path>
              </a:pathLst>
            </a:custGeom>
            <a:solidFill>
              <a:srgbClr val="E9E6FA"/>
            </a:solidFill>
          </p:spPr>
        </p:sp>
        <p:sp>
          <p:nvSpPr>
            <p:cNvPr name="Freeform 38" id="38"/>
            <p:cNvSpPr/>
            <p:nvPr/>
          </p:nvSpPr>
          <p:spPr>
            <a:xfrm flipH="false" flipV="false" rot="0">
              <a:off x="0" y="0"/>
              <a:ext cx="296164" cy="1434846"/>
            </a:xfrm>
            <a:custGeom>
              <a:avLst/>
              <a:gdLst/>
              <a:ahLst/>
              <a:cxnLst/>
              <a:rect r="r" b="b" t="t" l="l"/>
              <a:pathLst>
                <a:path h="1434846" w="296164">
                  <a:moveTo>
                    <a:pt x="0" y="153035"/>
                  </a:moveTo>
                  <a:cubicBezTo>
                    <a:pt x="0" y="68707"/>
                    <a:pt x="66040" y="0"/>
                    <a:pt x="148082" y="0"/>
                  </a:cubicBezTo>
                  <a:cubicBezTo>
                    <a:pt x="149987" y="0"/>
                    <a:pt x="151892" y="889"/>
                    <a:pt x="153035" y="2413"/>
                  </a:cubicBezTo>
                  <a:lnTo>
                    <a:pt x="148082" y="6350"/>
                  </a:lnTo>
                  <a:lnTo>
                    <a:pt x="148082" y="0"/>
                  </a:lnTo>
                  <a:lnTo>
                    <a:pt x="148082" y="6350"/>
                  </a:lnTo>
                  <a:lnTo>
                    <a:pt x="148082" y="0"/>
                  </a:lnTo>
                  <a:cubicBezTo>
                    <a:pt x="229997" y="0"/>
                    <a:pt x="296164" y="68707"/>
                    <a:pt x="296164" y="153035"/>
                  </a:cubicBezTo>
                  <a:lnTo>
                    <a:pt x="296164" y="1281811"/>
                  </a:lnTo>
                  <a:lnTo>
                    <a:pt x="289814" y="1281811"/>
                  </a:lnTo>
                  <a:lnTo>
                    <a:pt x="296164" y="1281811"/>
                  </a:lnTo>
                  <a:cubicBezTo>
                    <a:pt x="296164" y="1366139"/>
                    <a:pt x="230124" y="1434846"/>
                    <a:pt x="148082" y="1434846"/>
                  </a:cubicBezTo>
                  <a:lnTo>
                    <a:pt x="148082" y="1428496"/>
                  </a:lnTo>
                  <a:lnTo>
                    <a:pt x="148082" y="1422146"/>
                  </a:lnTo>
                  <a:lnTo>
                    <a:pt x="148082" y="1428496"/>
                  </a:lnTo>
                  <a:lnTo>
                    <a:pt x="148082" y="1434846"/>
                  </a:lnTo>
                  <a:cubicBezTo>
                    <a:pt x="66040" y="1434846"/>
                    <a:pt x="0" y="1366139"/>
                    <a:pt x="0" y="1281811"/>
                  </a:cubicBezTo>
                  <a:lnTo>
                    <a:pt x="0" y="153035"/>
                  </a:lnTo>
                  <a:lnTo>
                    <a:pt x="6350" y="153035"/>
                  </a:lnTo>
                  <a:lnTo>
                    <a:pt x="0" y="153035"/>
                  </a:lnTo>
                  <a:moveTo>
                    <a:pt x="12700" y="153035"/>
                  </a:moveTo>
                  <a:lnTo>
                    <a:pt x="12700" y="1281811"/>
                  </a:lnTo>
                  <a:lnTo>
                    <a:pt x="6350" y="1281811"/>
                  </a:lnTo>
                  <a:lnTo>
                    <a:pt x="12700" y="1281811"/>
                  </a:lnTo>
                  <a:cubicBezTo>
                    <a:pt x="12700" y="1359535"/>
                    <a:pt x="73533" y="1422146"/>
                    <a:pt x="148082" y="1422146"/>
                  </a:cubicBezTo>
                  <a:cubicBezTo>
                    <a:pt x="151638" y="1422146"/>
                    <a:pt x="154432" y="1424940"/>
                    <a:pt x="154432" y="1428496"/>
                  </a:cubicBezTo>
                  <a:cubicBezTo>
                    <a:pt x="154432" y="1432052"/>
                    <a:pt x="151638" y="1434846"/>
                    <a:pt x="148082" y="1434846"/>
                  </a:cubicBezTo>
                  <a:cubicBezTo>
                    <a:pt x="144526" y="1434846"/>
                    <a:pt x="141732" y="1432052"/>
                    <a:pt x="141732" y="1428496"/>
                  </a:cubicBezTo>
                  <a:cubicBezTo>
                    <a:pt x="141732" y="1424940"/>
                    <a:pt x="144526" y="1422146"/>
                    <a:pt x="148082" y="1422146"/>
                  </a:cubicBezTo>
                  <a:cubicBezTo>
                    <a:pt x="222631" y="1422146"/>
                    <a:pt x="283464" y="1359535"/>
                    <a:pt x="283464" y="1281811"/>
                  </a:cubicBezTo>
                  <a:lnTo>
                    <a:pt x="283464" y="153035"/>
                  </a:lnTo>
                  <a:lnTo>
                    <a:pt x="289814" y="153035"/>
                  </a:lnTo>
                  <a:lnTo>
                    <a:pt x="283464" y="153035"/>
                  </a:lnTo>
                  <a:cubicBezTo>
                    <a:pt x="283337" y="75311"/>
                    <a:pt x="222631" y="12700"/>
                    <a:pt x="148082" y="12700"/>
                  </a:cubicBezTo>
                  <a:cubicBezTo>
                    <a:pt x="146177" y="12700"/>
                    <a:pt x="144272" y="11811"/>
                    <a:pt x="143129" y="10287"/>
                  </a:cubicBezTo>
                  <a:lnTo>
                    <a:pt x="148082" y="6350"/>
                  </a:lnTo>
                  <a:lnTo>
                    <a:pt x="148082" y="12700"/>
                  </a:lnTo>
                  <a:cubicBezTo>
                    <a:pt x="73533" y="12700"/>
                    <a:pt x="12700" y="75311"/>
                    <a:pt x="12700" y="153035"/>
                  </a:cubicBezTo>
                  <a:close/>
                </a:path>
              </a:pathLst>
            </a:custGeom>
            <a:solidFill>
              <a:srgbClr val="BDB8DF"/>
            </a:solidFill>
          </p:spPr>
        </p:sp>
      </p:grpSp>
      <p:grpSp>
        <p:nvGrpSpPr>
          <p:cNvPr name="Group 39" id="39"/>
          <p:cNvGrpSpPr/>
          <p:nvPr/>
        </p:nvGrpSpPr>
        <p:grpSpPr>
          <a:xfrm rot="0">
            <a:off x="9763869" y="7592169"/>
            <a:ext cx="3765054" cy="442912"/>
            <a:chOff x="0" y="0"/>
            <a:chExt cx="5020072" cy="590550"/>
          </a:xfrm>
        </p:grpSpPr>
        <p:sp>
          <p:nvSpPr>
            <p:cNvPr name="Freeform 40" id="40"/>
            <p:cNvSpPr/>
            <p:nvPr/>
          </p:nvSpPr>
          <p:spPr>
            <a:xfrm flipH="false" flipV="false" rot="0">
              <a:off x="0" y="0"/>
              <a:ext cx="5020072" cy="590550"/>
            </a:xfrm>
            <a:custGeom>
              <a:avLst/>
              <a:gdLst/>
              <a:ahLst/>
              <a:cxnLst/>
              <a:rect r="r" b="b" t="t" l="l"/>
              <a:pathLst>
                <a:path h="590550" w="5020072">
                  <a:moveTo>
                    <a:pt x="0" y="0"/>
                  </a:moveTo>
                  <a:lnTo>
                    <a:pt x="5020072" y="0"/>
                  </a:lnTo>
                  <a:lnTo>
                    <a:pt x="5020072" y="590550"/>
                  </a:lnTo>
                  <a:lnTo>
                    <a:pt x="0" y="59055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41" id="41"/>
            <p:cNvSpPr txBox="true"/>
            <p:nvPr/>
          </p:nvSpPr>
          <p:spPr>
            <a:xfrm>
              <a:off x="0" y="-38100"/>
              <a:ext cx="5020072" cy="628650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437"/>
                </a:lnSpc>
              </a:pPr>
              <a:r>
                <a:rPr lang="en-US" sz="2750" b="true">
                  <a:solidFill>
                    <a:srgbClr val="2A2742"/>
                  </a:solidFill>
                  <a:latin typeface="Arimo Bold"/>
                  <a:ea typeface="Arimo Bold"/>
                  <a:cs typeface="Arimo Bold"/>
                  <a:sym typeface="Arimo Bold"/>
                </a:rPr>
                <a:t>Budget Considerations</a:t>
              </a:r>
            </a:p>
          </p:txBody>
        </p:sp>
      </p:grpSp>
      <p:grpSp>
        <p:nvGrpSpPr>
          <p:cNvPr name="Group 42" id="42"/>
          <p:cNvGrpSpPr/>
          <p:nvPr/>
        </p:nvGrpSpPr>
        <p:grpSpPr>
          <a:xfrm rot="0">
            <a:off x="9763869" y="8205192"/>
            <a:ext cx="7531894" cy="453629"/>
            <a:chOff x="0" y="0"/>
            <a:chExt cx="10042525" cy="604838"/>
          </a:xfrm>
        </p:grpSpPr>
        <p:sp>
          <p:nvSpPr>
            <p:cNvPr name="Freeform 43" id="43"/>
            <p:cNvSpPr/>
            <p:nvPr/>
          </p:nvSpPr>
          <p:spPr>
            <a:xfrm flipH="false" flipV="false" rot="0">
              <a:off x="0" y="0"/>
              <a:ext cx="10042525" cy="604838"/>
            </a:xfrm>
            <a:custGeom>
              <a:avLst/>
              <a:gdLst/>
              <a:ahLst/>
              <a:cxnLst/>
              <a:rect r="r" b="b" t="t" l="l"/>
              <a:pathLst>
                <a:path h="604838" w="10042525">
                  <a:moveTo>
                    <a:pt x="0" y="0"/>
                  </a:moveTo>
                  <a:lnTo>
                    <a:pt x="10042525" y="0"/>
                  </a:lnTo>
                  <a:lnTo>
                    <a:pt x="10042525" y="604838"/>
                  </a:lnTo>
                  <a:lnTo>
                    <a:pt x="0" y="60483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44" id="44"/>
            <p:cNvSpPr txBox="true"/>
            <p:nvPr/>
          </p:nvSpPr>
          <p:spPr>
            <a:xfrm>
              <a:off x="0" y="-104775"/>
              <a:ext cx="10042525" cy="709613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562"/>
                </a:lnSpc>
              </a:pPr>
              <a:r>
                <a:rPr lang="en-US" sz="2187">
                  <a:solidFill>
                    <a:srgbClr val="2A2742"/>
                  </a:solidFill>
                  <a:latin typeface="Arimo"/>
                  <a:ea typeface="Arimo"/>
                  <a:cs typeface="Arimo"/>
                  <a:sym typeface="Arimo"/>
                </a:rPr>
                <a:t>Balance upfront installation with long-term savings.</a:t>
              </a:r>
            </a:p>
          </p:txBody>
        </p:sp>
      </p:grpSp>
      <p:sp>
        <p:nvSpPr>
          <p:cNvPr name="Freeform 45" id="45"/>
          <p:cNvSpPr/>
          <p:nvPr/>
        </p:nvSpPr>
        <p:spPr>
          <a:xfrm flipH="false" flipV="false" rot="0">
            <a:off x="319791" y="0"/>
            <a:ext cx="2233100" cy="2233100"/>
          </a:xfrm>
          <a:custGeom>
            <a:avLst/>
            <a:gdLst/>
            <a:ahLst/>
            <a:cxnLst/>
            <a:rect r="r" b="b" t="t" l="l"/>
            <a:pathLst>
              <a:path h="2233100" w="2233100">
                <a:moveTo>
                  <a:pt x="0" y="0"/>
                </a:moveTo>
                <a:lnTo>
                  <a:pt x="2233100" y="0"/>
                </a:lnTo>
                <a:lnTo>
                  <a:pt x="2233100" y="2233100"/>
                </a:lnTo>
                <a:lnTo>
                  <a:pt x="0" y="22331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grpSp>
        <p:nvGrpSpPr>
          <p:cNvPr name="Group 46" id="46"/>
          <p:cNvGrpSpPr/>
          <p:nvPr/>
        </p:nvGrpSpPr>
        <p:grpSpPr>
          <a:xfrm rot="0">
            <a:off x="8431417" y="9310470"/>
            <a:ext cx="8277792" cy="781733"/>
            <a:chOff x="0" y="0"/>
            <a:chExt cx="7847551" cy="741102"/>
          </a:xfrm>
        </p:grpSpPr>
        <p:sp>
          <p:nvSpPr>
            <p:cNvPr name="Freeform 47" id="47"/>
            <p:cNvSpPr/>
            <p:nvPr/>
          </p:nvSpPr>
          <p:spPr>
            <a:xfrm flipH="false" flipV="false" rot="0">
              <a:off x="0" y="0"/>
              <a:ext cx="7847550" cy="741102"/>
            </a:xfrm>
            <a:custGeom>
              <a:avLst/>
              <a:gdLst/>
              <a:ahLst/>
              <a:cxnLst/>
              <a:rect r="r" b="b" t="t" l="l"/>
              <a:pathLst>
                <a:path h="741102" w="7847550">
                  <a:moveTo>
                    <a:pt x="0" y="0"/>
                  </a:moveTo>
                  <a:lnTo>
                    <a:pt x="7847550" y="0"/>
                  </a:lnTo>
                  <a:lnTo>
                    <a:pt x="7847550" y="741102"/>
                  </a:lnTo>
                  <a:lnTo>
                    <a:pt x="0" y="741102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48" id="48"/>
            <p:cNvSpPr txBox="true"/>
            <p:nvPr/>
          </p:nvSpPr>
          <p:spPr>
            <a:xfrm>
              <a:off x="0" y="-76200"/>
              <a:ext cx="7847551" cy="817302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874"/>
                </a:lnSpc>
              </a:pPr>
              <a:r>
                <a:rPr lang="en-US" b="true" sz="2750">
                  <a:solidFill>
                    <a:srgbClr val="003D1A"/>
                  </a:solidFill>
                  <a:latin typeface="Arimo Bold"/>
                  <a:ea typeface="Arimo Bold"/>
                  <a:cs typeface="Arimo Bold"/>
                  <a:sym typeface="Arimo Bold"/>
                  <a:hlinkClick r:id="rId6" tooltip="https://linksairelectrical.com.au/ducted-airconditioning/"/>
                </a:rPr>
                <a:t>https://linksairelectrical.com.au/</a:t>
              </a:r>
            </a:p>
          </p:txBody>
        </p:sp>
      </p:grpSp>
      <p:sp>
        <p:nvSpPr>
          <p:cNvPr name="Freeform 49" id="49"/>
          <p:cNvSpPr/>
          <p:nvPr/>
        </p:nvSpPr>
        <p:spPr>
          <a:xfrm flipH="false" flipV="false" rot="0">
            <a:off x="7354811" y="9258300"/>
            <a:ext cx="632502" cy="737970"/>
          </a:xfrm>
          <a:custGeom>
            <a:avLst/>
            <a:gdLst/>
            <a:ahLst/>
            <a:cxnLst/>
            <a:rect r="r" b="b" t="t" l="l"/>
            <a:pathLst>
              <a:path h="737970" w="632502">
                <a:moveTo>
                  <a:pt x="0" y="0"/>
                </a:moveTo>
                <a:lnTo>
                  <a:pt x="632502" y="0"/>
                </a:lnTo>
                <a:lnTo>
                  <a:pt x="632502" y="737970"/>
                </a:lnTo>
                <a:lnTo>
                  <a:pt x="0" y="73797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 descr="preencoded.png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AFAFA">
                <a:alpha val="90196"/>
              </a:srgbClr>
            </a:solidFill>
          </p:spPr>
        </p:sp>
      </p:grpSp>
      <p:grpSp>
        <p:nvGrpSpPr>
          <p:cNvPr name="Group 5" id="5"/>
          <p:cNvGrpSpPr/>
          <p:nvPr/>
        </p:nvGrpSpPr>
        <p:grpSpPr>
          <a:xfrm rot="0">
            <a:off x="992238" y="866329"/>
            <a:ext cx="9445526" cy="1771947"/>
            <a:chOff x="0" y="0"/>
            <a:chExt cx="12594035" cy="2362597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2594035" cy="2362597"/>
            </a:xfrm>
            <a:custGeom>
              <a:avLst/>
              <a:gdLst/>
              <a:ahLst/>
              <a:cxnLst/>
              <a:rect r="r" b="b" t="t" l="l"/>
              <a:pathLst>
                <a:path h="2362597" w="12594035">
                  <a:moveTo>
                    <a:pt x="0" y="0"/>
                  </a:moveTo>
                  <a:lnTo>
                    <a:pt x="12594035" y="0"/>
                  </a:lnTo>
                  <a:lnTo>
                    <a:pt x="12594035" y="2362597"/>
                  </a:lnTo>
                  <a:lnTo>
                    <a:pt x="0" y="2362597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57150"/>
              <a:ext cx="12594035" cy="2419747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6937"/>
                </a:lnSpc>
              </a:pPr>
              <a:r>
                <a:rPr lang="en-US" sz="5562" b="true">
                  <a:solidFill>
                    <a:srgbClr val="231971"/>
                  </a:solidFill>
                  <a:latin typeface="Arimo Bold"/>
                  <a:ea typeface="Arimo Bold"/>
                  <a:cs typeface="Arimo Bold"/>
                  <a:sym typeface="Arimo Bold"/>
                </a:rPr>
                <a:t>Professional Installation is Key</a:t>
              </a: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987475" y="3058716"/>
            <a:ext cx="647402" cy="647402"/>
            <a:chOff x="0" y="0"/>
            <a:chExt cx="863203" cy="863203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6350" y="6350"/>
              <a:ext cx="850519" cy="850519"/>
            </a:xfrm>
            <a:custGeom>
              <a:avLst/>
              <a:gdLst/>
              <a:ahLst/>
              <a:cxnLst/>
              <a:rect r="r" b="b" t="t" l="l"/>
              <a:pathLst>
                <a:path h="850519" w="850519">
                  <a:moveTo>
                    <a:pt x="0" y="158750"/>
                  </a:moveTo>
                  <a:cubicBezTo>
                    <a:pt x="0" y="71120"/>
                    <a:pt x="71120" y="0"/>
                    <a:pt x="158750" y="0"/>
                  </a:cubicBezTo>
                  <a:lnTo>
                    <a:pt x="691769" y="0"/>
                  </a:lnTo>
                  <a:cubicBezTo>
                    <a:pt x="779399" y="0"/>
                    <a:pt x="850519" y="71120"/>
                    <a:pt x="850519" y="158750"/>
                  </a:cubicBezTo>
                  <a:lnTo>
                    <a:pt x="850519" y="691769"/>
                  </a:lnTo>
                  <a:cubicBezTo>
                    <a:pt x="850519" y="779399"/>
                    <a:pt x="779399" y="850519"/>
                    <a:pt x="691769" y="850519"/>
                  </a:cubicBezTo>
                  <a:lnTo>
                    <a:pt x="158750" y="850519"/>
                  </a:lnTo>
                  <a:cubicBezTo>
                    <a:pt x="71120" y="850519"/>
                    <a:pt x="0" y="779399"/>
                    <a:pt x="0" y="691769"/>
                  </a:cubicBezTo>
                  <a:close/>
                </a:path>
              </a:pathLst>
            </a:custGeom>
            <a:solidFill>
              <a:srgbClr val="E9E6FA"/>
            </a:solid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863219" cy="863219"/>
            </a:xfrm>
            <a:custGeom>
              <a:avLst/>
              <a:gdLst/>
              <a:ahLst/>
              <a:cxnLst/>
              <a:rect r="r" b="b" t="t" l="l"/>
              <a:pathLst>
                <a:path h="863219" w="863219">
                  <a:moveTo>
                    <a:pt x="0" y="165100"/>
                  </a:moveTo>
                  <a:cubicBezTo>
                    <a:pt x="0" y="73914"/>
                    <a:pt x="73914" y="0"/>
                    <a:pt x="165100" y="0"/>
                  </a:cubicBezTo>
                  <a:lnTo>
                    <a:pt x="698119" y="0"/>
                  </a:lnTo>
                  <a:lnTo>
                    <a:pt x="698119" y="6350"/>
                  </a:lnTo>
                  <a:lnTo>
                    <a:pt x="698119" y="0"/>
                  </a:lnTo>
                  <a:lnTo>
                    <a:pt x="698119" y="6350"/>
                  </a:lnTo>
                  <a:lnTo>
                    <a:pt x="698119" y="0"/>
                  </a:lnTo>
                  <a:cubicBezTo>
                    <a:pt x="789305" y="0"/>
                    <a:pt x="863219" y="73914"/>
                    <a:pt x="863219" y="165100"/>
                  </a:cubicBezTo>
                  <a:lnTo>
                    <a:pt x="856869" y="165100"/>
                  </a:lnTo>
                  <a:lnTo>
                    <a:pt x="863219" y="165100"/>
                  </a:lnTo>
                  <a:lnTo>
                    <a:pt x="863219" y="698119"/>
                  </a:lnTo>
                  <a:lnTo>
                    <a:pt x="856869" y="698119"/>
                  </a:lnTo>
                  <a:lnTo>
                    <a:pt x="863219" y="698119"/>
                  </a:lnTo>
                  <a:cubicBezTo>
                    <a:pt x="863219" y="789305"/>
                    <a:pt x="789305" y="863219"/>
                    <a:pt x="698119" y="863219"/>
                  </a:cubicBezTo>
                  <a:lnTo>
                    <a:pt x="698119" y="856869"/>
                  </a:lnTo>
                  <a:lnTo>
                    <a:pt x="698119" y="863219"/>
                  </a:lnTo>
                  <a:lnTo>
                    <a:pt x="165100" y="863219"/>
                  </a:lnTo>
                  <a:lnTo>
                    <a:pt x="165100" y="856869"/>
                  </a:lnTo>
                  <a:lnTo>
                    <a:pt x="165100" y="863219"/>
                  </a:lnTo>
                  <a:cubicBezTo>
                    <a:pt x="73914" y="863219"/>
                    <a:pt x="0" y="789305"/>
                    <a:pt x="0" y="698119"/>
                  </a:cubicBezTo>
                  <a:lnTo>
                    <a:pt x="0" y="165100"/>
                  </a:lnTo>
                  <a:lnTo>
                    <a:pt x="6350" y="165100"/>
                  </a:lnTo>
                  <a:lnTo>
                    <a:pt x="0" y="165100"/>
                  </a:lnTo>
                  <a:moveTo>
                    <a:pt x="12700" y="165100"/>
                  </a:moveTo>
                  <a:lnTo>
                    <a:pt x="12700" y="698119"/>
                  </a:lnTo>
                  <a:lnTo>
                    <a:pt x="6350" y="698119"/>
                  </a:lnTo>
                  <a:lnTo>
                    <a:pt x="12700" y="698119"/>
                  </a:lnTo>
                  <a:cubicBezTo>
                    <a:pt x="12700" y="782320"/>
                    <a:pt x="80899" y="850519"/>
                    <a:pt x="165100" y="850519"/>
                  </a:cubicBezTo>
                  <a:lnTo>
                    <a:pt x="698119" y="850519"/>
                  </a:lnTo>
                  <a:cubicBezTo>
                    <a:pt x="782320" y="850519"/>
                    <a:pt x="850519" y="782320"/>
                    <a:pt x="850519" y="698119"/>
                  </a:cubicBezTo>
                  <a:lnTo>
                    <a:pt x="850519" y="165100"/>
                  </a:lnTo>
                  <a:cubicBezTo>
                    <a:pt x="850519" y="80899"/>
                    <a:pt x="782320" y="12700"/>
                    <a:pt x="698119" y="12700"/>
                  </a:cubicBezTo>
                  <a:lnTo>
                    <a:pt x="165100" y="12700"/>
                  </a:lnTo>
                  <a:lnTo>
                    <a:pt x="165100" y="6350"/>
                  </a:lnTo>
                  <a:lnTo>
                    <a:pt x="165100" y="12700"/>
                  </a:lnTo>
                  <a:cubicBezTo>
                    <a:pt x="80899" y="12700"/>
                    <a:pt x="12700" y="80899"/>
                    <a:pt x="12700" y="165100"/>
                  </a:cubicBezTo>
                  <a:close/>
                </a:path>
              </a:pathLst>
            </a:custGeom>
            <a:solidFill>
              <a:srgbClr val="BDB8DF"/>
            </a:solidFill>
          </p:spPr>
        </p:sp>
      </p:grpSp>
      <p:grpSp>
        <p:nvGrpSpPr>
          <p:cNvPr name="Group 11" id="11"/>
          <p:cNvGrpSpPr/>
          <p:nvPr/>
        </p:nvGrpSpPr>
        <p:grpSpPr>
          <a:xfrm rot="0">
            <a:off x="1913632" y="3160811"/>
            <a:ext cx="3544044" cy="442912"/>
            <a:chOff x="0" y="0"/>
            <a:chExt cx="4725392" cy="59055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4725392" cy="590550"/>
            </a:xfrm>
            <a:custGeom>
              <a:avLst/>
              <a:gdLst/>
              <a:ahLst/>
              <a:cxnLst/>
              <a:rect r="r" b="b" t="t" l="l"/>
              <a:pathLst>
                <a:path h="590550" w="4725392">
                  <a:moveTo>
                    <a:pt x="0" y="0"/>
                  </a:moveTo>
                  <a:lnTo>
                    <a:pt x="4725392" y="0"/>
                  </a:lnTo>
                  <a:lnTo>
                    <a:pt x="4725392" y="590550"/>
                  </a:lnTo>
                  <a:lnTo>
                    <a:pt x="0" y="59055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38100"/>
              <a:ext cx="4725392" cy="628650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437"/>
                </a:lnSpc>
              </a:pPr>
              <a:r>
                <a:rPr lang="en-US" sz="2750" b="true">
                  <a:solidFill>
                    <a:srgbClr val="2A2742"/>
                  </a:solidFill>
                  <a:latin typeface="Arimo Bold"/>
                  <a:ea typeface="Arimo Bold"/>
                  <a:cs typeface="Arimo Bold"/>
                  <a:sym typeface="Arimo Bold"/>
                </a:rPr>
                <a:t>Correct Sizing</a:t>
              </a: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1913632" y="3773835"/>
            <a:ext cx="8524131" cy="453629"/>
            <a:chOff x="0" y="0"/>
            <a:chExt cx="11365508" cy="604838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11365509" cy="604838"/>
            </a:xfrm>
            <a:custGeom>
              <a:avLst/>
              <a:gdLst/>
              <a:ahLst/>
              <a:cxnLst/>
              <a:rect r="r" b="b" t="t" l="l"/>
              <a:pathLst>
                <a:path h="604838" w="11365509">
                  <a:moveTo>
                    <a:pt x="0" y="0"/>
                  </a:moveTo>
                  <a:lnTo>
                    <a:pt x="11365509" y="0"/>
                  </a:lnTo>
                  <a:lnTo>
                    <a:pt x="11365509" y="604838"/>
                  </a:lnTo>
                  <a:lnTo>
                    <a:pt x="0" y="60483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6" id="16"/>
            <p:cNvSpPr txBox="true"/>
            <p:nvPr/>
          </p:nvSpPr>
          <p:spPr>
            <a:xfrm>
              <a:off x="0" y="-104775"/>
              <a:ext cx="11365508" cy="709613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562"/>
                </a:lnSpc>
              </a:pPr>
              <a:r>
                <a:rPr lang="en-US" sz="2187">
                  <a:solidFill>
                    <a:srgbClr val="2A2742"/>
                  </a:solidFill>
                  <a:latin typeface="Arimo"/>
                  <a:ea typeface="Arimo"/>
                  <a:cs typeface="Arimo"/>
                  <a:sym typeface="Arimo"/>
                </a:rPr>
                <a:t>Ensures peak system performance and comfort.</a:t>
              </a: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987475" y="4789735"/>
            <a:ext cx="647402" cy="647402"/>
            <a:chOff x="0" y="0"/>
            <a:chExt cx="863203" cy="863203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6350" y="6350"/>
              <a:ext cx="850519" cy="850519"/>
            </a:xfrm>
            <a:custGeom>
              <a:avLst/>
              <a:gdLst/>
              <a:ahLst/>
              <a:cxnLst/>
              <a:rect r="r" b="b" t="t" l="l"/>
              <a:pathLst>
                <a:path h="850519" w="850519">
                  <a:moveTo>
                    <a:pt x="0" y="158750"/>
                  </a:moveTo>
                  <a:cubicBezTo>
                    <a:pt x="0" y="71120"/>
                    <a:pt x="71120" y="0"/>
                    <a:pt x="158750" y="0"/>
                  </a:cubicBezTo>
                  <a:lnTo>
                    <a:pt x="691769" y="0"/>
                  </a:lnTo>
                  <a:cubicBezTo>
                    <a:pt x="779399" y="0"/>
                    <a:pt x="850519" y="71120"/>
                    <a:pt x="850519" y="158750"/>
                  </a:cubicBezTo>
                  <a:lnTo>
                    <a:pt x="850519" y="691769"/>
                  </a:lnTo>
                  <a:cubicBezTo>
                    <a:pt x="850519" y="779399"/>
                    <a:pt x="779399" y="850519"/>
                    <a:pt x="691769" y="850519"/>
                  </a:cubicBezTo>
                  <a:lnTo>
                    <a:pt x="158750" y="850519"/>
                  </a:lnTo>
                  <a:cubicBezTo>
                    <a:pt x="71120" y="850519"/>
                    <a:pt x="0" y="779399"/>
                    <a:pt x="0" y="691769"/>
                  </a:cubicBezTo>
                  <a:close/>
                </a:path>
              </a:pathLst>
            </a:custGeom>
            <a:solidFill>
              <a:srgbClr val="E9E6FA"/>
            </a:solidFill>
          </p:spPr>
        </p:sp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863219" cy="863219"/>
            </a:xfrm>
            <a:custGeom>
              <a:avLst/>
              <a:gdLst/>
              <a:ahLst/>
              <a:cxnLst/>
              <a:rect r="r" b="b" t="t" l="l"/>
              <a:pathLst>
                <a:path h="863219" w="863219">
                  <a:moveTo>
                    <a:pt x="0" y="165100"/>
                  </a:moveTo>
                  <a:cubicBezTo>
                    <a:pt x="0" y="73914"/>
                    <a:pt x="73914" y="0"/>
                    <a:pt x="165100" y="0"/>
                  </a:cubicBezTo>
                  <a:lnTo>
                    <a:pt x="698119" y="0"/>
                  </a:lnTo>
                  <a:lnTo>
                    <a:pt x="698119" y="6350"/>
                  </a:lnTo>
                  <a:lnTo>
                    <a:pt x="698119" y="0"/>
                  </a:lnTo>
                  <a:lnTo>
                    <a:pt x="698119" y="6350"/>
                  </a:lnTo>
                  <a:lnTo>
                    <a:pt x="698119" y="0"/>
                  </a:lnTo>
                  <a:cubicBezTo>
                    <a:pt x="789305" y="0"/>
                    <a:pt x="863219" y="73914"/>
                    <a:pt x="863219" y="165100"/>
                  </a:cubicBezTo>
                  <a:lnTo>
                    <a:pt x="856869" y="165100"/>
                  </a:lnTo>
                  <a:lnTo>
                    <a:pt x="863219" y="165100"/>
                  </a:lnTo>
                  <a:lnTo>
                    <a:pt x="863219" y="698119"/>
                  </a:lnTo>
                  <a:lnTo>
                    <a:pt x="856869" y="698119"/>
                  </a:lnTo>
                  <a:lnTo>
                    <a:pt x="863219" y="698119"/>
                  </a:lnTo>
                  <a:cubicBezTo>
                    <a:pt x="863219" y="789305"/>
                    <a:pt x="789305" y="863219"/>
                    <a:pt x="698119" y="863219"/>
                  </a:cubicBezTo>
                  <a:lnTo>
                    <a:pt x="698119" y="856869"/>
                  </a:lnTo>
                  <a:lnTo>
                    <a:pt x="698119" y="863219"/>
                  </a:lnTo>
                  <a:lnTo>
                    <a:pt x="165100" y="863219"/>
                  </a:lnTo>
                  <a:lnTo>
                    <a:pt x="165100" y="856869"/>
                  </a:lnTo>
                  <a:lnTo>
                    <a:pt x="165100" y="863219"/>
                  </a:lnTo>
                  <a:cubicBezTo>
                    <a:pt x="73914" y="863219"/>
                    <a:pt x="0" y="789305"/>
                    <a:pt x="0" y="698119"/>
                  </a:cubicBezTo>
                  <a:lnTo>
                    <a:pt x="0" y="165100"/>
                  </a:lnTo>
                  <a:lnTo>
                    <a:pt x="6350" y="165100"/>
                  </a:lnTo>
                  <a:lnTo>
                    <a:pt x="0" y="165100"/>
                  </a:lnTo>
                  <a:moveTo>
                    <a:pt x="12700" y="165100"/>
                  </a:moveTo>
                  <a:lnTo>
                    <a:pt x="12700" y="698119"/>
                  </a:lnTo>
                  <a:lnTo>
                    <a:pt x="6350" y="698119"/>
                  </a:lnTo>
                  <a:lnTo>
                    <a:pt x="12700" y="698119"/>
                  </a:lnTo>
                  <a:cubicBezTo>
                    <a:pt x="12700" y="782320"/>
                    <a:pt x="80899" y="850519"/>
                    <a:pt x="165100" y="850519"/>
                  </a:cubicBezTo>
                  <a:lnTo>
                    <a:pt x="698119" y="850519"/>
                  </a:lnTo>
                  <a:cubicBezTo>
                    <a:pt x="782320" y="850519"/>
                    <a:pt x="850519" y="782320"/>
                    <a:pt x="850519" y="698119"/>
                  </a:cubicBezTo>
                  <a:lnTo>
                    <a:pt x="850519" y="165100"/>
                  </a:lnTo>
                  <a:cubicBezTo>
                    <a:pt x="850519" y="80899"/>
                    <a:pt x="782320" y="12700"/>
                    <a:pt x="698119" y="12700"/>
                  </a:cubicBezTo>
                  <a:lnTo>
                    <a:pt x="165100" y="12700"/>
                  </a:lnTo>
                  <a:lnTo>
                    <a:pt x="165100" y="6350"/>
                  </a:lnTo>
                  <a:lnTo>
                    <a:pt x="165100" y="12700"/>
                  </a:lnTo>
                  <a:cubicBezTo>
                    <a:pt x="80899" y="12700"/>
                    <a:pt x="12700" y="80899"/>
                    <a:pt x="12700" y="165100"/>
                  </a:cubicBezTo>
                  <a:close/>
                </a:path>
              </a:pathLst>
            </a:custGeom>
            <a:solidFill>
              <a:srgbClr val="BDB8DF"/>
            </a:solidFill>
          </p:spPr>
        </p:sp>
      </p:grpSp>
      <p:grpSp>
        <p:nvGrpSpPr>
          <p:cNvPr name="Group 20" id="20"/>
          <p:cNvGrpSpPr/>
          <p:nvPr/>
        </p:nvGrpSpPr>
        <p:grpSpPr>
          <a:xfrm rot="0">
            <a:off x="1913632" y="4891831"/>
            <a:ext cx="3544044" cy="442912"/>
            <a:chOff x="0" y="0"/>
            <a:chExt cx="4725392" cy="590550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4725392" cy="590550"/>
            </a:xfrm>
            <a:custGeom>
              <a:avLst/>
              <a:gdLst/>
              <a:ahLst/>
              <a:cxnLst/>
              <a:rect r="r" b="b" t="t" l="l"/>
              <a:pathLst>
                <a:path h="590550" w="4725392">
                  <a:moveTo>
                    <a:pt x="0" y="0"/>
                  </a:moveTo>
                  <a:lnTo>
                    <a:pt x="4725392" y="0"/>
                  </a:lnTo>
                  <a:lnTo>
                    <a:pt x="4725392" y="590550"/>
                  </a:lnTo>
                  <a:lnTo>
                    <a:pt x="0" y="59055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2" id="22"/>
            <p:cNvSpPr txBox="true"/>
            <p:nvPr/>
          </p:nvSpPr>
          <p:spPr>
            <a:xfrm>
              <a:off x="0" y="-38100"/>
              <a:ext cx="4725392" cy="628650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437"/>
                </a:lnSpc>
              </a:pPr>
              <a:r>
                <a:rPr lang="en-US" sz="2750" b="true">
                  <a:solidFill>
                    <a:srgbClr val="2A2742"/>
                  </a:solidFill>
                  <a:latin typeface="Arimo Bold"/>
                  <a:ea typeface="Arimo Bold"/>
                  <a:cs typeface="Arimo Bold"/>
                  <a:sym typeface="Arimo Bold"/>
                </a:rPr>
                <a:t>Proper Ductwork</a:t>
              </a:r>
            </a:p>
          </p:txBody>
        </p:sp>
      </p:grpSp>
      <p:grpSp>
        <p:nvGrpSpPr>
          <p:cNvPr name="Group 23" id="23"/>
          <p:cNvGrpSpPr/>
          <p:nvPr/>
        </p:nvGrpSpPr>
        <p:grpSpPr>
          <a:xfrm rot="0">
            <a:off x="1913632" y="5504855"/>
            <a:ext cx="8524131" cy="453629"/>
            <a:chOff x="0" y="0"/>
            <a:chExt cx="11365508" cy="604838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11365509" cy="604838"/>
            </a:xfrm>
            <a:custGeom>
              <a:avLst/>
              <a:gdLst/>
              <a:ahLst/>
              <a:cxnLst/>
              <a:rect r="r" b="b" t="t" l="l"/>
              <a:pathLst>
                <a:path h="604838" w="11365509">
                  <a:moveTo>
                    <a:pt x="0" y="0"/>
                  </a:moveTo>
                  <a:lnTo>
                    <a:pt x="11365509" y="0"/>
                  </a:lnTo>
                  <a:lnTo>
                    <a:pt x="11365509" y="604838"/>
                  </a:lnTo>
                  <a:lnTo>
                    <a:pt x="0" y="60483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5" id="25"/>
            <p:cNvSpPr txBox="true"/>
            <p:nvPr/>
          </p:nvSpPr>
          <p:spPr>
            <a:xfrm>
              <a:off x="0" y="-104775"/>
              <a:ext cx="11365508" cy="709613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562"/>
                </a:lnSpc>
              </a:pPr>
              <a:r>
                <a:rPr lang="en-US" sz="2187">
                  <a:solidFill>
                    <a:srgbClr val="2A2742"/>
                  </a:solidFill>
                  <a:latin typeface="Arimo"/>
                  <a:ea typeface="Arimo"/>
                  <a:cs typeface="Arimo"/>
                  <a:sym typeface="Arimo"/>
                </a:rPr>
                <a:t>Minimizes energy loss and maximizes efficiency.</a:t>
              </a:r>
            </a:p>
          </p:txBody>
        </p:sp>
      </p:grpSp>
      <p:grpSp>
        <p:nvGrpSpPr>
          <p:cNvPr name="Group 26" id="26"/>
          <p:cNvGrpSpPr/>
          <p:nvPr/>
        </p:nvGrpSpPr>
        <p:grpSpPr>
          <a:xfrm rot="0">
            <a:off x="987475" y="6520755"/>
            <a:ext cx="647402" cy="647402"/>
            <a:chOff x="0" y="0"/>
            <a:chExt cx="863203" cy="863203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6350" y="6350"/>
              <a:ext cx="850519" cy="850519"/>
            </a:xfrm>
            <a:custGeom>
              <a:avLst/>
              <a:gdLst/>
              <a:ahLst/>
              <a:cxnLst/>
              <a:rect r="r" b="b" t="t" l="l"/>
              <a:pathLst>
                <a:path h="850519" w="850519">
                  <a:moveTo>
                    <a:pt x="0" y="158750"/>
                  </a:moveTo>
                  <a:cubicBezTo>
                    <a:pt x="0" y="71120"/>
                    <a:pt x="71120" y="0"/>
                    <a:pt x="158750" y="0"/>
                  </a:cubicBezTo>
                  <a:lnTo>
                    <a:pt x="691769" y="0"/>
                  </a:lnTo>
                  <a:cubicBezTo>
                    <a:pt x="779399" y="0"/>
                    <a:pt x="850519" y="71120"/>
                    <a:pt x="850519" y="158750"/>
                  </a:cubicBezTo>
                  <a:lnTo>
                    <a:pt x="850519" y="691769"/>
                  </a:lnTo>
                  <a:cubicBezTo>
                    <a:pt x="850519" y="779399"/>
                    <a:pt x="779399" y="850519"/>
                    <a:pt x="691769" y="850519"/>
                  </a:cubicBezTo>
                  <a:lnTo>
                    <a:pt x="158750" y="850519"/>
                  </a:lnTo>
                  <a:cubicBezTo>
                    <a:pt x="71120" y="850519"/>
                    <a:pt x="0" y="779399"/>
                    <a:pt x="0" y="691769"/>
                  </a:cubicBezTo>
                  <a:close/>
                </a:path>
              </a:pathLst>
            </a:custGeom>
            <a:solidFill>
              <a:srgbClr val="E9E6FA"/>
            </a:solidFill>
          </p:spPr>
        </p:sp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863219" cy="863219"/>
            </a:xfrm>
            <a:custGeom>
              <a:avLst/>
              <a:gdLst/>
              <a:ahLst/>
              <a:cxnLst/>
              <a:rect r="r" b="b" t="t" l="l"/>
              <a:pathLst>
                <a:path h="863219" w="863219">
                  <a:moveTo>
                    <a:pt x="0" y="165100"/>
                  </a:moveTo>
                  <a:cubicBezTo>
                    <a:pt x="0" y="73914"/>
                    <a:pt x="73914" y="0"/>
                    <a:pt x="165100" y="0"/>
                  </a:cubicBezTo>
                  <a:lnTo>
                    <a:pt x="698119" y="0"/>
                  </a:lnTo>
                  <a:lnTo>
                    <a:pt x="698119" y="6350"/>
                  </a:lnTo>
                  <a:lnTo>
                    <a:pt x="698119" y="0"/>
                  </a:lnTo>
                  <a:lnTo>
                    <a:pt x="698119" y="6350"/>
                  </a:lnTo>
                  <a:lnTo>
                    <a:pt x="698119" y="0"/>
                  </a:lnTo>
                  <a:cubicBezTo>
                    <a:pt x="789305" y="0"/>
                    <a:pt x="863219" y="73914"/>
                    <a:pt x="863219" y="165100"/>
                  </a:cubicBezTo>
                  <a:lnTo>
                    <a:pt x="856869" y="165100"/>
                  </a:lnTo>
                  <a:lnTo>
                    <a:pt x="863219" y="165100"/>
                  </a:lnTo>
                  <a:lnTo>
                    <a:pt x="863219" y="698119"/>
                  </a:lnTo>
                  <a:lnTo>
                    <a:pt x="856869" y="698119"/>
                  </a:lnTo>
                  <a:lnTo>
                    <a:pt x="863219" y="698119"/>
                  </a:lnTo>
                  <a:cubicBezTo>
                    <a:pt x="863219" y="789305"/>
                    <a:pt x="789305" y="863219"/>
                    <a:pt x="698119" y="863219"/>
                  </a:cubicBezTo>
                  <a:lnTo>
                    <a:pt x="698119" y="856869"/>
                  </a:lnTo>
                  <a:lnTo>
                    <a:pt x="698119" y="863219"/>
                  </a:lnTo>
                  <a:lnTo>
                    <a:pt x="165100" y="863219"/>
                  </a:lnTo>
                  <a:lnTo>
                    <a:pt x="165100" y="856869"/>
                  </a:lnTo>
                  <a:lnTo>
                    <a:pt x="165100" y="863219"/>
                  </a:lnTo>
                  <a:cubicBezTo>
                    <a:pt x="73914" y="863219"/>
                    <a:pt x="0" y="789305"/>
                    <a:pt x="0" y="698119"/>
                  </a:cubicBezTo>
                  <a:lnTo>
                    <a:pt x="0" y="165100"/>
                  </a:lnTo>
                  <a:lnTo>
                    <a:pt x="6350" y="165100"/>
                  </a:lnTo>
                  <a:lnTo>
                    <a:pt x="0" y="165100"/>
                  </a:lnTo>
                  <a:moveTo>
                    <a:pt x="12700" y="165100"/>
                  </a:moveTo>
                  <a:lnTo>
                    <a:pt x="12700" y="698119"/>
                  </a:lnTo>
                  <a:lnTo>
                    <a:pt x="6350" y="698119"/>
                  </a:lnTo>
                  <a:lnTo>
                    <a:pt x="12700" y="698119"/>
                  </a:lnTo>
                  <a:cubicBezTo>
                    <a:pt x="12700" y="782320"/>
                    <a:pt x="80899" y="850519"/>
                    <a:pt x="165100" y="850519"/>
                  </a:cubicBezTo>
                  <a:lnTo>
                    <a:pt x="698119" y="850519"/>
                  </a:lnTo>
                  <a:cubicBezTo>
                    <a:pt x="782320" y="850519"/>
                    <a:pt x="850519" y="782320"/>
                    <a:pt x="850519" y="698119"/>
                  </a:cubicBezTo>
                  <a:lnTo>
                    <a:pt x="850519" y="165100"/>
                  </a:lnTo>
                  <a:cubicBezTo>
                    <a:pt x="850519" y="80899"/>
                    <a:pt x="782320" y="12700"/>
                    <a:pt x="698119" y="12700"/>
                  </a:cubicBezTo>
                  <a:lnTo>
                    <a:pt x="165100" y="12700"/>
                  </a:lnTo>
                  <a:lnTo>
                    <a:pt x="165100" y="6350"/>
                  </a:lnTo>
                  <a:lnTo>
                    <a:pt x="165100" y="12700"/>
                  </a:lnTo>
                  <a:cubicBezTo>
                    <a:pt x="80899" y="12700"/>
                    <a:pt x="12700" y="80899"/>
                    <a:pt x="12700" y="165100"/>
                  </a:cubicBezTo>
                  <a:close/>
                </a:path>
              </a:pathLst>
            </a:custGeom>
            <a:solidFill>
              <a:srgbClr val="BDB8DF"/>
            </a:solidFill>
          </p:spPr>
        </p:sp>
      </p:grpSp>
      <p:grpSp>
        <p:nvGrpSpPr>
          <p:cNvPr name="Group 29" id="29"/>
          <p:cNvGrpSpPr/>
          <p:nvPr/>
        </p:nvGrpSpPr>
        <p:grpSpPr>
          <a:xfrm rot="0">
            <a:off x="1913632" y="6622851"/>
            <a:ext cx="3544044" cy="442912"/>
            <a:chOff x="0" y="0"/>
            <a:chExt cx="4725392" cy="590550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0" y="0"/>
              <a:ext cx="4725392" cy="590550"/>
            </a:xfrm>
            <a:custGeom>
              <a:avLst/>
              <a:gdLst/>
              <a:ahLst/>
              <a:cxnLst/>
              <a:rect r="r" b="b" t="t" l="l"/>
              <a:pathLst>
                <a:path h="590550" w="4725392">
                  <a:moveTo>
                    <a:pt x="0" y="0"/>
                  </a:moveTo>
                  <a:lnTo>
                    <a:pt x="4725392" y="0"/>
                  </a:lnTo>
                  <a:lnTo>
                    <a:pt x="4725392" y="590550"/>
                  </a:lnTo>
                  <a:lnTo>
                    <a:pt x="0" y="59055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31" id="31"/>
            <p:cNvSpPr txBox="true"/>
            <p:nvPr/>
          </p:nvSpPr>
          <p:spPr>
            <a:xfrm>
              <a:off x="0" y="-38100"/>
              <a:ext cx="4725392" cy="628650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437"/>
                </a:lnSpc>
              </a:pPr>
              <a:r>
                <a:rPr lang="en-US" sz="2750" b="true">
                  <a:solidFill>
                    <a:srgbClr val="2A2742"/>
                  </a:solidFill>
                  <a:latin typeface="Arimo Bold"/>
                  <a:ea typeface="Arimo Bold"/>
                  <a:cs typeface="Arimo Bold"/>
                  <a:sym typeface="Arimo Bold"/>
                </a:rPr>
                <a:t>Certified Installers</a:t>
              </a:r>
            </a:p>
          </p:txBody>
        </p:sp>
      </p:grpSp>
      <p:grpSp>
        <p:nvGrpSpPr>
          <p:cNvPr name="Group 32" id="32"/>
          <p:cNvGrpSpPr/>
          <p:nvPr/>
        </p:nvGrpSpPr>
        <p:grpSpPr>
          <a:xfrm rot="0">
            <a:off x="1913632" y="7235875"/>
            <a:ext cx="8524131" cy="453629"/>
            <a:chOff x="0" y="0"/>
            <a:chExt cx="11365508" cy="604838"/>
          </a:xfrm>
        </p:grpSpPr>
        <p:sp>
          <p:nvSpPr>
            <p:cNvPr name="Freeform 33" id="33"/>
            <p:cNvSpPr/>
            <p:nvPr/>
          </p:nvSpPr>
          <p:spPr>
            <a:xfrm flipH="false" flipV="false" rot="0">
              <a:off x="0" y="0"/>
              <a:ext cx="11365509" cy="604838"/>
            </a:xfrm>
            <a:custGeom>
              <a:avLst/>
              <a:gdLst/>
              <a:ahLst/>
              <a:cxnLst/>
              <a:rect r="r" b="b" t="t" l="l"/>
              <a:pathLst>
                <a:path h="604838" w="11365509">
                  <a:moveTo>
                    <a:pt x="0" y="0"/>
                  </a:moveTo>
                  <a:lnTo>
                    <a:pt x="11365509" y="0"/>
                  </a:lnTo>
                  <a:lnTo>
                    <a:pt x="11365509" y="604838"/>
                  </a:lnTo>
                  <a:lnTo>
                    <a:pt x="0" y="60483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34" id="34"/>
            <p:cNvSpPr txBox="true"/>
            <p:nvPr/>
          </p:nvSpPr>
          <p:spPr>
            <a:xfrm>
              <a:off x="0" y="-104775"/>
              <a:ext cx="11365508" cy="709613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562"/>
                </a:lnSpc>
              </a:pPr>
              <a:r>
                <a:rPr lang="en-US" sz="2187">
                  <a:solidFill>
                    <a:srgbClr val="2A2742"/>
                  </a:solidFill>
                  <a:latin typeface="Arimo"/>
                  <a:ea typeface="Arimo"/>
                  <a:cs typeface="Arimo"/>
                  <a:sym typeface="Arimo"/>
                </a:rPr>
                <a:t>Links Air Electrical provides experienced and safe installation.</a:t>
              </a:r>
            </a:p>
          </p:txBody>
        </p:sp>
      </p:grpSp>
      <p:grpSp>
        <p:nvGrpSpPr>
          <p:cNvPr name="Group 35" id="35"/>
          <p:cNvGrpSpPr/>
          <p:nvPr/>
        </p:nvGrpSpPr>
        <p:grpSpPr>
          <a:xfrm rot="0">
            <a:off x="987475" y="8251775"/>
            <a:ext cx="647402" cy="647403"/>
            <a:chOff x="0" y="0"/>
            <a:chExt cx="863203" cy="863203"/>
          </a:xfrm>
        </p:grpSpPr>
        <p:sp>
          <p:nvSpPr>
            <p:cNvPr name="Freeform 36" id="36"/>
            <p:cNvSpPr/>
            <p:nvPr/>
          </p:nvSpPr>
          <p:spPr>
            <a:xfrm flipH="false" flipV="false" rot="0">
              <a:off x="6350" y="6350"/>
              <a:ext cx="850519" cy="850519"/>
            </a:xfrm>
            <a:custGeom>
              <a:avLst/>
              <a:gdLst/>
              <a:ahLst/>
              <a:cxnLst/>
              <a:rect r="r" b="b" t="t" l="l"/>
              <a:pathLst>
                <a:path h="850519" w="850519">
                  <a:moveTo>
                    <a:pt x="0" y="158750"/>
                  </a:moveTo>
                  <a:cubicBezTo>
                    <a:pt x="0" y="71120"/>
                    <a:pt x="71120" y="0"/>
                    <a:pt x="158750" y="0"/>
                  </a:cubicBezTo>
                  <a:lnTo>
                    <a:pt x="691769" y="0"/>
                  </a:lnTo>
                  <a:cubicBezTo>
                    <a:pt x="779399" y="0"/>
                    <a:pt x="850519" y="71120"/>
                    <a:pt x="850519" y="158750"/>
                  </a:cubicBezTo>
                  <a:lnTo>
                    <a:pt x="850519" y="691769"/>
                  </a:lnTo>
                  <a:cubicBezTo>
                    <a:pt x="850519" y="779399"/>
                    <a:pt x="779399" y="850519"/>
                    <a:pt x="691769" y="850519"/>
                  </a:cubicBezTo>
                  <a:lnTo>
                    <a:pt x="158750" y="850519"/>
                  </a:lnTo>
                  <a:cubicBezTo>
                    <a:pt x="71120" y="850519"/>
                    <a:pt x="0" y="779399"/>
                    <a:pt x="0" y="691769"/>
                  </a:cubicBezTo>
                  <a:close/>
                </a:path>
              </a:pathLst>
            </a:custGeom>
            <a:solidFill>
              <a:srgbClr val="E9E6FA"/>
            </a:solidFill>
          </p:spPr>
        </p:sp>
        <p:sp>
          <p:nvSpPr>
            <p:cNvPr name="Freeform 37" id="37"/>
            <p:cNvSpPr/>
            <p:nvPr/>
          </p:nvSpPr>
          <p:spPr>
            <a:xfrm flipH="false" flipV="false" rot="0">
              <a:off x="0" y="0"/>
              <a:ext cx="863219" cy="863219"/>
            </a:xfrm>
            <a:custGeom>
              <a:avLst/>
              <a:gdLst/>
              <a:ahLst/>
              <a:cxnLst/>
              <a:rect r="r" b="b" t="t" l="l"/>
              <a:pathLst>
                <a:path h="863219" w="863219">
                  <a:moveTo>
                    <a:pt x="0" y="165100"/>
                  </a:moveTo>
                  <a:cubicBezTo>
                    <a:pt x="0" y="73914"/>
                    <a:pt x="73914" y="0"/>
                    <a:pt x="165100" y="0"/>
                  </a:cubicBezTo>
                  <a:lnTo>
                    <a:pt x="698119" y="0"/>
                  </a:lnTo>
                  <a:lnTo>
                    <a:pt x="698119" y="6350"/>
                  </a:lnTo>
                  <a:lnTo>
                    <a:pt x="698119" y="0"/>
                  </a:lnTo>
                  <a:lnTo>
                    <a:pt x="698119" y="6350"/>
                  </a:lnTo>
                  <a:lnTo>
                    <a:pt x="698119" y="0"/>
                  </a:lnTo>
                  <a:cubicBezTo>
                    <a:pt x="789305" y="0"/>
                    <a:pt x="863219" y="73914"/>
                    <a:pt x="863219" y="165100"/>
                  </a:cubicBezTo>
                  <a:lnTo>
                    <a:pt x="856869" y="165100"/>
                  </a:lnTo>
                  <a:lnTo>
                    <a:pt x="863219" y="165100"/>
                  </a:lnTo>
                  <a:lnTo>
                    <a:pt x="863219" y="698119"/>
                  </a:lnTo>
                  <a:lnTo>
                    <a:pt x="856869" y="698119"/>
                  </a:lnTo>
                  <a:lnTo>
                    <a:pt x="863219" y="698119"/>
                  </a:lnTo>
                  <a:cubicBezTo>
                    <a:pt x="863219" y="789305"/>
                    <a:pt x="789305" y="863219"/>
                    <a:pt x="698119" y="863219"/>
                  </a:cubicBezTo>
                  <a:lnTo>
                    <a:pt x="698119" y="856869"/>
                  </a:lnTo>
                  <a:lnTo>
                    <a:pt x="698119" y="863219"/>
                  </a:lnTo>
                  <a:lnTo>
                    <a:pt x="165100" y="863219"/>
                  </a:lnTo>
                  <a:lnTo>
                    <a:pt x="165100" y="856869"/>
                  </a:lnTo>
                  <a:lnTo>
                    <a:pt x="165100" y="863219"/>
                  </a:lnTo>
                  <a:cubicBezTo>
                    <a:pt x="73914" y="863219"/>
                    <a:pt x="0" y="789305"/>
                    <a:pt x="0" y="698119"/>
                  </a:cubicBezTo>
                  <a:lnTo>
                    <a:pt x="0" y="165100"/>
                  </a:lnTo>
                  <a:lnTo>
                    <a:pt x="6350" y="165100"/>
                  </a:lnTo>
                  <a:lnTo>
                    <a:pt x="0" y="165100"/>
                  </a:lnTo>
                  <a:moveTo>
                    <a:pt x="12700" y="165100"/>
                  </a:moveTo>
                  <a:lnTo>
                    <a:pt x="12700" y="698119"/>
                  </a:lnTo>
                  <a:lnTo>
                    <a:pt x="6350" y="698119"/>
                  </a:lnTo>
                  <a:lnTo>
                    <a:pt x="12700" y="698119"/>
                  </a:lnTo>
                  <a:cubicBezTo>
                    <a:pt x="12700" y="782320"/>
                    <a:pt x="80899" y="850519"/>
                    <a:pt x="165100" y="850519"/>
                  </a:cubicBezTo>
                  <a:lnTo>
                    <a:pt x="698119" y="850519"/>
                  </a:lnTo>
                  <a:cubicBezTo>
                    <a:pt x="782320" y="850519"/>
                    <a:pt x="850519" y="782320"/>
                    <a:pt x="850519" y="698119"/>
                  </a:cubicBezTo>
                  <a:lnTo>
                    <a:pt x="850519" y="165100"/>
                  </a:lnTo>
                  <a:cubicBezTo>
                    <a:pt x="850519" y="80899"/>
                    <a:pt x="782320" y="12700"/>
                    <a:pt x="698119" y="12700"/>
                  </a:cubicBezTo>
                  <a:lnTo>
                    <a:pt x="165100" y="12700"/>
                  </a:lnTo>
                  <a:lnTo>
                    <a:pt x="165100" y="6350"/>
                  </a:lnTo>
                  <a:lnTo>
                    <a:pt x="165100" y="12700"/>
                  </a:lnTo>
                  <a:cubicBezTo>
                    <a:pt x="80899" y="12700"/>
                    <a:pt x="12700" y="80899"/>
                    <a:pt x="12700" y="165100"/>
                  </a:cubicBezTo>
                  <a:close/>
                </a:path>
              </a:pathLst>
            </a:custGeom>
            <a:solidFill>
              <a:srgbClr val="BDB8DF"/>
            </a:solidFill>
          </p:spPr>
        </p:sp>
      </p:grpSp>
      <p:grpSp>
        <p:nvGrpSpPr>
          <p:cNvPr name="Group 38" id="38"/>
          <p:cNvGrpSpPr/>
          <p:nvPr/>
        </p:nvGrpSpPr>
        <p:grpSpPr>
          <a:xfrm rot="0">
            <a:off x="1913632" y="8353871"/>
            <a:ext cx="3544044" cy="442912"/>
            <a:chOff x="0" y="0"/>
            <a:chExt cx="4725392" cy="590550"/>
          </a:xfrm>
        </p:grpSpPr>
        <p:sp>
          <p:nvSpPr>
            <p:cNvPr name="Freeform 39" id="39"/>
            <p:cNvSpPr/>
            <p:nvPr/>
          </p:nvSpPr>
          <p:spPr>
            <a:xfrm flipH="false" flipV="false" rot="0">
              <a:off x="0" y="0"/>
              <a:ext cx="4725392" cy="590550"/>
            </a:xfrm>
            <a:custGeom>
              <a:avLst/>
              <a:gdLst/>
              <a:ahLst/>
              <a:cxnLst/>
              <a:rect r="r" b="b" t="t" l="l"/>
              <a:pathLst>
                <a:path h="590550" w="4725392">
                  <a:moveTo>
                    <a:pt x="0" y="0"/>
                  </a:moveTo>
                  <a:lnTo>
                    <a:pt x="4725392" y="0"/>
                  </a:lnTo>
                  <a:lnTo>
                    <a:pt x="4725392" y="590550"/>
                  </a:lnTo>
                  <a:lnTo>
                    <a:pt x="0" y="59055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40" id="40"/>
            <p:cNvSpPr txBox="true"/>
            <p:nvPr/>
          </p:nvSpPr>
          <p:spPr>
            <a:xfrm>
              <a:off x="0" y="-38100"/>
              <a:ext cx="4725392" cy="628650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437"/>
                </a:lnSpc>
              </a:pPr>
              <a:r>
                <a:rPr lang="en-US" sz="2750" b="true">
                  <a:solidFill>
                    <a:srgbClr val="2A2742"/>
                  </a:solidFill>
                  <a:latin typeface="Arimo Bold"/>
                  <a:ea typeface="Arimo Bold"/>
                  <a:cs typeface="Arimo Bold"/>
                  <a:sym typeface="Arimo Bold"/>
                </a:rPr>
                <a:t>Safety Assurance</a:t>
              </a:r>
            </a:p>
          </p:txBody>
        </p:sp>
      </p:grpSp>
      <p:grpSp>
        <p:nvGrpSpPr>
          <p:cNvPr name="Group 41" id="41"/>
          <p:cNvGrpSpPr/>
          <p:nvPr/>
        </p:nvGrpSpPr>
        <p:grpSpPr>
          <a:xfrm rot="0">
            <a:off x="1913632" y="8966895"/>
            <a:ext cx="8524131" cy="453629"/>
            <a:chOff x="0" y="0"/>
            <a:chExt cx="11365508" cy="604838"/>
          </a:xfrm>
        </p:grpSpPr>
        <p:sp>
          <p:nvSpPr>
            <p:cNvPr name="Freeform 42" id="42"/>
            <p:cNvSpPr/>
            <p:nvPr/>
          </p:nvSpPr>
          <p:spPr>
            <a:xfrm flipH="false" flipV="false" rot="0">
              <a:off x="0" y="0"/>
              <a:ext cx="11365509" cy="604838"/>
            </a:xfrm>
            <a:custGeom>
              <a:avLst/>
              <a:gdLst/>
              <a:ahLst/>
              <a:cxnLst/>
              <a:rect r="r" b="b" t="t" l="l"/>
              <a:pathLst>
                <a:path h="604838" w="11365509">
                  <a:moveTo>
                    <a:pt x="0" y="0"/>
                  </a:moveTo>
                  <a:lnTo>
                    <a:pt x="11365509" y="0"/>
                  </a:lnTo>
                  <a:lnTo>
                    <a:pt x="11365509" y="604838"/>
                  </a:lnTo>
                  <a:lnTo>
                    <a:pt x="0" y="60483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43" id="43"/>
            <p:cNvSpPr txBox="true"/>
            <p:nvPr/>
          </p:nvSpPr>
          <p:spPr>
            <a:xfrm>
              <a:off x="0" y="-104775"/>
              <a:ext cx="11365508" cy="709613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562"/>
                </a:lnSpc>
              </a:pPr>
              <a:r>
                <a:rPr lang="en-US" sz="2187">
                  <a:solidFill>
                    <a:srgbClr val="2A2742"/>
                  </a:solidFill>
                  <a:latin typeface="Arimo"/>
                  <a:ea typeface="Arimo"/>
                  <a:cs typeface="Arimo"/>
                  <a:sym typeface="Arimo"/>
                </a:rPr>
                <a:t>Avoid costly mistakes with professional service.</a:t>
              </a:r>
            </a:p>
          </p:txBody>
        </p:sp>
      </p:grpSp>
      <p:sp>
        <p:nvSpPr>
          <p:cNvPr name="Freeform 44" id="44"/>
          <p:cNvSpPr/>
          <p:nvPr/>
        </p:nvSpPr>
        <p:spPr>
          <a:xfrm flipH="false" flipV="false" rot="0">
            <a:off x="11013071" y="0"/>
            <a:ext cx="7274929" cy="10287000"/>
          </a:xfrm>
          <a:custGeom>
            <a:avLst/>
            <a:gdLst/>
            <a:ahLst/>
            <a:cxnLst/>
            <a:rect r="r" b="b" t="t" l="l"/>
            <a:pathLst>
              <a:path h="10287000" w="7274929">
                <a:moveTo>
                  <a:pt x="0" y="0"/>
                </a:moveTo>
                <a:lnTo>
                  <a:pt x="7274929" y="0"/>
                </a:lnTo>
                <a:lnTo>
                  <a:pt x="7274929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61166" t="0" r="-42926" b="0"/>
            </a:stretch>
          </a:blipFill>
        </p:spPr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 descr="preencoded.png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AFAFA">
                <a:alpha val="90196"/>
              </a:srgbClr>
            </a:solidFill>
          </p:spPr>
        </p:sp>
      </p:grpSp>
      <p:sp>
        <p:nvSpPr>
          <p:cNvPr name="Freeform 5" id="5" descr="preencoded.png">
            <a:hlinkClick r:id="rId5" tooltip="https://gamma.app/?utm_source=made-with-gamma"/>
          </p:cNvPr>
          <p:cNvSpPr/>
          <p:nvPr/>
        </p:nvSpPr>
        <p:spPr>
          <a:xfrm flipH="false" flipV="false" rot="0">
            <a:off x="16049019" y="9686925"/>
            <a:ext cx="2153256" cy="514350"/>
          </a:xfrm>
          <a:custGeom>
            <a:avLst/>
            <a:gdLst/>
            <a:ahLst/>
            <a:cxnLst/>
            <a:rect r="r" b="b" t="t" l="l"/>
            <a:pathLst>
              <a:path h="514350" w="2153256">
                <a:moveTo>
                  <a:pt x="0" y="0"/>
                </a:moveTo>
                <a:lnTo>
                  <a:pt x="2153256" y="0"/>
                </a:lnTo>
                <a:lnTo>
                  <a:pt x="2153256" y="514350"/>
                </a:lnTo>
                <a:lnTo>
                  <a:pt x="0" y="51435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6" id="6" descr="preencoded.png"/>
          <p:cNvSpPr/>
          <p:nvPr/>
        </p:nvSpPr>
        <p:spPr>
          <a:xfrm flipH="false" flipV="false" rot="0">
            <a:off x="11430000" y="0"/>
            <a:ext cx="6858000" cy="10287000"/>
          </a:xfrm>
          <a:custGeom>
            <a:avLst/>
            <a:gdLst/>
            <a:ahLst/>
            <a:cxnLst/>
            <a:rect r="r" b="b" t="t" l="l"/>
            <a:pathLst>
              <a:path h="10287000" w="6858000">
                <a:moveTo>
                  <a:pt x="0" y="0"/>
                </a:moveTo>
                <a:lnTo>
                  <a:pt x="6858000" y="0"/>
                </a:lnTo>
                <a:lnTo>
                  <a:pt x="685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1028700" y="932352"/>
            <a:ext cx="10028184" cy="2580588"/>
            <a:chOff x="0" y="0"/>
            <a:chExt cx="13370913" cy="3440784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3370913" cy="3440783"/>
            </a:xfrm>
            <a:custGeom>
              <a:avLst/>
              <a:gdLst/>
              <a:ahLst/>
              <a:cxnLst/>
              <a:rect r="r" b="b" t="t" l="l"/>
              <a:pathLst>
                <a:path h="3440783" w="13370913">
                  <a:moveTo>
                    <a:pt x="0" y="0"/>
                  </a:moveTo>
                  <a:lnTo>
                    <a:pt x="13370913" y="0"/>
                  </a:lnTo>
                  <a:lnTo>
                    <a:pt x="13370913" y="3440783"/>
                  </a:lnTo>
                  <a:lnTo>
                    <a:pt x="0" y="3440783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13370913" cy="3478884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6187"/>
                </a:lnSpc>
              </a:pPr>
              <a:r>
                <a:rPr lang="en-US" sz="4999" b="true">
                  <a:solidFill>
                    <a:srgbClr val="231971"/>
                  </a:solidFill>
                  <a:latin typeface="Arimo Bold"/>
                  <a:ea typeface="Arimo Bold"/>
                  <a:cs typeface="Arimo Bold"/>
                  <a:sym typeface="Arimo Bold"/>
                </a:rPr>
                <a:t>Links Air Electrical: Your Ducted Air Conditioning Experts</a:t>
              </a:r>
            </a:p>
          </p:txBody>
        </p:sp>
      </p:grpSp>
      <p:sp>
        <p:nvSpPr>
          <p:cNvPr name="Freeform 10" id="10" descr="preencoded.png"/>
          <p:cNvSpPr/>
          <p:nvPr/>
        </p:nvSpPr>
        <p:spPr>
          <a:xfrm flipH="false" flipV="false" rot="0">
            <a:off x="1117551" y="3195489"/>
            <a:ext cx="634901" cy="634901"/>
          </a:xfrm>
          <a:custGeom>
            <a:avLst/>
            <a:gdLst/>
            <a:ahLst/>
            <a:cxnLst/>
            <a:rect r="r" b="b" t="t" l="l"/>
            <a:pathLst>
              <a:path h="634901" w="634901">
                <a:moveTo>
                  <a:pt x="0" y="0"/>
                </a:moveTo>
                <a:lnTo>
                  <a:pt x="634901" y="0"/>
                </a:lnTo>
                <a:lnTo>
                  <a:pt x="634901" y="634901"/>
                </a:lnTo>
                <a:lnTo>
                  <a:pt x="0" y="63490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grpSp>
        <p:nvGrpSpPr>
          <p:cNvPr name="Group 11" id="11"/>
          <p:cNvGrpSpPr/>
          <p:nvPr/>
        </p:nvGrpSpPr>
        <p:grpSpPr>
          <a:xfrm rot="0">
            <a:off x="2006353" y="3195489"/>
            <a:ext cx="2116931" cy="1096372"/>
            <a:chOff x="0" y="0"/>
            <a:chExt cx="2822575" cy="1461829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2822575" cy="1461829"/>
            </a:xfrm>
            <a:custGeom>
              <a:avLst/>
              <a:gdLst/>
              <a:ahLst/>
              <a:cxnLst/>
              <a:rect r="r" b="b" t="t" l="l"/>
              <a:pathLst>
                <a:path h="1461829" w="2822575">
                  <a:moveTo>
                    <a:pt x="0" y="0"/>
                  </a:moveTo>
                  <a:lnTo>
                    <a:pt x="2822575" y="0"/>
                  </a:lnTo>
                  <a:lnTo>
                    <a:pt x="2822575" y="1461829"/>
                  </a:lnTo>
                  <a:lnTo>
                    <a:pt x="0" y="1461829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38100"/>
              <a:ext cx="2822575" cy="1499929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846"/>
                </a:lnSpc>
              </a:pPr>
              <a:r>
                <a:rPr lang="en-US" sz="3000" b="true">
                  <a:solidFill>
                    <a:srgbClr val="2A2742"/>
                  </a:solidFill>
                  <a:latin typeface="Arimo Bold"/>
                  <a:ea typeface="Arimo Bold"/>
                  <a:cs typeface="Arimo Bold"/>
                  <a:sym typeface="Arimo Bold"/>
                </a:rPr>
                <a:t>Brisbane</a:t>
              </a:r>
              <a:r>
                <a:rPr lang="en-US" sz="3000" b="true">
                  <a:solidFill>
                    <a:srgbClr val="2A2742"/>
                  </a:solidFill>
                  <a:latin typeface="Arimo Bold"/>
                  <a:ea typeface="Arimo Bold"/>
                  <a:cs typeface="Arimo Bold"/>
                  <a:sym typeface="Arimo Bold"/>
                </a:rPr>
                <a:t> Specialists</a:t>
              </a: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2006353" y="4455375"/>
            <a:ext cx="2839604" cy="1376250"/>
            <a:chOff x="0" y="0"/>
            <a:chExt cx="3786138" cy="18350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3786138" cy="1835000"/>
            </a:xfrm>
            <a:custGeom>
              <a:avLst/>
              <a:gdLst/>
              <a:ahLst/>
              <a:cxnLst/>
              <a:rect r="r" b="b" t="t" l="l"/>
              <a:pathLst>
                <a:path h="1835000" w="3786138">
                  <a:moveTo>
                    <a:pt x="0" y="0"/>
                  </a:moveTo>
                  <a:lnTo>
                    <a:pt x="3786138" y="0"/>
                  </a:lnTo>
                  <a:lnTo>
                    <a:pt x="3786138" y="1835000"/>
                  </a:lnTo>
                  <a:lnTo>
                    <a:pt x="0" y="18350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6" id="16"/>
            <p:cNvSpPr txBox="true"/>
            <p:nvPr/>
          </p:nvSpPr>
          <p:spPr>
            <a:xfrm>
              <a:off x="0" y="-104775"/>
              <a:ext cx="3786138" cy="1939775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665"/>
                </a:lnSpc>
              </a:pPr>
              <a:r>
                <a:rPr lang="en-US" sz="2299">
                  <a:solidFill>
                    <a:srgbClr val="2A2742"/>
                  </a:solidFill>
                  <a:latin typeface="Arimo"/>
                  <a:ea typeface="Arimo"/>
                  <a:cs typeface="Arimo"/>
                  <a:sym typeface="Arimo"/>
                </a:rPr>
                <a:t>Local service with expert knowledge of Brisbane homes.</a:t>
              </a:r>
            </a:p>
          </p:txBody>
        </p:sp>
      </p:grpSp>
      <p:sp>
        <p:nvSpPr>
          <p:cNvPr name="Freeform 17" id="17" descr="preencoded.png"/>
          <p:cNvSpPr/>
          <p:nvPr/>
        </p:nvSpPr>
        <p:spPr>
          <a:xfrm flipH="false" flipV="false" rot="0">
            <a:off x="5701728" y="3195489"/>
            <a:ext cx="634901" cy="634901"/>
          </a:xfrm>
          <a:custGeom>
            <a:avLst/>
            <a:gdLst/>
            <a:ahLst/>
            <a:cxnLst/>
            <a:rect r="r" b="b" t="t" l="l"/>
            <a:pathLst>
              <a:path h="634901" w="634901">
                <a:moveTo>
                  <a:pt x="0" y="0"/>
                </a:moveTo>
                <a:lnTo>
                  <a:pt x="634901" y="0"/>
                </a:lnTo>
                <a:lnTo>
                  <a:pt x="634901" y="634901"/>
                </a:lnTo>
                <a:lnTo>
                  <a:pt x="0" y="634901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grpSp>
        <p:nvGrpSpPr>
          <p:cNvPr name="Group 18" id="18"/>
          <p:cNvGrpSpPr/>
          <p:nvPr/>
        </p:nvGrpSpPr>
        <p:grpSpPr>
          <a:xfrm rot="0">
            <a:off x="6593804" y="3195489"/>
            <a:ext cx="2116931" cy="1096372"/>
            <a:chOff x="0" y="0"/>
            <a:chExt cx="2822575" cy="1461829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2822575" cy="1461829"/>
            </a:xfrm>
            <a:custGeom>
              <a:avLst/>
              <a:gdLst/>
              <a:ahLst/>
              <a:cxnLst/>
              <a:rect r="r" b="b" t="t" l="l"/>
              <a:pathLst>
                <a:path h="1461829" w="2822575">
                  <a:moveTo>
                    <a:pt x="0" y="0"/>
                  </a:moveTo>
                  <a:lnTo>
                    <a:pt x="2822575" y="0"/>
                  </a:lnTo>
                  <a:lnTo>
                    <a:pt x="2822575" y="1461829"/>
                  </a:lnTo>
                  <a:lnTo>
                    <a:pt x="0" y="1461829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0" id="20"/>
            <p:cNvSpPr txBox="true"/>
            <p:nvPr/>
          </p:nvSpPr>
          <p:spPr>
            <a:xfrm>
              <a:off x="0" y="-38100"/>
              <a:ext cx="2822575" cy="1499929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846"/>
                </a:lnSpc>
              </a:pPr>
              <a:r>
                <a:rPr lang="en-US" sz="3000" b="true">
                  <a:solidFill>
                    <a:srgbClr val="2A2742"/>
                  </a:solidFill>
                  <a:latin typeface="Arimo Bold"/>
                  <a:ea typeface="Arimo Bold"/>
                  <a:cs typeface="Arimo Bold"/>
                  <a:sym typeface="Arimo Bold"/>
                </a:rPr>
                <a:t>Free Quotes</a:t>
              </a:r>
            </a:p>
          </p:txBody>
        </p:sp>
      </p:grpSp>
      <p:grpSp>
        <p:nvGrpSpPr>
          <p:cNvPr name="Group 21" id="21"/>
          <p:cNvGrpSpPr/>
          <p:nvPr/>
        </p:nvGrpSpPr>
        <p:grpSpPr>
          <a:xfrm rot="0">
            <a:off x="6336629" y="4504686"/>
            <a:ext cx="2807371" cy="1376250"/>
            <a:chOff x="0" y="0"/>
            <a:chExt cx="3743161" cy="1835000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3743161" cy="1835000"/>
            </a:xfrm>
            <a:custGeom>
              <a:avLst/>
              <a:gdLst/>
              <a:ahLst/>
              <a:cxnLst/>
              <a:rect r="r" b="b" t="t" l="l"/>
              <a:pathLst>
                <a:path h="1835000" w="3743161">
                  <a:moveTo>
                    <a:pt x="0" y="0"/>
                  </a:moveTo>
                  <a:lnTo>
                    <a:pt x="3743161" y="0"/>
                  </a:lnTo>
                  <a:lnTo>
                    <a:pt x="3743161" y="1835000"/>
                  </a:lnTo>
                  <a:lnTo>
                    <a:pt x="0" y="18350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3" id="23"/>
            <p:cNvSpPr txBox="true"/>
            <p:nvPr/>
          </p:nvSpPr>
          <p:spPr>
            <a:xfrm>
              <a:off x="0" y="-104775"/>
              <a:ext cx="3743161" cy="1939775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665"/>
                </a:lnSpc>
              </a:pPr>
              <a:r>
                <a:rPr lang="en-US" sz="2299">
                  <a:solidFill>
                    <a:srgbClr val="2A2742"/>
                  </a:solidFill>
                  <a:latin typeface="Arimo"/>
                  <a:ea typeface="Arimo"/>
                  <a:cs typeface="Arimo"/>
                  <a:sym typeface="Arimo"/>
                </a:rPr>
                <a:t>Transparent pricing and tailored solutions.</a:t>
              </a:r>
            </a:p>
          </p:txBody>
        </p:sp>
      </p:grpSp>
      <p:sp>
        <p:nvSpPr>
          <p:cNvPr name="Freeform 24" id="24" descr="preencoded.png"/>
          <p:cNvSpPr/>
          <p:nvPr/>
        </p:nvSpPr>
        <p:spPr>
          <a:xfrm flipH="false" flipV="false" rot="0">
            <a:off x="5473127" y="6686550"/>
            <a:ext cx="634901" cy="634901"/>
          </a:xfrm>
          <a:custGeom>
            <a:avLst/>
            <a:gdLst/>
            <a:ahLst/>
            <a:cxnLst/>
            <a:rect r="r" b="b" t="t" l="l"/>
            <a:pathLst>
              <a:path h="634901" w="634901">
                <a:moveTo>
                  <a:pt x="0" y="0"/>
                </a:moveTo>
                <a:lnTo>
                  <a:pt x="634901" y="0"/>
                </a:lnTo>
                <a:lnTo>
                  <a:pt x="634901" y="634901"/>
                </a:lnTo>
                <a:lnTo>
                  <a:pt x="0" y="634901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grpSp>
        <p:nvGrpSpPr>
          <p:cNvPr name="Group 25" id="25"/>
          <p:cNvGrpSpPr/>
          <p:nvPr/>
        </p:nvGrpSpPr>
        <p:grpSpPr>
          <a:xfrm rot="0">
            <a:off x="6336629" y="6642542"/>
            <a:ext cx="2116931" cy="1096372"/>
            <a:chOff x="0" y="0"/>
            <a:chExt cx="2822575" cy="1461829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2822575" cy="1461829"/>
            </a:xfrm>
            <a:custGeom>
              <a:avLst/>
              <a:gdLst/>
              <a:ahLst/>
              <a:cxnLst/>
              <a:rect r="r" b="b" t="t" l="l"/>
              <a:pathLst>
                <a:path h="1461829" w="2822575">
                  <a:moveTo>
                    <a:pt x="0" y="0"/>
                  </a:moveTo>
                  <a:lnTo>
                    <a:pt x="2822575" y="0"/>
                  </a:lnTo>
                  <a:lnTo>
                    <a:pt x="2822575" y="1461829"/>
                  </a:lnTo>
                  <a:lnTo>
                    <a:pt x="0" y="1461829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7" id="27"/>
            <p:cNvSpPr txBox="true"/>
            <p:nvPr/>
          </p:nvSpPr>
          <p:spPr>
            <a:xfrm>
              <a:off x="0" y="-38100"/>
              <a:ext cx="2822575" cy="1499929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846"/>
                </a:lnSpc>
              </a:pPr>
              <a:r>
                <a:rPr lang="en-US" sz="3000" b="true">
                  <a:solidFill>
                    <a:srgbClr val="2A2742"/>
                  </a:solidFill>
                  <a:latin typeface="Arimo Bold"/>
                  <a:ea typeface="Arimo Bold"/>
                  <a:cs typeface="Arimo Bold"/>
                  <a:sym typeface="Arimo Bold"/>
                </a:rPr>
                <a:t>Quality Brands</a:t>
              </a:r>
            </a:p>
          </p:txBody>
        </p:sp>
      </p:grpSp>
      <p:grpSp>
        <p:nvGrpSpPr>
          <p:cNvPr name="Group 28" id="28"/>
          <p:cNvGrpSpPr/>
          <p:nvPr/>
        </p:nvGrpSpPr>
        <p:grpSpPr>
          <a:xfrm rot="0">
            <a:off x="6361930" y="7738914"/>
            <a:ext cx="2957594" cy="1625799"/>
            <a:chOff x="0" y="0"/>
            <a:chExt cx="3943458" cy="2167732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3943458" cy="2167732"/>
            </a:xfrm>
            <a:custGeom>
              <a:avLst/>
              <a:gdLst/>
              <a:ahLst/>
              <a:cxnLst/>
              <a:rect r="r" b="b" t="t" l="l"/>
              <a:pathLst>
                <a:path h="2167732" w="3943458">
                  <a:moveTo>
                    <a:pt x="0" y="0"/>
                  </a:moveTo>
                  <a:lnTo>
                    <a:pt x="3943458" y="0"/>
                  </a:lnTo>
                  <a:lnTo>
                    <a:pt x="3943458" y="2167732"/>
                  </a:lnTo>
                  <a:lnTo>
                    <a:pt x="0" y="2167732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30" id="30"/>
            <p:cNvSpPr txBox="true"/>
            <p:nvPr/>
          </p:nvSpPr>
          <p:spPr>
            <a:xfrm>
              <a:off x="0" y="-104775"/>
              <a:ext cx="3943458" cy="2272507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665"/>
                </a:lnSpc>
              </a:pPr>
              <a:r>
                <a:rPr lang="en-US" sz="2300">
                  <a:solidFill>
                    <a:srgbClr val="2A2742"/>
                  </a:solidFill>
                  <a:latin typeface="Arimo"/>
                  <a:ea typeface="Arimo"/>
                  <a:cs typeface="Arimo"/>
                  <a:sym typeface="Arimo"/>
                </a:rPr>
                <a:t>Competitive pricing on top air conditioning brands.</a:t>
              </a:r>
            </a:p>
          </p:txBody>
        </p:sp>
      </p:grpSp>
      <p:sp>
        <p:nvSpPr>
          <p:cNvPr name="Freeform 31" id="31" descr="preencoded.png"/>
          <p:cNvSpPr/>
          <p:nvPr/>
        </p:nvSpPr>
        <p:spPr>
          <a:xfrm flipH="false" flipV="false" rot="0">
            <a:off x="888950" y="6425952"/>
            <a:ext cx="634901" cy="634901"/>
          </a:xfrm>
          <a:custGeom>
            <a:avLst/>
            <a:gdLst/>
            <a:ahLst/>
            <a:cxnLst/>
            <a:rect r="r" b="b" t="t" l="l"/>
            <a:pathLst>
              <a:path h="634901" w="634901">
                <a:moveTo>
                  <a:pt x="0" y="0"/>
                </a:moveTo>
                <a:lnTo>
                  <a:pt x="634901" y="0"/>
                </a:lnTo>
                <a:lnTo>
                  <a:pt x="634901" y="634902"/>
                </a:lnTo>
                <a:lnTo>
                  <a:pt x="0" y="634902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grpSp>
        <p:nvGrpSpPr>
          <p:cNvPr name="Group 32" id="32"/>
          <p:cNvGrpSpPr/>
          <p:nvPr/>
        </p:nvGrpSpPr>
        <p:grpSpPr>
          <a:xfrm rot="0">
            <a:off x="1777752" y="6425952"/>
            <a:ext cx="2116931" cy="1096372"/>
            <a:chOff x="0" y="0"/>
            <a:chExt cx="2822575" cy="1461829"/>
          </a:xfrm>
        </p:grpSpPr>
        <p:sp>
          <p:nvSpPr>
            <p:cNvPr name="Freeform 33" id="33"/>
            <p:cNvSpPr/>
            <p:nvPr/>
          </p:nvSpPr>
          <p:spPr>
            <a:xfrm flipH="false" flipV="false" rot="0">
              <a:off x="0" y="0"/>
              <a:ext cx="2822575" cy="1461829"/>
            </a:xfrm>
            <a:custGeom>
              <a:avLst/>
              <a:gdLst/>
              <a:ahLst/>
              <a:cxnLst/>
              <a:rect r="r" b="b" t="t" l="l"/>
              <a:pathLst>
                <a:path h="1461829" w="2822575">
                  <a:moveTo>
                    <a:pt x="0" y="0"/>
                  </a:moveTo>
                  <a:lnTo>
                    <a:pt x="2822575" y="0"/>
                  </a:lnTo>
                  <a:lnTo>
                    <a:pt x="2822575" y="1461829"/>
                  </a:lnTo>
                  <a:lnTo>
                    <a:pt x="0" y="1461829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34" id="34"/>
            <p:cNvSpPr txBox="true"/>
            <p:nvPr/>
          </p:nvSpPr>
          <p:spPr>
            <a:xfrm>
              <a:off x="0" y="-38100"/>
              <a:ext cx="2822575" cy="1499929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846"/>
                </a:lnSpc>
              </a:pPr>
              <a:r>
                <a:rPr lang="en-US" sz="3000" b="true">
                  <a:solidFill>
                    <a:srgbClr val="2A2742"/>
                  </a:solidFill>
                  <a:latin typeface="Arimo Bold"/>
                  <a:ea typeface="Arimo Bold"/>
                  <a:cs typeface="Arimo Bold"/>
                  <a:sym typeface="Arimo Bold"/>
                </a:rPr>
                <a:t>Ongoing Support</a:t>
              </a:r>
            </a:p>
          </p:txBody>
        </p:sp>
      </p:grpSp>
      <p:grpSp>
        <p:nvGrpSpPr>
          <p:cNvPr name="Group 35" id="35"/>
          <p:cNvGrpSpPr/>
          <p:nvPr/>
        </p:nvGrpSpPr>
        <p:grpSpPr>
          <a:xfrm rot="0">
            <a:off x="1777752" y="7632501"/>
            <a:ext cx="2824857" cy="1625799"/>
            <a:chOff x="0" y="0"/>
            <a:chExt cx="3766476" cy="2167732"/>
          </a:xfrm>
        </p:grpSpPr>
        <p:sp>
          <p:nvSpPr>
            <p:cNvPr name="Freeform 36" id="36"/>
            <p:cNvSpPr/>
            <p:nvPr/>
          </p:nvSpPr>
          <p:spPr>
            <a:xfrm flipH="false" flipV="false" rot="0">
              <a:off x="0" y="0"/>
              <a:ext cx="3766476" cy="2167732"/>
            </a:xfrm>
            <a:custGeom>
              <a:avLst/>
              <a:gdLst/>
              <a:ahLst/>
              <a:cxnLst/>
              <a:rect r="r" b="b" t="t" l="l"/>
              <a:pathLst>
                <a:path h="2167732" w="3766476">
                  <a:moveTo>
                    <a:pt x="0" y="0"/>
                  </a:moveTo>
                  <a:lnTo>
                    <a:pt x="3766476" y="0"/>
                  </a:lnTo>
                  <a:lnTo>
                    <a:pt x="3766476" y="2167732"/>
                  </a:lnTo>
                  <a:lnTo>
                    <a:pt x="0" y="2167732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37" id="37"/>
            <p:cNvSpPr txBox="true"/>
            <p:nvPr/>
          </p:nvSpPr>
          <p:spPr>
            <a:xfrm>
              <a:off x="0" y="-104775"/>
              <a:ext cx="3766476" cy="2272507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665"/>
                </a:lnSpc>
              </a:pPr>
              <a:r>
                <a:rPr lang="en-US" sz="2299">
                  <a:solidFill>
                    <a:srgbClr val="2A2742"/>
                  </a:solidFill>
                  <a:latin typeface="Arimo"/>
                  <a:ea typeface="Arimo"/>
                  <a:cs typeface="Arimo"/>
                  <a:sym typeface="Arimo"/>
                </a:rPr>
                <a:t>Maintenance plans to keep your system running smoothly.</a:t>
              </a:r>
            </a:p>
          </p:txBody>
        </p:sp>
      </p:grp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 descr="preencoded.png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AFAFA">
                <a:alpha val="90196"/>
              </a:srgbClr>
            </a:solidFill>
          </p:spPr>
        </p:sp>
      </p:grpSp>
      <p:grpSp>
        <p:nvGrpSpPr>
          <p:cNvPr name="Group 5" id="5"/>
          <p:cNvGrpSpPr/>
          <p:nvPr/>
        </p:nvGrpSpPr>
        <p:grpSpPr>
          <a:xfrm rot="0">
            <a:off x="7824341" y="760511"/>
            <a:ext cx="9497317" cy="1725514"/>
            <a:chOff x="0" y="0"/>
            <a:chExt cx="12663090" cy="2300685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2663090" cy="2300685"/>
            </a:xfrm>
            <a:custGeom>
              <a:avLst/>
              <a:gdLst/>
              <a:ahLst/>
              <a:cxnLst/>
              <a:rect r="r" b="b" t="t" l="l"/>
              <a:pathLst>
                <a:path h="2300685" w="12663090">
                  <a:moveTo>
                    <a:pt x="0" y="0"/>
                  </a:moveTo>
                  <a:lnTo>
                    <a:pt x="12663090" y="0"/>
                  </a:lnTo>
                  <a:lnTo>
                    <a:pt x="12663090" y="2300685"/>
                  </a:lnTo>
                  <a:lnTo>
                    <a:pt x="0" y="2300685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57150"/>
              <a:ext cx="12663090" cy="2357835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6749"/>
                </a:lnSpc>
              </a:pPr>
              <a:r>
                <a:rPr lang="en-US" sz="5374" b="true">
                  <a:solidFill>
                    <a:srgbClr val="231971"/>
                  </a:solidFill>
                  <a:latin typeface="Arimo Bold"/>
                  <a:ea typeface="Arimo Bold"/>
                  <a:cs typeface="Arimo Bold"/>
                  <a:sym typeface="Arimo Bold"/>
                </a:rPr>
                <a:t>Invest in Comfort and Value Today!</a:t>
              </a:r>
            </a:p>
          </p:txBody>
        </p:sp>
      </p:grpSp>
      <p:sp>
        <p:nvSpPr>
          <p:cNvPr name="Freeform 8" id="8" descr="preencoded.png"/>
          <p:cNvSpPr/>
          <p:nvPr/>
        </p:nvSpPr>
        <p:spPr>
          <a:xfrm flipH="false" flipV="false" rot="0">
            <a:off x="7824341" y="2900065"/>
            <a:ext cx="1380530" cy="1656606"/>
          </a:xfrm>
          <a:custGeom>
            <a:avLst/>
            <a:gdLst/>
            <a:ahLst/>
            <a:cxnLst/>
            <a:rect r="r" b="b" t="t" l="l"/>
            <a:pathLst>
              <a:path h="1656606" w="1380530">
                <a:moveTo>
                  <a:pt x="0" y="0"/>
                </a:moveTo>
                <a:lnTo>
                  <a:pt x="1380530" y="0"/>
                </a:lnTo>
                <a:lnTo>
                  <a:pt x="1380530" y="1656606"/>
                </a:lnTo>
                <a:lnTo>
                  <a:pt x="0" y="165660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9618910" y="3176141"/>
            <a:ext cx="3451472" cy="746738"/>
            <a:chOff x="0" y="0"/>
            <a:chExt cx="4601963" cy="995651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4601963" cy="995651"/>
            </a:xfrm>
            <a:custGeom>
              <a:avLst/>
              <a:gdLst/>
              <a:ahLst/>
              <a:cxnLst/>
              <a:rect r="r" b="b" t="t" l="l"/>
              <a:pathLst>
                <a:path h="995651" w="4601963">
                  <a:moveTo>
                    <a:pt x="0" y="0"/>
                  </a:moveTo>
                  <a:lnTo>
                    <a:pt x="4601963" y="0"/>
                  </a:lnTo>
                  <a:lnTo>
                    <a:pt x="4601963" y="995651"/>
                  </a:lnTo>
                  <a:lnTo>
                    <a:pt x="0" y="995651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47625"/>
              <a:ext cx="4601963" cy="1043276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4630"/>
                </a:lnSpc>
              </a:pPr>
              <a:r>
                <a:rPr lang="en-US" sz="3687" b="true">
                  <a:solidFill>
                    <a:srgbClr val="2A2742"/>
                  </a:solidFill>
                  <a:latin typeface="Arimo Bold"/>
                  <a:ea typeface="Arimo Bold"/>
                  <a:cs typeface="Arimo Bold"/>
                  <a:sym typeface="Arimo Bold"/>
                </a:rPr>
                <a:t>Contact Us</a:t>
              </a: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9618910" y="3773091"/>
            <a:ext cx="7702749" cy="635008"/>
            <a:chOff x="0" y="0"/>
            <a:chExt cx="10270332" cy="846678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0270332" cy="846678"/>
            </a:xfrm>
            <a:custGeom>
              <a:avLst/>
              <a:gdLst/>
              <a:ahLst/>
              <a:cxnLst/>
              <a:rect r="r" b="b" t="t" l="l"/>
              <a:pathLst>
                <a:path h="846678" w="10270332">
                  <a:moveTo>
                    <a:pt x="0" y="0"/>
                  </a:moveTo>
                  <a:lnTo>
                    <a:pt x="10270332" y="0"/>
                  </a:lnTo>
                  <a:lnTo>
                    <a:pt x="10270332" y="846678"/>
                  </a:lnTo>
                  <a:lnTo>
                    <a:pt x="0" y="84667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142875"/>
              <a:ext cx="10270332" cy="989553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5055"/>
                </a:lnSpc>
              </a:pPr>
              <a:r>
                <a:rPr lang="en-US" sz="3124">
                  <a:solidFill>
                    <a:srgbClr val="2A2742"/>
                  </a:solidFill>
                  <a:latin typeface="Arimo"/>
                  <a:ea typeface="Arimo"/>
                  <a:cs typeface="Arimo"/>
                  <a:sym typeface="Arimo"/>
                </a:rPr>
                <a:t>info@linksairelectrical.com.au</a:t>
              </a:r>
            </a:p>
          </p:txBody>
        </p:sp>
      </p:grpSp>
      <p:sp>
        <p:nvSpPr>
          <p:cNvPr name="Freeform 15" id="15" descr="preencoded.png"/>
          <p:cNvSpPr/>
          <p:nvPr/>
        </p:nvSpPr>
        <p:spPr>
          <a:xfrm flipH="false" flipV="false" rot="0">
            <a:off x="7824341" y="4556671"/>
            <a:ext cx="1380530" cy="1656606"/>
          </a:xfrm>
          <a:custGeom>
            <a:avLst/>
            <a:gdLst/>
            <a:ahLst/>
            <a:cxnLst/>
            <a:rect r="r" b="b" t="t" l="l"/>
            <a:pathLst>
              <a:path h="1656606" w="1380530">
                <a:moveTo>
                  <a:pt x="0" y="0"/>
                </a:moveTo>
                <a:lnTo>
                  <a:pt x="1380530" y="0"/>
                </a:lnTo>
                <a:lnTo>
                  <a:pt x="1380530" y="1656606"/>
                </a:lnTo>
                <a:lnTo>
                  <a:pt x="0" y="165660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grpSp>
        <p:nvGrpSpPr>
          <p:cNvPr name="Group 16" id="16"/>
          <p:cNvGrpSpPr/>
          <p:nvPr/>
        </p:nvGrpSpPr>
        <p:grpSpPr>
          <a:xfrm rot="0">
            <a:off x="9618910" y="4832748"/>
            <a:ext cx="3451472" cy="733282"/>
            <a:chOff x="0" y="0"/>
            <a:chExt cx="4601963" cy="977709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4601963" cy="977709"/>
            </a:xfrm>
            <a:custGeom>
              <a:avLst/>
              <a:gdLst/>
              <a:ahLst/>
              <a:cxnLst/>
              <a:rect r="r" b="b" t="t" l="l"/>
              <a:pathLst>
                <a:path h="977709" w="4601963">
                  <a:moveTo>
                    <a:pt x="0" y="0"/>
                  </a:moveTo>
                  <a:lnTo>
                    <a:pt x="4601963" y="0"/>
                  </a:lnTo>
                  <a:lnTo>
                    <a:pt x="4601963" y="977709"/>
                  </a:lnTo>
                  <a:lnTo>
                    <a:pt x="0" y="977709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8" id="18"/>
            <p:cNvSpPr txBox="true"/>
            <p:nvPr/>
          </p:nvSpPr>
          <p:spPr>
            <a:xfrm>
              <a:off x="0" y="-47625"/>
              <a:ext cx="4601963" cy="1025334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4520"/>
                </a:lnSpc>
              </a:pPr>
              <a:r>
                <a:rPr lang="en-US" sz="3600" b="true">
                  <a:solidFill>
                    <a:srgbClr val="2A2742"/>
                  </a:solidFill>
                  <a:latin typeface="Arimo Bold"/>
                  <a:ea typeface="Arimo Bold"/>
                  <a:cs typeface="Arimo Bold"/>
                  <a:sym typeface="Arimo Bold"/>
                </a:rPr>
                <a:t>Visit Us</a:t>
              </a:r>
            </a:p>
          </p:txBody>
        </p:sp>
      </p:grpSp>
      <p:grpSp>
        <p:nvGrpSpPr>
          <p:cNvPr name="Group 19" id="19"/>
          <p:cNvGrpSpPr/>
          <p:nvPr/>
        </p:nvGrpSpPr>
        <p:grpSpPr>
          <a:xfrm rot="0">
            <a:off x="9618910" y="5429696"/>
            <a:ext cx="7702749" cy="625509"/>
            <a:chOff x="0" y="0"/>
            <a:chExt cx="10270332" cy="834012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10270332" cy="834011"/>
            </a:xfrm>
            <a:custGeom>
              <a:avLst/>
              <a:gdLst/>
              <a:ahLst/>
              <a:cxnLst/>
              <a:rect r="r" b="b" t="t" l="l"/>
              <a:pathLst>
                <a:path h="834011" w="10270332">
                  <a:moveTo>
                    <a:pt x="0" y="0"/>
                  </a:moveTo>
                  <a:lnTo>
                    <a:pt x="10270332" y="0"/>
                  </a:lnTo>
                  <a:lnTo>
                    <a:pt x="10270332" y="834011"/>
                  </a:lnTo>
                  <a:lnTo>
                    <a:pt x="0" y="834011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1" id="21"/>
            <p:cNvSpPr txBox="true"/>
            <p:nvPr/>
          </p:nvSpPr>
          <p:spPr>
            <a:xfrm>
              <a:off x="0" y="-142875"/>
              <a:ext cx="10270332" cy="976887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5014"/>
                </a:lnSpc>
              </a:pPr>
              <a:r>
                <a:rPr lang="en-US" sz="3099">
                  <a:solidFill>
                    <a:srgbClr val="2A2742"/>
                  </a:solidFill>
                  <a:latin typeface="Arimo"/>
                  <a:ea typeface="Arimo"/>
                  <a:cs typeface="Arimo"/>
                  <a:sym typeface="Arimo"/>
                </a:rPr>
                <a:t>B</a:t>
              </a:r>
              <a:r>
                <a:rPr lang="en-US" sz="3099">
                  <a:solidFill>
                    <a:srgbClr val="2A2742"/>
                  </a:solidFill>
                  <a:latin typeface="Arimo"/>
                  <a:ea typeface="Arimo"/>
                  <a:cs typeface="Arimo"/>
                  <a:sym typeface="Arimo"/>
                </a:rPr>
                <a:t>risbane and Gold Coast</a:t>
              </a:r>
            </a:p>
          </p:txBody>
        </p:sp>
      </p:grpSp>
      <p:sp>
        <p:nvSpPr>
          <p:cNvPr name="Freeform 22" id="22" descr="preencoded.png"/>
          <p:cNvSpPr/>
          <p:nvPr/>
        </p:nvSpPr>
        <p:spPr>
          <a:xfrm flipH="false" flipV="false" rot="0">
            <a:off x="7824341" y="6213276"/>
            <a:ext cx="1380530" cy="1656606"/>
          </a:xfrm>
          <a:custGeom>
            <a:avLst/>
            <a:gdLst/>
            <a:ahLst/>
            <a:cxnLst/>
            <a:rect r="r" b="b" t="t" l="l"/>
            <a:pathLst>
              <a:path h="1656606" w="1380530">
                <a:moveTo>
                  <a:pt x="0" y="0"/>
                </a:moveTo>
                <a:lnTo>
                  <a:pt x="1380530" y="0"/>
                </a:lnTo>
                <a:lnTo>
                  <a:pt x="1380530" y="1656606"/>
                </a:lnTo>
                <a:lnTo>
                  <a:pt x="0" y="165660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grpSp>
        <p:nvGrpSpPr>
          <p:cNvPr name="Group 23" id="23"/>
          <p:cNvGrpSpPr/>
          <p:nvPr/>
        </p:nvGrpSpPr>
        <p:grpSpPr>
          <a:xfrm rot="0">
            <a:off x="9618910" y="6489352"/>
            <a:ext cx="5685864" cy="733282"/>
            <a:chOff x="0" y="0"/>
            <a:chExt cx="7581152" cy="977709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7581152" cy="977709"/>
            </a:xfrm>
            <a:custGeom>
              <a:avLst/>
              <a:gdLst/>
              <a:ahLst/>
              <a:cxnLst/>
              <a:rect r="r" b="b" t="t" l="l"/>
              <a:pathLst>
                <a:path h="977709" w="7581152">
                  <a:moveTo>
                    <a:pt x="0" y="0"/>
                  </a:moveTo>
                  <a:lnTo>
                    <a:pt x="7581152" y="0"/>
                  </a:lnTo>
                  <a:lnTo>
                    <a:pt x="7581152" y="977709"/>
                  </a:lnTo>
                  <a:lnTo>
                    <a:pt x="0" y="977709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5" id="25"/>
            <p:cNvSpPr txBox="true"/>
            <p:nvPr/>
          </p:nvSpPr>
          <p:spPr>
            <a:xfrm>
              <a:off x="0" y="-47625"/>
              <a:ext cx="7581152" cy="1025334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4520"/>
                </a:lnSpc>
              </a:pPr>
              <a:r>
                <a:rPr lang="en-US" sz="3600" b="true">
                  <a:solidFill>
                    <a:srgbClr val="2A2742"/>
                  </a:solidFill>
                  <a:latin typeface="Arimo Bold"/>
                  <a:ea typeface="Arimo Bold"/>
                  <a:cs typeface="Arimo Bold"/>
                  <a:sym typeface="Arimo Bold"/>
                </a:rPr>
                <a:t>Check out the Website</a:t>
              </a:r>
            </a:p>
          </p:txBody>
        </p:sp>
      </p:grpSp>
      <p:grpSp>
        <p:nvGrpSpPr>
          <p:cNvPr name="Group 26" id="26"/>
          <p:cNvGrpSpPr/>
          <p:nvPr/>
        </p:nvGrpSpPr>
        <p:grpSpPr>
          <a:xfrm rot="0">
            <a:off x="9618910" y="7086302"/>
            <a:ext cx="7702749" cy="625509"/>
            <a:chOff x="0" y="0"/>
            <a:chExt cx="10270332" cy="834012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10270332" cy="834011"/>
            </a:xfrm>
            <a:custGeom>
              <a:avLst/>
              <a:gdLst/>
              <a:ahLst/>
              <a:cxnLst/>
              <a:rect r="r" b="b" t="t" l="l"/>
              <a:pathLst>
                <a:path h="834011" w="10270332">
                  <a:moveTo>
                    <a:pt x="0" y="0"/>
                  </a:moveTo>
                  <a:lnTo>
                    <a:pt x="10270332" y="0"/>
                  </a:lnTo>
                  <a:lnTo>
                    <a:pt x="10270332" y="834011"/>
                  </a:lnTo>
                  <a:lnTo>
                    <a:pt x="0" y="834011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8" id="28"/>
            <p:cNvSpPr txBox="true"/>
            <p:nvPr/>
          </p:nvSpPr>
          <p:spPr>
            <a:xfrm>
              <a:off x="0" y="-142875"/>
              <a:ext cx="10270332" cy="976887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5014"/>
                </a:lnSpc>
              </a:pPr>
              <a:r>
                <a:rPr lang="en-US" sz="3099">
                  <a:solidFill>
                    <a:srgbClr val="2A2742"/>
                  </a:solidFill>
                  <a:latin typeface="Arimo"/>
                  <a:ea typeface="Arimo"/>
                  <a:cs typeface="Arimo"/>
                  <a:sym typeface="Arimo"/>
                  <a:hlinkClick r:id="rId7" tooltip="https://linksairelectrical.com.au"/>
                </a:rPr>
                <a:t>https://linksairelectrical.com.au/</a:t>
              </a:r>
            </a:p>
          </p:txBody>
        </p:sp>
      </p:grpSp>
      <p:sp>
        <p:nvSpPr>
          <p:cNvPr name="Freeform 29" id="29" descr="preencoded.png"/>
          <p:cNvSpPr/>
          <p:nvPr/>
        </p:nvSpPr>
        <p:spPr>
          <a:xfrm flipH="false" flipV="false" rot="0">
            <a:off x="7824341" y="7869882"/>
            <a:ext cx="1380530" cy="1656606"/>
          </a:xfrm>
          <a:custGeom>
            <a:avLst/>
            <a:gdLst/>
            <a:ahLst/>
            <a:cxnLst/>
            <a:rect r="r" b="b" t="t" l="l"/>
            <a:pathLst>
              <a:path h="1656606" w="1380530">
                <a:moveTo>
                  <a:pt x="0" y="0"/>
                </a:moveTo>
                <a:lnTo>
                  <a:pt x="1380530" y="0"/>
                </a:lnTo>
                <a:lnTo>
                  <a:pt x="1380530" y="1656607"/>
                </a:lnTo>
                <a:lnTo>
                  <a:pt x="0" y="165660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grpSp>
        <p:nvGrpSpPr>
          <p:cNvPr name="Group 30" id="30"/>
          <p:cNvGrpSpPr/>
          <p:nvPr/>
        </p:nvGrpSpPr>
        <p:grpSpPr>
          <a:xfrm rot="0">
            <a:off x="9618910" y="8145959"/>
            <a:ext cx="3451472" cy="733282"/>
            <a:chOff x="0" y="0"/>
            <a:chExt cx="4601963" cy="977709"/>
          </a:xfrm>
        </p:grpSpPr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4601963" cy="977709"/>
            </a:xfrm>
            <a:custGeom>
              <a:avLst/>
              <a:gdLst/>
              <a:ahLst/>
              <a:cxnLst/>
              <a:rect r="r" b="b" t="t" l="l"/>
              <a:pathLst>
                <a:path h="977709" w="4601963">
                  <a:moveTo>
                    <a:pt x="0" y="0"/>
                  </a:moveTo>
                  <a:lnTo>
                    <a:pt x="4601963" y="0"/>
                  </a:lnTo>
                  <a:lnTo>
                    <a:pt x="4601963" y="977709"/>
                  </a:lnTo>
                  <a:lnTo>
                    <a:pt x="0" y="977709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32" id="32"/>
            <p:cNvSpPr txBox="true"/>
            <p:nvPr/>
          </p:nvSpPr>
          <p:spPr>
            <a:xfrm>
              <a:off x="0" y="-47625"/>
              <a:ext cx="4601963" cy="1025334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4520"/>
                </a:lnSpc>
              </a:pPr>
              <a:r>
                <a:rPr lang="en-US" sz="3600" b="true">
                  <a:solidFill>
                    <a:srgbClr val="2A2742"/>
                  </a:solidFill>
                  <a:latin typeface="Arimo Bold"/>
                  <a:ea typeface="Arimo Bold"/>
                  <a:cs typeface="Arimo Bold"/>
                  <a:sym typeface="Arimo Bold"/>
                </a:rPr>
                <a:t>Call </a:t>
              </a:r>
            </a:p>
          </p:txBody>
        </p:sp>
      </p:grpSp>
      <p:grpSp>
        <p:nvGrpSpPr>
          <p:cNvPr name="Group 33" id="33"/>
          <p:cNvGrpSpPr/>
          <p:nvPr/>
        </p:nvGrpSpPr>
        <p:grpSpPr>
          <a:xfrm rot="0">
            <a:off x="9618910" y="8742909"/>
            <a:ext cx="7702749" cy="625509"/>
            <a:chOff x="0" y="0"/>
            <a:chExt cx="10270332" cy="834012"/>
          </a:xfrm>
        </p:grpSpPr>
        <p:sp>
          <p:nvSpPr>
            <p:cNvPr name="Freeform 34" id="34"/>
            <p:cNvSpPr/>
            <p:nvPr/>
          </p:nvSpPr>
          <p:spPr>
            <a:xfrm flipH="false" flipV="false" rot="0">
              <a:off x="0" y="0"/>
              <a:ext cx="10270332" cy="834011"/>
            </a:xfrm>
            <a:custGeom>
              <a:avLst/>
              <a:gdLst/>
              <a:ahLst/>
              <a:cxnLst/>
              <a:rect r="r" b="b" t="t" l="l"/>
              <a:pathLst>
                <a:path h="834011" w="10270332">
                  <a:moveTo>
                    <a:pt x="0" y="0"/>
                  </a:moveTo>
                  <a:lnTo>
                    <a:pt x="10270332" y="0"/>
                  </a:lnTo>
                  <a:lnTo>
                    <a:pt x="10270332" y="834011"/>
                  </a:lnTo>
                  <a:lnTo>
                    <a:pt x="0" y="834011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35" id="35"/>
            <p:cNvSpPr txBox="true"/>
            <p:nvPr/>
          </p:nvSpPr>
          <p:spPr>
            <a:xfrm>
              <a:off x="0" y="-142875"/>
              <a:ext cx="10270332" cy="976887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5014"/>
                </a:lnSpc>
              </a:pPr>
              <a:r>
                <a:rPr lang="en-US" sz="3099">
                  <a:solidFill>
                    <a:srgbClr val="2A2742"/>
                  </a:solidFill>
                  <a:latin typeface="Arimo"/>
                  <a:ea typeface="Arimo"/>
                  <a:cs typeface="Arimo"/>
                  <a:sym typeface="Arimo"/>
                </a:rPr>
                <a:t>1300</a:t>
              </a:r>
              <a:r>
                <a:rPr lang="en-US" sz="3099">
                  <a:solidFill>
                    <a:srgbClr val="2A2742"/>
                  </a:solidFill>
                  <a:latin typeface="Arimo"/>
                  <a:ea typeface="Arimo"/>
                  <a:cs typeface="Arimo"/>
                  <a:sym typeface="Arimo"/>
                </a:rPr>
                <a:t> 010 393</a:t>
              </a:r>
            </a:p>
          </p:txBody>
        </p:sp>
      </p:grpSp>
      <p:sp>
        <p:nvSpPr>
          <p:cNvPr name="Freeform 36" id="36"/>
          <p:cNvSpPr/>
          <p:nvPr/>
        </p:nvSpPr>
        <p:spPr>
          <a:xfrm flipH="false" flipV="false" rot="0">
            <a:off x="0" y="-46014"/>
            <a:ext cx="7106730" cy="10333014"/>
          </a:xfrm>
          <a:custGeom>
            <a:avLst/>
            <a:gdLst/>
            <a:ahLst/>
            <a:cxnLst/>
            <a:rect r="r" b="b" t="t" l="l"/>
            <a:pathLst>
              <a:path h="10333014" w="7106730">
                <a:moveTo>
                  <a:pt x="0" y="0"/>
                </a:moveTo>
                <a:lnTo>
                  <a:pt x="7106730" y="0"/>
                </a:lnTo>
                <a:lnTo>
                  <a:pt x="7106730" y="10333014"/>
                </a:lnTo>
                <a:lnTo>
                  <a:pt x="0" y="1033301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58308" t="0" r="-98464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DAGmSqqFczc</dc:identifier>
  <dcterms:modified xsi:type="dcterms:W3CDTF">2011-08-01T06:04:30Z</dcterms:modified>
  <cp:revision>1</cp:revision>
  <dc:title>Links Air-Ducted-Air-Conditioning.pptx</dc:title>
</cp:coreProperties>
</file>