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Lst>
  <p:sldSz cx="18288000" cy="10287000"/>
  <p:notesSz cx="6858000" cy="9144000"/>
  <p:embeddedFontLst>
    <p:embeddedFont>
      <p:font typeface="Canva Sans Bold" charset="1" panose="020B0803030501040103"/>
      <p:regular r:id="rId14"/>
    </p:embeddedFont>
    <p:embeddedFont>
      <p:font typeface="League Spartan" charset="1" panose="00000800000000000000"/>
      <p:regular r:id="rId15"/>
    </p:embeddedFont>
    <p:embeddedFont>
      <p:font typeface="Poppins" charset="1" panose="00000500000000000000"/>
      <p:regular r:id="rId16"/>
    </p:embeddedFont>
    <p:embeddedFont>
      <p:font typeface="Poppins Bold" charset="1" panose="00000800000000000000"/>
      <p:regular r:id="rId17"/>
    </p:embeddedFont>
    <p:embeddedFont>
      <p:font typeface="DM Sans Bold" charset="1" panose="00000000000000000000"/>
      <p:regular r:id="rId18"/>
    </p:embeddedFont>
    <p:embeddedFont>
      <p:font typeface="Futura" charset="1" panose="020B0502020204020303"/>
      <p:regular r:id="rId19"/>
    </p:embeddedFont>
    <p:embeddedFont>
      <p:font typeface="Futura Ultra-Bold" charset="1" panose="020B0802020204020204"/>
      <p:regular r:id="rId20"/>
    </p:embeddedFont>
    <p:embeddedFont>
      <p:font typeface="Canva Sans" charset="1" panose="020B0503030501040103"/>
      <p:regular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fonts/font14.fntdata" Type="http://schemas.openxmlformats.org/officeDocument/2006/relationships/font"/><Relationship Id="rId15" Target="fonts/font15.fntdata" Type="http://schemas.openxmlformats.org/officeDocument/2006/relationships/font"/><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21" Target="fonts/font21.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 Id="rId3" Target="../media/image7.png" Type="http://schemas.openxmlformats.org/officeDocument/2006/relationships/image"/><Relationship Id="rId4" Target="https://blockchainx.tech/kraken-clone-script" TargetMode="External" Type="http://schemas.openxmlformats.org/officeDocument/2006/relationships/hyperlink"/></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8.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png" Type="http://schemas.openxmlformats.org/officeDocument/2006/relationships/image"/><Relationship Id="rId3" Target="../media/image10.svg" Type="http://schemas.openxmlformats.org/officeDocument/2006/relationships/image"/><Relationship Id="rId4" Target="../media/image11.png" Type="http://schemas.openxmlformats.org/officeDocument/2006/relationships/image"/><Relationship Id="rId5" Target="../media/image12.svg" Type="http://schemas.openxmlformats.org/officeDocument/2006/relationships/image"/><Relationship Id="rId6" Target="../media/image13.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png" Type="http://schemas.openxmlformats.org/officeDocument/2006/relationships/image"/><Relationship Id="rId3" Target="../media/image10.svg" Type="http://schemas.openxmlformats.org/officeDocument/2006/relationships/image"/><Relationship Id="rId4" Target="../media/image11.png" Type="http://schemas.openxmlformats.org/officeDocument/2006/relationships/image"/><Relationship Id="rId5" Target="../media/image12.svg" Type="http://schemas.openxmlformats.org/officeDocument/2006/relationships/image"/><Relationship Id="rId6" Target="../media/image13.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4.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4.png" Type="http://schemas.openxmlformats.org/officeDocument/2006/relationships/image"/><Relationship Id="rId3" Target="../media/image5.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20312" t="0" r="-20312" b="0"/>
            </a:stretch>
          </a:blipFill>
        </p:spPr>
      </p:sp>
      <p:grpSp>
        <p:nvGrpSpPr>
          <p:cNvPr name="Group 3" id="3"/>
          <p:cNvGrpSpPr/>
          <p:nvPr/>
        </p:nvGrpSpPr>
        <p:grpSpPr>
          <a:xfrm rot="0">
            <a:off x="0" y="0"/>
            <a:ext cx="3086100" cy="10287000"/>
            <a:chOff x="0" y="0"/>
            <a:chExt cx="812800" cy="2709333"/>
          </a:xfrm>
        </p:grpSpPr>
        <p:sp>
          <p:nvSpPr>
            <p:cNvPr name="Freeform 4" id="4"/>
            <p:cNvSpPr/>
            <p:nvPr/>
          </p:nvSpPr>
          <p:spPr>
            <a:xfrm flipH="false" flipV="false" rot="0">
              <a:off x="0" y="0"/>
              <a:ext cx="812800" cy="2709333"/>
            </a:xfrm>
            <a:custGeom>
              <a:avLst/>
              <a:gdLst/>
              <a:ahLst/>
              <a:cxnLst/>
              <a:rect r="r" b="b" t="t" l="l"/>
              <a:pathLst>
                <a:path h="2709333" w="812800">
                  <a:moveTo>
                    <a:pt x="0" y="0"/>
                  </a:moveTo>
                  <a:lnTo>
                    <a:pt x="812800" y="0"/>
                  </a:lnTo>
                  <a:lnTo>
                    <a:pt x="812800" y="2709333"/>
                  </a:lnTo>
                  <a:lnTo>
                    <a:pt x="0" y="2709333"/>
                  </a:lnTo>
                  <a:close/>
                </a:path>
              </a:pathLst>
            </a:custGeom>
            <a:solidFill>
              <a:srgbClr val="004AAD"/>
            </a:solidFill>
          </p:spPr>
        </p:sp>
        <p:sp>
          <p:nvSpPr>
            <p:cNvPr name="TextBox 5" id="5"/>
            <p:cNvSpPr txBox="true"/>
            <p:nvPr/>
          </p:nvSpPr>
          <p:spPr>
            <a:xfrm>
              <a:off x="0" y="-47625"/>
              <a:ext cx="812800" cy="2756958"/>
            </a:xfrm>
            <a:prstGeom prst="rect">
              <a:avLst/>
            </a:prstGeom>
          </p:spPr>
          <p:txBody>
            <a:bodyPr anchor="ctr" rtlCol="false" tIns="50800" lIns="50800" bIns="50800" rIns="50800"/>
            <a:lstStyle/>
            <a:p>
              <a:pPr algn="ctr">
                <a:lnSpc>
                  <a:spcPts val="2659"/>
                </a:lnSpc>
              </a:pPr>
            </a:p>
          </p:txBody>
        </p:sp>
      </p:grpSp>
      <p:sp>
        <p:nvSpPr>
          <p:cNvPr name="AutoShape 6" id="6"/>
          <p:cNvSpPr/>
          <p:nvPr/>
        </p:nvSpPr>
        <p:spPr>
          <a:xfrm flipV="true">
            <a:off x="3457636" y="6860474"/>
            <a:ext cx="12903098" cy="27310"/>
          </a:xfrm>
          <a:prstGeom prst="line">
            <a:avLst/>
          </a:prstGeom>
          <a:ln cap="flat" w="47625">
            <a:solidFill>
              <a:srgbClr val="000000"/>
            </a:solidFill>
            <a:prstDash val="solid"/>
            <a:headEnd type="none" len="sm" w="sm"/>
            <a:tailEnd type="none" len="sm" w="sm"/>
          </a:ln>
        </p:spPr>
      </p:sp>
      <p:sp>
        <p:nvSpPr>
          <p:cNvPr name="Freeform 7" id="7"/>
          <p:cNvSpPr/>
          <p:nvPr/>
        </p:nvSpPr>
        <p:spPr>
          <a:xfrm flipH="false" flipV="false" rot="0">
            <a:off x="13463945" y="425490"/>
            <a:ext cx="4160184" cy="4114800"/>
          </a:xfrm>
          <a:custGeom>
            <a:avLst/>
            <a:gdLst/>
            <a:ahLst/>
            <a:cxnLst/>
            <a:rect r="r" b="b" t="t" l="l"/>
            <a:pathLst>
              <a:path h="4114800" w="4160184">
                <a:moveTo>
                  <a:pt x="0" y="0"/>
                </a:moveTo>
                <a:lnTo>
                  <a:pt x="4160184" y="0"/>
                </a:lnTo>
                <a:lnTo>
                  <a:pt x="4160184"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8" id="8"/>
          <p:cNvSpPr/>
          <p:nvPr/>
        </p:nvSpPr>
        <p:spPr>
          <a:xfrm flipH="false" flipV="false" rot="0">
            <a:off x="8815122" y="3174167"/>
            <a:ext cx="11484175" cy="8704276"/>
          </a:xfrm>
          <a:custGeom>
            <a:avLst/>
            <a:gdLst/>
            <a:ahLst/>
            <a:cxnLst/>
            <a:rect r="r" b="b" t="t" l="l"/>
            <a:pathLst>
              <a:path h="8704276" w="11484175">
                <a:moveTo>
                  <a:pt x="0" y="0"/>
                </a:moveTo>
                <a:lnTo>
                  <a:pt x="11484175" y="0"/>
                </a:lnTo>
                <a:lnTo>
                  <a:pt x="11484175" y="8704276"/>
                </a:lnTo>
                <a:lnTo>
                  <a:pt x="0" y="8704276"/>
                </a:lnTo>
                <a:lnTo>
                  <a:pt x="0" y="0"/>
                </a:lnTo>
                <a:close/>
              </a:path>
            </a:pathLst>
          </a:custGeom>
          <a:blipFill>
            <a:blip r:embed="rId5"/>
            <a:stretch>
              <a:fillRect l="0" t="0" r="0" b="0"/>
            </a:stretch>
          </a:blipFill>
        </p:spPr>
      </p:sp>
      <p:sp>
        <p:nvSpPr>
          <p:cNvPr name="Freeform 9" id="9"/>
          <p:cNvSpPr/>
          <p:nvPr/>
        </p:nvSpPr>
        <p:spPr>
          <a:xfrm flipH="false" flipV="false" rot="0">
            <a:off x="3457636" y="1729037"/>
            <a:ext cx="3714551" cy="1170084"/>
          </a:xfrm>
          <a:custGeom>
            <a:avLst/>
            <a:gdLst/>
            <a:ahLst/>
            <a:cxnLst/>
            <a:rect r="r" b="b" t="t" l="l"/>
            <a:pathLst>
              <a:path h="1170084" w="3714551">
                <a:moveTo>
                  <a:pt x="0" y="0"/>
                </a:moveTo>
                <a:lnTo>
                  <a:pt x="3714552" y="0"/>
                </a:lnTo>
                <a:lnTo>
                  <a:pt x="3714552" y="1170083"/>
                </a:lnTo>
                <a:lnTo>
                  <a:pt x="0" y="1170083"/>
                </a:lnTo>
                <a:lnTo>
                  <a:pt x="0" y="0"/>
                </a:lnTo>
                <a:close/>
              </a:path>
            </a:pathLst>
          </a:custGeom>
          <a:blipFill>
            <a:blip r:embed="rId6"/>
            <a:stretch>
              <a:fillRect l="0" t="0" r="0" b="0"/>
            </a:stretch>
          </a:blipFill>
        </p:spPr>
      </p:sp>
      <p:sp>
        <p:nvSpPr>
          <p:cNvPr name="TextBox 10" id="10"/>
          <p:cNvSpPr txBox="true"/>
          <p:nvPr/>
        </p:nvSpPr>
        <p:spPr>
          <a:xfrm rot="0">
            <a:off x="3457636" y="3059867"/>
            <a:ext cx="9634834" cy="3242659"/>
          </a:xfrm>
          <a:prstGeom prst="rect">
            <a:avLst/>
          </a:prstGeom>
        </p:spPr>
        <p:txBody>
          <a:bodyPr anchor="t" rtlCol="false" tIns="0" lIns="0" bIns="0" rIns="0">
            <a:spAutoFit/>
          </a:bodyPr>
          <a:lstStyle/>
          <a:p>
            <a:pPr algn="l">
              <a:lnSpc>
                <a:spcPts val="8695"/>
              </a:lnSpc>
            </a:pPr>
            <a:r>
              <a:rPr lang="en-US" sz="6211" b="true">
                <a:solidFill>
                  <a:srgbClr val="004AAD"/>
                </a:solidFill>
                <a:latin typeface="Canva Sans Bold"/>
                <a:ea typeface="Canva Sans Bold"/>
                <a:cs typeface="Canva Sans Bold"/>
                <a:sym typeface="Canva Sans Bold"/>
              </a:rPr>
              <a:t>Building a Crypto Exchange Using a Kraken Clone?</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20312" t="0" r="-20312" b="0"/>
            </a:stretch>
          </a:blipFill>
        </p:spPr>
      </p:sp>
      <p:grpSp>
        <p:nvGrpSpPr>
          <p:cNvPr name="Group 3" id="3"/>
          <p:cNvGrpSpPr/>
          <p:nvPr/>
        </p:nvGrpSpPr>
        <p:grpSpPr>
          <a:xfrm rot="0">
            <a:off x="15201900" y="0"/>
            <a:ext cx="3086100" cy="10287000"/>
            <a:chOff x="0" y="0"/>
            <a:chExt cx="812800" cy="2709333"/>
          </a:xfrm>
        </p:grpSpPr>
        <p:sp>
          <p:nvSpPr>
            <p:cNvPr name="Freeform 4" id="4"/>
            <p:cNvSpPr/>
            <p:nvPr/>
          </p:nvSpPr>
          <p:spPr>
            <a:xfrm flipH="false" flipV="false" rot="0">
              <a:off x="0" y="0"/>
              <a:ext cx="812800" cy="2709333"/>
            </a:xfrm>
            <a:custGeom>
              <a:avLst/>
              <a:gdLst/>
              <a:ahLst/>
              <a:cxnLst/>
              <a:rect r="r" b="b" t="t" l="l"/>
              <a:pathLst>
                <a:path h="2709333" w="812800">
                  <a:moveTo>
                    <a:pt x="0" y="0"/>
                  </a:moveTo>
                  <a:lnTo>
                    <a:pt x="812800" y="0"/>
                  </a:lnTo>
                  <a:lnTo>
                    <a:pt x="812800" y="2709333"/>
                  </a:lnTo>
                  <a:lnTo>
                    <a:pt x="0" y="2709333"/>
                  </a:lnTo>
                  <a:close/>
                </a:path>
              </a:pathLst>
            </a:custGeom>
            <a:solidFill>
              <a:srgbClr val="004AAD"/>
            </a:solidFill>
          </p:spPr>
        </p:sp>
        <p:sp>
          <p:nvSpPr>
            <p:cNvPr name="TextBox 5" id="5"/>
            <p:cNvSpPr txBox="true"/>
            <p:nvPr/>
          </p:nvSpPr>
          <p:spPr>
            <a:xfrm>
              <a:off x="0" y="-47625"/>
              <a:ext cx="812800" cy="2756958"/>
            </a:xfrm>
            <a:prstGeom prst="rect">
              <a:avLst/>
            </a:prstGeom>
          </p:spPr>
          <p:txBody>
            <a:bodyPr anchor="ctr" rtlCol="false" tIns="50800" lIns="50800" bIns="50800" rIns="50800"/>
            <a:lstStyle/>
            <a:p>
              <a:pPr algn="ctr">
                <a:lnSpc>
                  <a:spcPts val="2659"/>
                </a:lnSpc>
              </a:pPr>
            </a:p>
          </p:txBody>
        </p:sp>
      </p:grpSp>
      <p:grpSp>
        <p:nvGrpSpPr>
          <p:cNvPr name="Group 6" id="6"/>
          <p:cNvGrpSpPr/>
          <p:nvPr/>
        </p:nvGrpSpPr>
        <p:grpSpPr>
          <a:xfrm rot="0">
            <a:off x="7905634" y="-120968"/>
            <a:ext cx="7272453" cy="10528935"/>
            <a:chOff x="0" y="0"/>
            <a:chExt cx="2317571" cy="3355340"/>
          </a:xfrm>
        </p:grpSpPr>
        <p:sp>
          <p:nvSpPr>
            <p:cNvPr name="Freeform 7" id="7"/>
            <p:cNvSpPr/>
            <p:nvPr/>
          </p:nvSpPr>
          <p:spPr>
            <a:xfrm flipH="false" flipV="false" rot="0">
              <a:off x="0" y="0"/>
              <a:ext cx="2317571" cy="3355340"/>
            </a:xfrm>
            <a:custGeom>
              <a:avLst/>
              <a:gdLst/>
              <a:ahLst/>
              <a:cxnLst/>
              <a:rect r="r" b="b" t="t" l="l"/>
              <a:pathLst>
                <a:path h="3355340" w="2317571">
                  <a:moveTo>
                    <a:pt x="0" y="0"/>
                  </a:moveTo>
                  <a:lnTo>
                    <a:pt x="2317571" y="0"/>
                  </a:lnTo>
                  <a:lnTo>
                    <a:pt x="2317571" y="3355340"/>
                  </a:lnTo>
                  <a:lnTo>
                    <a:pt x="0" y="3355340"/>
                  </a:lnTo>
                  <a:close/>
                </a:path>
              </a:pathLst>
            </a:custGeom>
            <a:blipFill>
              <a:blip r:embed="rId3"/>
              <a:stretch>
                <a:fillRect l="-22389" t="0" r="-22389" b="0"/>
              </a:stretch>
            </a:blipFill>
          </p:spPr>
        </p:sp>
      </p:grpSp>
      <p:sp>
        <p:nvSpPr>
          <p:cNvPr name="TextBox 8" id="8"/>
          <p:cNvSpPr txBox="true"/>
          <p:nvPr/>
        </p:nvSpPr>
        <p:spPr>
          <a:xfrm rot="0">
            <a:off x="1028720" y="1494821"/>
            <a:ext cx="4957463" cy="738238"/>
          </a:xfrm>
          <a:prstGeom prst="rect">
            <a:avLst/>
          </a:prstGeom>
        </p:spPr>
        <p:txBody>
          <a:bodyPr anchor="t" rtlCol="false" tIns="0" lIns="0" bIns="0" rIns="0">
            <a:spAutoFit/>
          </a:bodyPr>
          <a:lstStyle/>
          <a:p>
            <a:pPr algn="l">
              <a:lnSpc>
                <a:spcPts val="6018"/>
              </a:lnSpc>
              <a:spcBef>
                <a:spcPct val="0"/>
              </a:spcBef>
            </a:pPr>
            <a:r>
              <a:rPr lang="en-US" sz="4298">
                <a:solidFill>
                  <a:srgbClr val="004AAD"/>
                </a:solidFill>
                <a:latin typeface="League Spartan"/>
                <a:ea typeface="League Spartan"/>
                <a:cs typeface="League Spartan"/>
                <a:sym typeface="League Spartan"/>
              </a:rPr>
              <a:t>INTRODUCTION</a:t>
            </a:r>
          </a:p>
        </p:txBody>
      </p:sp>
      <p:sp>
        <p:nvSpPr>
          <p:cNvPr name="AutoShape 9" id="9"/>
          <p:cNvSpPr/>
          <p:nvPr/>
        </p:nvSpPr>
        <p:spPr>
          <a:xfrm flipH="true">
            <a:off x="1028720" y="2186817"/>
            <a:ext cx="0" cy="0"/>
          </a:xfrm>
          <a:prstGeom prst="line">
            <a:avLst/>
          </a:prstGeom>
          <a:ln cap="flat" w="19050">
            <a:solidFill>
              <a:srgbClr val="000000"/>
            </a:solidFill>
            <a:prstDash val="solid"/>
            <a:headEnd type="none" len="sm" w="sm"/>
            <a:tailEnd type="none" len="sm" w="sm"/>
          </a:ln>
        </p:spPr>
      </p:sp>
      <p:sp>
        <p:nvSpPr>
          <p:cNvPr name="AutoShape 10" id="10"/>
          <p:cNvSpPr/>
          <p:nvPr/>
        </p:nvSpPr>
        <p:spPr>
          <a:xfrm>
            <a:off x="1029792" y="2252109"/>
            <a:ext cx="2618740" cy="0"/>
          </a:xfrm>
          <a:prstGeom prst="line">
            <a:avLst/>
          </a:prstGeom>
          <a:ln cap="flat" w="38100">
            <a:solidFill>
              <a:srgbClr val="000000"/>
            </a:solidFill>
            <a:prstDash val="solid"/>
            <a:headEnd type="none" len="sm" w="sm"/>
            <a:tailEnd type="none" len="sm" w="sm"/>
          </a:ln>
        </p:spPr>
      </p:sp>
      <p:sp>
        <p:nvSpPr>
          <p:cNvPr name="TextBox 11" id="11"/>
          <p:cNvSpPr txBox="true"/>
          <p:nvPr/>
        </p:nvSpPr>
        <p:spPr>
          <a:xfrm rot="0">
            <a:off x="1028700" y="2966085"/>
            <a:ext cx="6638362" cy="6292215"/>
          </a:xfrm>
          <a:prstGeom prst="rect">
            <a:avLst/>
          </a:prstGeom>
        </p:spPr>
        <p:txBody>
          <a:bodyPr anchor="t" rtlCol="false" tIns="0" lIns="0" bIns="0" rIns="0">
            <a:spAutoFit/>
          </a:bodyPr>
          <a:lstStyle/>
          <a:p>
            <a:pPr algn="l">
              <a:lnSpc>
                <a:spcPts val="3359"/>
              </a:lnSpc>
            </a:pPr>
            <a:r>
              <a:rPr lang="en-US" sz="2400">
                <a:solidFill>
                  <a:srgbClr val="000000"/>
                </a:solidFill>
                <a:latin typeface="Poppins"/>
                <a:ea typeface="Poppins"/>
                <a:cs typeface="Poppins"/>
                <a:sym typeface="Poppins"/>
              </a:rPr>
              <a:t>Digital currencies transform the financial environment while cryptocurrency exchanges gain more popularity as businesses enter the market. Entrepreneurs seeking fast and cost-efficient entry into the crypto market should consider developing crypto exchanges through the usage of a Kraken clone system. </a:t>
            </a:r>
          </a:p>
          <a:p>
            <a:pPr algn="l">
              <a:lnSpc>
                <a:spcPts val="3359"/>
              </a:lnSpc>
            </a:pPr>
          </a:p>
          <a:p>
            <a:pPr algn="l">
              <a:lnSpc>
                <a:spcPts val="3359"/>
              </a:lnSpc>
              <a:spcBef>
                <a:spcPct val="0"/>
              </a:spcBef>
            </a:pPr>
            <a:r>
              <a:rPr lang="en-US" sz="2400">
                <a:solidFill>
                  <a:srgbClr val="000000"/>
                </a:solidFill>
                <a:latin typeface="Poppins"/>
                <a:ea typeface="Poppins"/>
                <a:cs typeface="Poppins"/>
                <a:sym typeface="Poppins"/>
              </a:rPr>
              <a:t>The concept of using </a:t>
            </a:r>
            <a:r>
              <a:rPr lang="en-US" b="true" sz="2400" u="sng">
                <a:solidFill>
                  <a:srgbClr val="004AAD"/>
                </a:solidFill>
                <a:latin typeface="Poppins Bold"/>
                <a:ea typeface="Poppins Bold"/>
                <a:cs typeface="Poppins Bold"/>
                <a:sym typeface="Poppins Bold"/>
                <a:hlinkClick r:id="rId4" tooltip="https://blockchainx.tech/kraken-clone-script"/>
              </a:rPr>
              <a:t>Kraken clone script</a:t>
            </a:r>
            <a:r>
              <a:rPr lang="en-US" sz="2400">
                <a:solidFill>
                  <a:srgbClr val="000000"/>
                </a:solidFill>
                <a:latin typeface="Poppins"/>
                <a:ea typeface="Poppins"/>
                <a:cs typeface="Poppins"/>
                <a:sym typeface="Poppins"/>
              </a:rPr>
              <a:t> for business needs definition along with criteria determining their suitability for different enterprises. This article explains the core points that will guide your decision.</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9499600" cy="10287000"/>
            <a:chOff x="0" y="0"/>
            <a:chExt cx="2501952" cy="2709333"/>
          </a:xfrm>
        </p:grpSpPr>
        <p:sp>
          <p:nvSpPr>
            <p:cNvPr name="Freeform 3" id="3"/>
            <p:cNvSpPr/>
            <p:nvPr/>
          </p:nvSpPr>
          <p:spPr>
            <a:xfrm flipH="false" flipV="false" rot="0">
              <a:off x="0" y="0"/>
              <a:ext cx="2501952" cy="2709333"/>
            </a:xfrm>
            <a:custGeom>
              <a:avLst/>
              <a:gdLst/>
              <a:ahLst/>
              <a:cxnLst/>
              <a:rect r="r" b="b" t="t" l="l"/>
              <a:pathLst>
                <a:path h="2709333" w="2501952">
                  <a:moveTo>
                    <a:pt x="0" y="0"/>
                  </a:moveTo>
                  <a:lnTo>
                    <a:pt x="2501952" y="0"/>
                  </a:lnTo>
                  <a:lnTo>
                    <a:pt x="2501952" y="2709333"/>
                  </a:lnTo>
                  <a:lnTo>
                    <a:pt x="0" y="2709333"/>
                  </a:lnTo>
                  <a:close/>
                </a:path>
              </a:pathLst>
            </a:custGeom>
            <a:solidFill>
              <a:srgbClr val="004AAD"/>
            </a:solidFill>
          </p:spPr>
        </p:sp>
        <p:sp>
          <p:nvSpPr>
            <p:cNvPr name="TextBox 4" id="4"/>
            <p:cNvSpPr txBox="true"/>
            <p:nvPr/>
          </p:nvSpPr>
          <p:spPr>
            <a:xfrm>
              <a:off x="0" y="-47625"/>
              <a:ext cx="2501952" cy="2756958"/>
            </a:xfrm>
            <a:prstGeom prst="rect">
              <a:avLst/>
            </a:prstGeom>
          </p:spPr>
          <p:txBody>
            <a:bodyPr anchor="ctr" rtlCol="false" tIns="50800" lIns="50800" bIns="50800" rIns="50800"/>
            <a:lstStyle/>
            <a:p>
              <a:pPr algn="ctr">
                <a:lnSpc>
                  <a:spcPts val="2659"/>
                </a:lnSpc>
              </a:pPr>
            </a:p>
          </p:txBody>
        </p:sp>
      </p:grpSp>
      <p:sp>
        <p:nvSpPr>
          <p:cNvPr name="TextBox 5" id="5"/>
          <p:cNvSpPr txBox="true"/>
          <p:nvPr/>
        </p:nvSpPr>
        <p:spPr>
          <a:xfrm rot="0">
            <a:off x="1028700" y="1123363"/>
            <a:ext cx="6417963" cy="1499939"/>
          </a:xfrm>
          <a:prstGeom prst="rect">
            <a:avLst/>
          </a:prstGeom>
        </p:spPr>
        <p:txBody>
          <a:bodyPr anchor="t" rtlCol="false" tIns="0" lIns="0" bIns="0" rIns="0">
            <a:spAutoFit/>
          </a:bodyPr>
          <a:lstStyle/>
          <a:p>
            <a:pPr algn="l">
              <a:lnSpc>
                <a:spcPts val="6018"/>
              </a:lnSpc>
              <a:spcBef>
                <a:spcPct val="0"/>
              </a:spcBef>
            </a:pPr>
            <a:r>
              <a:rPr lang="en-US" b="true" sz="4298">
                <a:solidFill>
                  <a:srgbClr val="FFFFFF"/>
                </a:solidFill>
                <a:latin typeface="League Spartan"/>
                <a:ea typeface="League Spartan"/>
                <a:cs typeface="League Spartan"/>
                <a:sym typeface="League Spartan"/>
              </a:rPr>
              <a:t>WHAT IS A KRAKEN CLONE?</a:t>
            </a:r>
          </a:p>
        </p:txBody>
      </p:sp>
      <p:sp>
        <p:nvSpPr>
          <p:cNvPr name="AutoShape 6" id="6"/>
          <p:cNvSpPr/>
          <p:nvPr/>
        </p:nvSpPr>
        <p:spPr>
          <a:xfrm flipV="true">
            <a:off x="1028783" y="1871773"/>
            <a:ext cx="5761990" cy="19050"/>
          </a:xfrm>
          <a:prstGeom prst="line">
            <a:avLst/>
          </a:prstGeom>
          <a:ln cap="flat" w="38100">
            <a:solidFill>
              <a:srgbClr val="FFFFFF"/>
            </a:solidFill>
            <a:prstDash val="solid"/>
            <a:headEnd type="none" len="sm" w="sm"/>
            <a:tailEnd type="none" len="sm" w="sm"/>
          </a:ln>
        </p:spPr>
      </p:sp>
      <p:grpSp>
        <p:nvGrpSpPr>
          <p:cNvPr name="Group 7" id="7"/>
          <p:cNvGrpSpPr>
            <a:grpSpLocks noChangeAspect="true"/>
          </p:cNvGrpSpPr>
          <p:nvPr/>
        </p:nvGrpSpPr>
        <p:grpSpPr>
          <a:xfrm rot="0">
            <a:off x="8583333" y="1209088"/>
            <a:ext cx="7618923" cy="7868824"/>
            <a:chOff x="0" y="0"/>
            <a:chExt cx="6350000" cy="6558280"/>
          </a:xfrm>
        </p:grpSpPr>
        <p:sp>
          <p:nvSpPr>
            <p:cNvPr name="Freeform 8" id="8"/>
            <p:cNvSpPr/>
            <p:nvPr/>
          </p:nvSpPr>
          <p:spPr>
            <a:xfrm flipH="false" flipV="false" rot="0">
              <a:off x="74930" y="74930"/>
              <a:ext cx="6200140" cy="6408420"/>
            </a:xfrm>
            <a:custGeom>
              <a:avLst/>
              <a:gdLst/>
              <a:ahLst/>
              <a:cxnLst/>
              <a:rect r="r" b="b" t="t" l="l"/>
              <a:pathLst>
                <a:path h="6408420" w="6200140">
                  <a:moveTo>
                    <a:pt x="6200140" y="5351780"/>
                  </a:moveTo>
                  <a:cubicBezTo>
                    <a:pt x="6200140" y="5935980"/>
                    <a:pt x="5726430" y="6408420"/>
                    <a:pt x="5143500" y="6408420"/>
                  </a:cubicBezTo>
                  <a:lnTo>
                    <a:pt x="1056640" y="6408420"/>
                  </a:lnTo>
                  <a:cubicBezTo>
                    <a:pt x="472440" y="6408420"/>
                    <a:pt x="0" y="5934710"/>
                    <a:pt x="0" y="5351780"/>
                  </a:cubicBezTo>
                  <a:lnTo>
                    <a:pt x="0" y="1056640"/>
                  </a:lnTo>
                  <a:cubicBezTo>
                    <a:pt x="0" y="472440"/>
                    <a:pt x="473710" y="0"/>
                    <a:pt x="1056640" y="0"/>
                  </a:cubicBezTo>
                  <a:lnTo>
                    <a:pt x="5143500" y="0"/>
                  </a:lnTo>
                  <a:cubicBezTo>
                    <a:pt x="5727700" y="0"/>
                    <a:pt x="6200140" y="473710"/>
                    <a:pt x="6200140" y="1056640"/>
                  </a:cubicBezTo>
                  <a:lnTo>
                    <a:pt x="6200140" y="5351780"/>
                  </a:lnTo>
                  <a:close/>
                </a:path>
              </a:pathLst>
            </a:custGeom>
            <a:blipFill>
              <a:blip r:embed="rId2"/>
              <a:stretch>
                <a:fillRect l="-1679" t="0" r="-1679" b="0"/>
              </a:stretch>
            </a:blipFill>
          </p:spPr>
        </p:sp>
        <p:sp>
          <p:nvSpPr>
            <p:cNvPr name="Freeform 9" id="9"/>
            <p:cNvSpPr/>
            <p:nvPr/>
          </p:nvSpPr>
          <p:spPr>
            <a:xfrm flipH="false" flipV="false" rot="0">
              <a:off x="0" y="0"/>
              <a:ext cx="6350000" cy="6558280"/>
            </a:xfrm>
            <a:custGeom>
              <a:avLst/>
              <a:gdLst/>
              <a:ahLst/>
              <a:cxnLst/>
              <a:rect r="r" b="b" t="t" l="l"/>
              <a:pathLst>
                <a:path h="6558280" w="6350000">
                  <a:moveTo>
                    <a:pt x="5218430" y="6558280"/>
                  </a:moveTo>
                  <a:lnTo>
                    <a:pt x="1131570" y="6558280"/>
                  </a:lnTo>
                  <a:cubicBezTo>
                    <a:pt x="508000" y="6558280"/>
                    <a:pt x="0" y="6050280"/>
                    <a:pt x="0" y="5426710"/>
                  </a:cubicBezTo>
                  <a:lnTo>
                    <a:pt x="0" y="1131570"/>
                  </a:lnTo>
                  <a:cubicBezTo>
                    <a:pt x="0" y="508000"/>
                    <a:pt x="508000" y="0"/>
                    <a:pt x="1131570" y="0"/>
                  </a:cubicBezTo>
                  <a:lnTo>
                    <a:pt x="5218430" y="0"/>
                  </a:lnTo>
                  <a:cubicBezTo>
                    <a:pt x="5842000" y="0"/>
                    <a:pt x="6350000" y="508000"/>
                    <a:pt x="6350000" y="1131570"/>
                  </a:cubicBezTo>
                  <a:lnTo>
                    <a:pt x="6350000" y="5425440"/>
                  </a:lnTo>
                  <a:cubicBezTo>
                    <a:pt x="6350000" y="6050280"/>
                    <a:pt x="5842000" y="6558280"/>
                    <a:pt x="5218430" y="6558280"/>
                  </a:cubicBezTo>
                  <a:close/>
                  <a:moveTo>
                    <a:pt x="1131570" y="149860"/>
                  </a:moveTo>
                  <a:cubicBezTo>
                    <a:pt x="590550" y="149860"/>
                    <a:pt x="149860" y="590550"/>
                    <a:pt x="149860" y="1131570"/>
                  </a:cubicBezTo>
                  <a:lnTo>
                    <a:pt x="149860" y="5425440"/>
                  </a:lnTo>
                  <a:cubicBezTo>
                    <a:pt x="149860" y="5966460"/>
                    <a:pt x="590550" y="6407150"/>
                    <a:pt x="1131570" y="6407150"/>
                  </a:cubicBezTo>
                  <a:lnTo>
                    <a:pt x="5218430" y="6407150"/>
                  </a:lnTo>
                  <a:cubicBezTo>
                    <a:pt x="5759450" y="6407150"/>
                    <a:pt x="6200140" y="5966460"/>
                    <a:pt x="6200140" y="5425440"/>
                  </a:cubicBezTo>
                  <a:lnTo>
                    <a:pt x="6200140" y="1131570"/>
                  </a:lnTo>
                  <a:cubicBezTo>
                    <a:pt x="6200140" y="590550"/>
                    <a:pt x="5759450" y="149860"/>
                    <a:pt x="5218430" y="149860"/>
                  </a:cubicBezTo>
                  <a:lnTo>
                    <a:pt x="1131570" y="149860"/>
                  </a:lnTo>
                  <a:close/>
                </a:path>
              </a:pathLst>
            </a:custGeom>
            <a:solidFill>
              <a:srgbClr val="D2D2D2"/>
            </a:solidFill>
          </p:spPr>
        </p:sp>
      </p:grpSp>
      <p:sp>
        <p:nvSpPr>
          <p:cNvPr name="TextBox 10" id="10"/>
          <p:cNvSpPr txBox="true"/>
          <p:nvPr/>
        </p:nvSpPr>
        <p:spPr>
          <a:xfrm rot="0">
            <a:off x="846760" y="2845207"/>
            <a:ext cx="7806080" cy="6696837"/>
          </a:xfrm>
          <a:prstGeom prst="rect">
            <a:avLst/>
          </a:prstGeom>
        </p:spPr>
        <p:txBody>
          <a:bodyPr anchor="t" rtlCol="false" tIns="0" lIns="0" bIns="0" rIns="0">
            <a:spAutoFit/>
          </a:bodyPr>
          <a:lstStyle/>
          <a:p>
            <a:pPr algn="l">
              <a:lnSpc>
                <a:spcPts val="3339"/>
              </a:lnSpc>
            </a:pPr>
            <a:r>
              <a:rPr lang="en-US" sz="2100">
                <a:solidFill>
                  <a:srgbClr val="FFFFFF"/>
                </a:solidFill>
                <a:latin typeface="Poppins"/>
                <a:ea typeface="Poppins"/>
                <a:cs typeface="Poppins"/>
                <a:sym typeface="Poppins"/>
              </a:rPr>
              <a:t>A Kraken clone presents users with an already developed cryptocurrency exchange script that duplicates the key features of the established Kraken exchange platform. Kraken operates as one of the longest-running crypto exchanges globally while offering secure exchanges through its high-end trading tools and extensive liquidity.</a:t>
            </a:r>
          </a:p>
          <a:p>
            <a:pPr algn="l">
              <a:lnSpc>
                <a:spcPts val="3339"/>
              </a:lnSpc>
            </a:pPr>
          </a:p>
          <a:p>
            <a:pPr algn="l">
              <a:lnSpc>
                <a:spcPts val="3339"/>
              </a:lnSpc>
            </a:pPr>
            <a:r>
              <a:rPr lang="en-US" sz="2100">
                <a:solidFill>
                  <a:srgbClr val="FFFFFF"/>
                </a:solidFill>
                <a:latin typeface="Poppins"/>
                <a:ea typeface="Poppins"/>
                <a:cs typeface="Poppins"/>
                <a:sym typeface="Poppins"/>
              </a:rPr>
              <a:t>Clones of the Kraken trading system do not steal the brand name but they duplicate the platform operations including trading technology and order processing alongside wallet functionality and management features during customization of look and additional features development. Startups can deploy a complete crypto trading system through a clone script that reduces their development period and expense to market their platform.</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004AAD"/>
        </a:solidFill>
      </p:bgPr>
    </p:bg>
    <p:spTree>
      <p:nvGrpSpPr>
        <p:cNvPr id="1" name=""/>
        <p:cNvGrpSpPr/>
        <p:nvPr/>
      </p:nvGrpSpPr>
      <p:grpSpPr>
        <a:xfrm>
          <a:off x="0" y="0"/>
          <a:ext cx="0" cy="0"/>
          <a:chOff x="0" y="0"/>
          <a:chExt cx="0" cy="0"/>
        </a:xfrm>
      </p:grpSpPr>
      <p:sp>
        <p:nvSpPr>
          <p:cNvPr name="Freeform 2" id="2"/>
          <p:cNvSpPr/>
          <p:nvPr/>
        </p:nvSpPr>
        <p:spPr>
          <a:xfrm flipH="false" flipV="false" rot="0">
            <a:off x="-5993373" y="-5458262"/>
            <a:ext cx="10196686" cy="10196686"/>
          </a:xfrm>
          <a:custGeom>
            <a:avLst/>
            <a:gdLst/>
            <a:ahLst/>
            <a:cxnLst/>
            <a:rect r="r" b="b" t="t" l="l"/>
            <a:pathLst>
              <a:path h="10196686" w="10196686">
                <a:moveTo>
                  <a:pt x="0" y="0"/>
                </a:moveTo>
                <a:lnTo>
                  <a:pt x="10196686" y="0"/>
                </a:lnTo>
                <a:lnTo>
                  <a:pt x="10196686" y="10196685"/>
                </a:lnTo>
                <a:lnTo>
                  <a:pt x="0" y="10196685"/>
                </a:lnTo>
                <a:lnTo>
                  <a:pt x="0" y="0"/>
                </a:lnTo>
                <a:close/>
              </a:path>
            </a:pathLst>
          </a:custGeom>
          <a:blipFill>
            <a:blip r:embed="rId2">
              <a:alphaModFix amt="29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4697329" y="6667836"/>
            <a:ext cx="8414387" cy="8414387"/>
          </a:xfrm>
          <a:custGeom>
            <a:avLst/>
            <a:gdLst/>
            <a:ahLst/>
            <a:cxnLst/>
            <a:rect r="r" b="b" t="t" l="l"/>
            <a:pathLst>
              <a:path h="8414387" w="8414387">
                <a:moveTo>
                  <a:pt x="0" y="0"/>
                </a:moveTo>
                <a:lnTo>
                  <a:pt x="8414387" y="0"/>
                </a:lnTo>
                <a:lnTo>
                  <a:pt x="8414387" y="8414387"/>
                </a:lnTo>
                <a:lnTo>
                  <a:pt x="0" y="8414387"/>
                </a:lnTo>
                <a:lnTo>
                  <a:pt x="0" y="0"/>
                </a:lnTo>
                <a:close/>
              </a:path>
            </a:pathLst>
          </a:custGeom>
          <a:blipFill>
            <a:blip r:embed="rId4">
              <a:alphaModFix amt="29000"/>
              <a:extLst>
                <a:ext uri="{96DAC541-7B7A-43D3-8B79-37D633B846F1}">
                  <asvg:svgBlip xmlns:asvg="http://schemas.microsoft.com/office/drawing/2016/SVG/main" r:embed="rId5"/>
                </a:ext>
              </a:extLst>
            </a:blip>
            <a:stretch>
              <a:fillRect l="0" t="0" r="0" b="0"/>
            </a:stretch>
          </a:blipFill>
        </p:spPr>
      </p:sp>
      <p:grpSp>
        <p:nvGrpSpPr>
          <p:cNvPr name="Group 4" id="4"/>
          <p:cNvGrpSpPr/>
          <p:nvPr/>
        </p:nvGrpSpPr>
        <p:grpSpPr>
          <a:xfrm rot="0">
            <a:off x="-895030" y="-172368"/>
            <a:ext cx="7272453" cy="10528935"/>
            <a:chOff x="0" y="0"/>
            <a:chExt cx="2317571" cy="3355340"/>
          </a:xfrm>
        </p:grpSpPr>
        <p:sp>
          <p:nvSpPr>
            <p:cNvPr name="Freeform 5" id="5"/>
            <p:cNvSpPr/>
            <p:nvPr/>
          </p:nvSpPr>
          <p:spPr>
            <a:xfrm flipH="false" flipV="false" rot="0">
              <a:off x="0" y="0"/>
              <a:ext cx="2317571" cy="3355340"/>
            </a:xfrm>
            <a:custGeom>
              <a:avLst/>
              <a:gdLst/>
              <a:ahLst/>
              <a:cxnLst/>
              <a:rect r="r" b="b" t="t" l="l"/>
              <a:pathLst>
                <a:path h="3355340" w="2317571">
                  <a:moveTo>
                    <a:pt x="0" y="0"/>
                  </a:moveTo>
                  <a:lnTo>
                    <a:pt x="2317571" y="0"/>
                  </a:lnTo>
                  <a:lnTo>
                    <a:pt x="2317571" y="3355340"/>
                  </a:lnTo>
                  <a:lnTo>
                    <a:pt x="0" y="3355340"/>
                  </a:lnTo>
                  <a:close/>
                </a:path>
              </a:pathLst>
            </a:custGeom>
            <a:blipFill>
              <a:blip r:embed="rId6"/>
              <a:stretch>
                <a:fillRect l="-40410" t="0" r="-40410" b="0"/>
              </a:stretch>
            </a:blipFill>
          </p:spPr>
        </p:sp>
      </p:grpSp>
      <p:sp>
        <p:nvSpPr>
          <p:cNvPr name="TextBox 6" id="6"/>
          <p:cNvSpPr txBox="true"/>
          <p:nvPr/>
        </p:nvSpPr>
        <p:spPr>
          <a:xfrm rot="0">
            <a:off x="7104274" y="3638072"/>
            <a:ext cx="5630758" cy="619012"/>
          </a:xfrm>
          <a:prstGeom prst="rect">
            <a:avLst/>
          </a:prstGeom>
        </p:spPr>
        <p:txBody>
          <a:bodyPr anchor="t" rtlCol="false" tIns="0" lIns="0" bIns="0" rIns="0">
            <a:spAutoFit/>
          </a:bodyPr>
          <a:lstStyle/>
          <a:p>
            <a:pPr algn="l" marL="0" indent="0" lvl="0">
              <a:lnSpc>
                <a:spcPts val="5099"/>
              </a:lnSpc>
              <a:spcBef>
                <a:spcPct val="0"/>
              </a:spcBef>
            </a:pPr>
            <a:r>
              <a:rPr lang="en-US" b="true" sz="3695">
                <a:solidFill>
                  <a:srgbClr val="4BD1FB"/>
                </a:solidFill>
                <a:latin typeface="DM Sans Bold"/>
                <a:ea typeface="DM Sans Bold"/>
                <a:cs typeface="DM Sans Bold"/>
                <a:sym typeface="DM Sans Bold"/>
              </a:rPr>
              <a:t>1. Faster Time to Market</a:t>
            </a:r>
          </a:p>
        </p:txBody>
      </p:sp>
      <p:sp>
        <p:nvSpPr>
          <p:cNvPr name="TextBox 7" id="7"/>
          <p:cNvSpPr txBox="true"/>
          <p:nvPr/>
        </p:nvSpPr>
        <p:spPr>
          <a:xfrm rot="0">
            <a:off x="7104274" y="4754019"/>
            <a:ext cx="5909209" cy="619012"/>
          </a:xfrm>
          <a:prstGeom prst="rect">
            <a:avLst/>
          </a:prstGeom>
        </p:spPr>
        <p:txBody>
          <a:bodyPr anchor="t" rtlCol="false" tIns="0" lIns="0" bIns="0" rIns="0">
            <a:spAutoFit/>
          </a:bodyPr>
          <a:lstStyle/>
          <a:p>
            <a:pPr algn="l" marL="0" indent="0" lvl="0">
              <a:lnSpc>
                <a:spcPts val="5099"/>
              </a:lnSpc>
              <a:spcBef>
                <a:spcPct val="0"/>
              </a:spcBef>
            </a:pPr>
            <a:r>
              <a:rPr lang="en-US" b="true" sz="3695">
                <a:solidFill>
                  <a:srgbClr val="4BD1FB"/>
                </a:solidFill>
                <a:latin typeface="DM Sans Bold"/>
                <a:ea typeface="DM Sans Bold"/>
                <a:cs typeface="DM Sans Bold"/>
                <a:sym typeface="DM Sans Bold"/>
              </a:rPr>
              <a:t>2. Cost-Effective Solution</a:t>
            </a:r>
          </a:p>
        </p:txBody>
      </p:sp>
      <p:sp>
        <p:nvSpPr>
          <p:cNvPr name="TextBox 8" id="8"/>
          <p:cNvSpPr txBox="true"/>
          <p:nvPr/>
        </p:nvSpPr>
        <p:spPr>
          <a:xfrm rot="0">
            <a:off x="7104274" y="5874779"/>
            <a:ext cx="5909209" cy="619012"/>
          </a:xfrm>
          <a:prstGeom prst="rect">
            <a:avLst/>
          </a:prstGeom>
        </p:spPr>
        <p:txBody>
          <a:bodyPr anchor="t" rtlCol="false" tIns="0" lIns="0" bIns="0" rIns="0">
            <a:spAutoFit/>
          </a:bodyPr>
          <a:lstStyle/>
          <a:p>
            <a:pPr algn="l" marL="0" indent="0" lvl="0">
              <a:lnSpc>
                <a:spcPts val="5099"/>
              </a:lnSpc>
              <a:spcBef>
                <a:spcPct val="0"/>
              </a:spcBef>
            </a:pPr>
            <a:r>
              <a:rPr lang="en-US" b="true" sz="3695">
                <a:solidFill>
                  <a:srgbClr val="4BD1FB"/>
                </a:solidFill>
                <a:latin typeface="DM Sans Bold"/>
                <a:ea typeface="DM Sans Bold"/>
                <a:cs typeface="DM Sans Bold"/>
                <a:sym typeface="DM Sans Bold"/>
              </a:rPr>
              <a:t>3. Proven Business Model</a:t>
            </a:r>
          </a:p>
        </p:txBody>
      </p:sp>
      <p:sp>
        <p:nvSpPr>
          <p:cNvPr name="TextBox 9" id="9"/>
          <p:cNvSpPr txBox="true"/>
          <p:nvPr/>
        </p:nvSpPr>
        <p:spPr>
          <a:xfrm rot="0">
            <a:off x="6553581" y="942975"/>
            <a:ext cx="10705719" cy="1694403"/>
          </a:xfrm>
          <a:prstGeom prst="rect">
            <a:avLst/>
          </a:prstGeom>
        </p:spPr>
        <p:txBody>
          <a:bodyPr anchor="t" rtlCol="false" tIns="0" lIns="0" bIns="0" rIns="0">
            <a:spAutoFit/>
          </a:bodyPr>
          <a:lstStyle/>
          <a:p>
            <a:pPr algn="l">
              <a:lnSpc>
                <a:spcPts val="6882"/>
              </a:lnSpc>
            </a:pPr>
            <a:r>
              <a:rPr lang="en-US" sz="4916" b="true">
                <a:solidFill>
                  <a:srgbClr val="FFFFFF"/>
                </a:solidFill>
                <a:latin typeface="Canva Sans Bold"/>
                <a:ea typeface="Canva Sans Bold"/>
                <a:cs typeface="Canva Sans Bold"/>
                <a:sym typeface="Canva Sans Bold"/>
              </a:rPr>
              <a:t>Why Choose a Kraken Clone to Build a Crypto Exchange?</a:t>
            </a:r>
          </a:p>
        </p:txBody>
      </p:sp>
      <p:sp>
        <p:nvSpPr>
          <p:cNvPr name="TextBox 10" id="10"/>
          <p:cNvSpPr txBox="true"/>
          <p:nvPr/>
        </p:nvSpPr>
        <p:spPr>
          <a:xfrm rot="0">
            <a:off x="7104274" y="6995539"/>
            <a:ext cx="5909209" cy="619012"/>
          </a:xfrm>
          <a:prstGeom prst="rect">
            <a:avLst/>
          </a:prstGeom>
        </p:spPr>
        <p:txBody>
          <a:bodyPr anchor="t" rtlCol="false" tIns="0" lIns="0" bIns="0" rIns="0">
            <a:spAutoFit/>
          </a:bodyPr>
          <a:lstStyle/>
          <a:p>
            <a:pPr algn="l" marL="0" indent="0" lvl="0">
              <a:lnSpc>
                <a:spcPts val="5099"/>
              </a:lnSpc>
              <a:spcBef>
                <a:spcPct val="0"/>
              </a:spcBef>
            </a:pPr>
            <a:r>
              <a:rPr lang="en-US" b="true" sz="3695">
                <a:solidFill>
                  <a:srgbClr val="4BD1FB"/>
                </a:solidFill>
                <a:latin typeface="DM Sans Bold"/>
                <a:ea typeface="DM Sans Bold"/>
                <a:cs typeface="DM Sans Bold"/>
                <a:sym typeface="DM Sans Bold"/>
              </a:rPr>
              <a:t>4. Customizable Features</a:t>
            </a:r>
          </a:p>
        </p:txBody>
      </p:sp>
      <p:sp>
        <p:nvSpPr>
          <p:cNvPr name="TextBox 11" id="11"/>
          <p:cNvSpPr txBox="true"/>
          <p:nvPr/>
        </p:nvSpPr>
        <p:spPr>
          <a:xfrm rot="0">
            <a:off x="7104274" y="8116299"/>
            <a:ext cx="5041170" cy="619012"/>
          </a:xfrm>
          <a:prstGeom prst="rect">
            <a:avLst/>
          </a:prstGeom>
        </p:spPr>
        <p:txBody>
          <a:bodyPr anchor="t" rtlCol="false" tIns="0" lIns="0" bIns="0" rIns="0">
            <a:spAutoFit/>
          </a:bodyPr>
          <a:lstStyle/>
          <a:p>
            <a:pPr algn="l" marL="0" indent="0" lvl="0">
              <a:lnSpc>
                <a:spcPts val="5099"/>
              </a:lnSpc>
              <a:spcBef>
                <a:spcPct val="0"/>
              </a:spcBef>
            </a:pPr>
            <a:r>
              <a:rPr lang="en-US" b="true" sz="3695">
                <a:solidFill>
                  <a:srgbClr val="4BD1FB"/>
                </a:solidFill>
                <a:latin typeface="DM Sans Bold"/>
                <a:ea typeface="DM Sans Bold"/>
                <a:cs typeface="DM Sans Bold"/>
                <a:sym typeface="DM Sans Bold"/>
              </a:rPr>
              <a:t>5. Scalability</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004AAD"/>
        </a:solidFill>
      </p:bgPr>
    </p:bg>
    <p:spTree>
      <p:nvGrpSpPr>
        <p:cNvPr id="1" name=""/>
        <p:cNvGrpSpPr/>
        <p:nvPr/>
      </p:nvGrpSpPr>
      <p:grpSpPr>
        <a:xfrm>
          <a:off x="0" y="0"/>
          <a:ext cx="0" cy="0"/>
          <a:chOff x="0" y="0"/>
          <a:chExt cx="0" cy="0"/>
        </a:xfrm>
      </p:grpSpPr>
      <p:sp>
        <p:nvSpPr>
          <p:cNvPr name="Freeform 2" id="2"/>
          <p:cNvSpPr/>
          <p:nvPr/>
        </p:nvSpPr>
        <p:spPr>
          <a:xfrm flipH="false" flipV="false" rot="0">
            <a:off x="-5993373" y="-5458262"/>
            <a:ext cx="10196686" cy="10196686"/>
          </a:xfrm>
          <a:custGeom>
            <a:avLst/>
            <a:gdLst/>
            <a:ahLst/>
            <a:cxnLst/>
            <a:rect r="r" b="b" t="t" l="l"/>
            <a:pathLst>
              <a:path h="10196686" w="10196686">
                <a:moveTo>
                  <a:pt x="0" y="0"/>
                </a:moveTo>
                <a:lnTo>
                  <a:pt x="10196686" y="0"/>
                </a:lnTo>
                <a:lnTo>
                  <a:pt x="10196686" y="10196685"/>
                </a:lnTo>
                <a:lnTo>
                  <a:pt x="0" y="10196685"/>
                </a:lnTo>
                <a:lnTo>
                  <a:pt x="0" y="0"/>
                </a:lnTo>
                <a:close/>
              </a:path>
            </a:pathLst>
          </a:custGeom>
          <a:blipFill>
            <a:blip r:embed="rId2">
              <a:alphaModFix amt="29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4697329" y="6667836"/>
            <a:ext cx="8414387" cy="8414387"/>
          </a:xfrm>
          <a:custGeom>
            <a:avLst/>
            <a:gdLst/>
            <a:ahLst/>
            <a:cxnLst/>
            <a:rect r="r" b="b" t="t" l="l"/>
            <a:pathLst>
              <a:path h="8414387" w="8414387">
                <a:moveTo>
                  <a:pt x="0" y="0"/>
                </a:moveTo>
                <a:lnTo>
                  <a:pt x="8414387" y="0"/>
                </a:lnTo>
                <a:lnTo>
                  <a:pt x="8414387" y="8414387"/>
                </a:lnTo>
                <a:lnTo>
                  <a:pt x="0" y="8414387"/>
                </a:lnTo>
                <a:lnTo>
                  <a:pt x="0" y="0"/>
                </a:lnTo>
                <a:close/>
              </a:path>
            </a:pathLst>
          </a:custGeom>
          <a:blipFill>
            <a:blip r:embed="rId4">
              <a:alphaModFix amt="29000"/>
              <a:extLst>
                <a:ext uri="{96DAC541-7B7A-43D3-8B79-37D633B846F1}">
                  <asvg:svgBlip xmlns:asvg="http://schemas.microsoft.com/office/drawing/2016/SVG/main" r:embed="rId5"/>
                </a:ext>
              </a:extLst>
            </a:blip>
            <a:stretch>
              <a:fillRect l="0" t="0" r="0" b="0"/>
            </a:stretch>
          </a:blipFill>
        </p:spPr>
      </p:sp>
      <p:grpSp>
        <p:nvGrpSpPr>
          <p:cNvPr name="Group 4" id="4"/>
          <p:cNvGrpSpPr/>
          <p:nvPr/>
        </p:nvGrpSpPr>
        <p:grpSpPr>
          <a:xfrm rot="0">
            <a:off x="-895030" y="-172368"/>
            <a:ext cx="7272453" cy="10528935"/>
            <a:chOff x="0" y="0"/>
            <a:chExt cx="2317571" cy="3355340"/>
          </a:xfrm>
        </p:grpSpPr>
        <p:sp>
          <p:nvSpPr>
            <p:cNvPr name="Freeform 5" id="5"/>
            <p:cNvSpPr/>
            <p:nvPr/>
          </p:nvSpPr>
          <p:spPr>
            <a:xfrm flipH="false" flipV="false" rot="0">
              <a:off x="0" y="0"/>
              <a:ext cx="2317571" cy="3355340"/>
            </a:xfrm>
            <a:custGeom>
              <a:avLst/>
              <a:gdLst/>
              <a:ahLst/>
              <a:cxnLst/>
              <a:rect r="r" b="b" t="t" l="l"/>
              <a:pathLst>
                <a:path h="3355340" w="2317571">
                  <a:moveTo>
                    <a:pt x="0" y="0"/>
                  </a:moveTo>
                  <a:lnTo>
                    <a:pt x="2317571" y="0"/>
                  </a:lnTo>
                  <a:lnTo>
                    <a:pt x="2317571" y="3355340"/>
                  </a:lnTo>
                  <a:lnTo>
                    <a:pt x="0" y="3355340"/>
                  </a:lnTo>
                  <a:close/>
                </a:path>
              </a:pathLst>
            </a:custGeom>
            <a:blipFill>
              <a:blip r:embed="rId6"/>
              <a:stretch>
                <a:fillRect l="-40410" t="0" r="-40410" b="0"/>
              </a:stretch>
            </a:blipFill>
          </p:spPr>
        </p:sp>
      </p:grpSp>
      <p:sp>
        <p:nvSpPr>
          <p:cNvPr name="TextBox 6" id="6"/>
          <p:cNvSpPr txBox="true"/>
          <p:nvPr/>
        </p:nvSpPr>
        <p:spPr>
          <a:xfrm rot="0">
            <a:off x="7104274" y="3638072"/>
            <a:ext cx="5630758" cy="619012"/>
          </a:xfrm>
          <a:prstGeom prst="rect">
            <a:avLst/>
          </a:prstGeom>
        </p:spPr>
        <p:txBody>
          <a:bodyPr anchor="t" rtlCol="false" tIns="0" lIns="0" bIns="0" rIns="0">
            <a:spAutoFit/>
          </a:bodyPr>
          <a:lstStyle/>
          <a:p>
            <a:pPr algn="l" marL="0" indent="0" lvl="0">
              <a:lnSpc>
                <a:spcPts val="5099"/>
              </a:lnSpc>
              <a:spcBef>
                <a:spcPct val="0"/>
              </a:spcBef>
            </a:pPr>
            <a:r>
              <a:rPr lang="en-US" b="true" sz="3695">
                <a:solidFill>
                  <a:srgbClr val="4BD1FB"/>
                </a:solidFill>
                <a:latin typeface="DM Sans Bold"/>
                <a:ea typeface="DM Sans Bold"/>
                <a:cs typeface="DM Sans Bold"/>
                <a:sym typeface="DM Sans Bold"/>
              </a:rPr>
              <a:t>1. Research and Planning</a:t>
            </a:r>
          </a:p>
        </p:txBody>
      </p:sp>
      <p:sp>
        <p:nvSpPr>
          <p:cNvPr name="TextBox 7" id="7"/>
          <p:cNvSpPr txBox="true"/>
          <p:nvPr/>
        </p:nvSpPr>
        <p:spPr>
          <a:xfrm rot="0">
            <a:off x="7104274" y="4754019"/>
            <a:ext cx="9971090" cy="619012"/>
          </a:xfrm>
          <a:prstGeom prst="rect">
            <a:avLst/>
          </a:prstGeom>
        </p:spPr>
        <p:txBody>
          <a:bodyPr anchor="t" rtlCol="false" tIns="0" lIns="0" bIns="0" rIns="0">
            <a:spAutoFit/>
          </a:bodyPr>
          <a:lstStyle/>
          <a:p>
            <a:pPr algn="l" marL="0" indent="0" lvl="0">
              <a:lnSpc>
                <a:spcPts val="5099"/>
              </a:lnSpc>
              <a:spcBef>
                <a:spcPct val="0"/>
              </a:spcBef>
            </a:pPr>
            <a:r>
              <a:rPr lang="en-US" b="true" sz="3695">
                <a:solidFill>
                  <a:srgbClr val="4BD1FB"/>
                </a:solidFill>
                <a:latin typeface="DM Sans Bold"/>
                <a:ea typeface="DM Sans Bold"/>
                <a:cs typeface="DM Sans Bold"/>
                <a:sym typeface="DM Sans Bold"/>
              </a:rPr>
              <a:t>2. Choose the Right Clone Script Provider</a:t>
            </a:r>
          </a:p>
        </p:txBody>
      </p:sp>
      <p:sp>
        <p:nvSpPr>
          <p:cNvPr name="TextBox 8" id="8"/>
          <p:cNvSpPr txBox="true"/>
          <p:nvPr/>
        </p:nvSpPr>
        <p:spPr>
          <a:xfrm rot="0">
            <a:off x="7104274" y="5874779"/>
            <a:ext cx="5909209" cy="619012"/>
          </a:xfrm>
          <a:prstGeom prst="rect">
            <a:avLst/>
          </a:prstGeom>
        </p:spPr>
        <p:txBody>
          <a:bodyPr anchor="t" rtlCol="false" tIns="0" lIns="0" bIns="0" rIns="0">
            <a:spAutoFit/>
          </a:bodyPr>
          <a:lstStyle/>
          <a:p>
            <a:pPr algn="l" marL="0" indent="0" lvl="0">
              <a:lnSpc>
                <a:spcPts val="5099"/>
              </a:lnSpc>
              <a:spcBef>
                <a:spcPct val="0"/>
              </a:spcBef>
            </a:pPr>
            <a:r>
              <a:rPr lang="en-US" b="true" sz="3695">
                <a:solidFill>
                  <a:srgbClr val="4BD1FB"/>
                </a:solidFill>
                <a:latin typeface="DM Sans Bold"/>
                <a:ea typeface="DM Sans Bold"/>
                <a:cs typeface="DM Sans Bold"/>
                <a:sym typeface="DM Sans Bold"/>
              </a:rPr>
              <a:t>3. Customize the Platform</a:t>
            </a:r>
          </a:p>
        </p:txBody>
      </p:sp>
      <p:sp>
        <p:nvSpPr>
          <p:cNvPr name="TextBox 9" id="9"/>
          <p:cNvSpPr txBox="true"/>
          <p:nvPr/>
        </p:nvSpPr>
        <p:spPr>
          <a:xfrm rot="0">
            <a:off x="6553581" y="942975"/>
            <a:ext cx="10705719" cy="1694403"/>
          </a:xfrm>
          <a:prstGeom prst="rect">
            <a:avLst/>
          </a:prstGeom>
        </p:spPr>
        <p:txBody>
          <a:bodyPr anchor="t" rtlCol="false" tIns="0" lIns="0" bIns="0" rIns="0">
            <a:spAutoFit/>
          </a:bodyPr>
          <a:lstStyle/>
          <a:p>
            <a:pPr algn="l">
              <a:lnSpc>
                <a:spcPts val="6882"/>
              </a:lnSpc>
            </a:pPr>
            <a:r>
              <a:rPr lang="en-US" sz="4916" b="true">
                <a:solidFill>
                  <a:srgbClr val="FFFFFF"/>
                </a:solidFill>
                <a:latin typeface="Canva Sans Bold"/>
                <a:ea typeface="Canva Sans Bold"/>
                <a:cs typeface="Canva Sans Bold"/>
                <a:sym typeface="Canva Sans Bold"/>
              </a:rPr>
              <a:t>Steps to Build a Crypto Exchange Like Kraken Clone</a:t>
            </a:r>
          </a:p>
        </p:txBody>
      </p:sp>
      <p:sp>
        <p:nvSpPr>
          <p:cNvPr name="TextBox 10" id="10"/>
          <p:cNvSpPr txBox="true"/>
          <p:nvPr/>
        </p:nvSpPr>
        <p:spPr>
          <a:xfrm rot="0">
            <a:off x="7104274" y="6995539"/>
            <a:ext cx="10695745" cy="619012"/>
          </a:xfrm>
          <a:prstGeom prst="rect">
            <a:avLst/>
          </a:prstGeom>
        </p:spPr>
        <p:txBody>
          <a:bodyPr anchor="t" rtlCol="false" tIns="0" lIns="0" bIns="0" rIns="0">
            <a:spAutoFit/>
          </a:bodyPr>
          <a:lstStyle/>
          <a:p>
            <a:pPr algn="l" marL="0" indent="0" lvl="0">
              <a:lnSpc>
                <a:spcPts val="5099"/>
              </a:lnSpc>
              <a:spcBef>
                <a:spcPct val="0"/>
              </a:spcBef>
            </a:pPr>
            <a:r>
              <a:rPr lang="en-US" b="true" sz="3695">
                <a:solidFill>
                  <a:srgbClr val="4BD1FB"/>
                </a:solidFill>
                <a:latin typeface="DM Sans Bold"/>
                <a:ea typeface="DM Sans Bold"/>
                <a:cs typeface="DM Sans Bold"/>
                <a:sym typeface="DM Sans Bold"/>
              </a:rPr>
              <a:t>4. Implement Wallet and Payment Gateways</a:t>
            </a:r>
          </a:p>
        </p:txBody>
      </p:sp>
      <p:sp>
        <p:nvSpPr>
          <p:cNvPr name="TextBox 11" id="11"/>
          <p:cNvSpPr txBox="true"/>
          <p:nvPr/>
        </p:nvSpPr>
        <p:spPr>
          <a:xfrm rot="0">
            <a:off x="7104274" y="8116299"/>
            <a:ext cx="6585829" cy="619012"/>
          </a:xfrm>
          <a:prstGeom prst="rect">
            <a:avLst/>
          </a:prstGeom>
        </p:spPr>
        <p:txBody>
          <a:bodyPr anchor="t" rtlCol="false" tIns="0" lIns="0" bIns="0" rIns="0">
            <a:spAutoFit/>
          </a:bodyPr>
          <a:lstStyle/>
          <a:p>
            <a:pPr algn="l" marL="0" indent="0" lvl="0">
              <a:lnSpc>
                <a:spcPts val="5099"/>
              </a:lnSpc>
              <a:spcBef>
                <a:spcPct val="0"/>
              </a:spcBef>
            </a:pPr>
            <a:r>
              <a:rPr lang="en-US" b="true" sz="3695">
                <a:solidFill>
                  <a:srgbClr val="4BD1FB"/>
                </a:solidFill>
                <a:latin typeface="DM Sans Bold"/>
                <a:ea typeface="DM Sans Bold"/>
                <a:cs typeface="DM Sans Bold"/>
                <a:sym typeface="DM Sans Bold"/>
              </a:rPr>
              <a:t>5. Deploy Security Protocols</a:t>
            </a:r>
          </a:p>
        </p:txBody>
      </p:sp>
      <p:sp>
        <p:nvSpPr>
          <p:cNvPr name="TextBox 12" id="12"/>
          <p:cNvSpPr txBox="true"/>
          <p:nvPr/>
        </p:nvSpPr>
        <p:spPr>
          <a:xfrm rot="0">
            <a:off x="7104274" y="9240136"/>
            <a:ext cx="6585829" cy="619012"/>
          </a:xfrm>
          <a:prstGeom prst="rect">
            <a:avLst/>
          </a:prstGeom>
        </p:spPr>
        <p:txBody>
          <a:bodyPr anchor="t" rtlCol="false" tIns="0" lIns="0" bIns="0" rIns="0">
            <a:spAutoFit/>
          </a:bodyPr>
          <a:lstStyle/>
          <a:p>
            <a:pPr algn="l" marL="0" indent="0" lvl="0">
              <a:lnSpc>
                <a:spcPts val="5099"/>
              </a:lnSpc>
              <a:spcBef>
                <a:spcPct val="0"/>
              </a:spcBef>
            </a:pPr>
            <a:r>
              <a:rPr lang="en-US" b="true" sz="3695">
                <a:solidFill>
                  <a:srgbClr val="4BD1FB"/>
                </a:solidFill>
                <a:latin typeface="DM Sans Bold"/>
                <a:ea typeface="DM Sans Bold"/>
                <a:cs typeface="DM Sans Bold"/>
                <a:sym typeface="DM Sans Bold"/>
              </a:rPr>
              <a:t>6. Testing and QA</a:t>
            </a:r>
          </a:p>
        </p:txBody>
      </p:sp>
    </p:spTree>
  </p:cSld>
  <p:clrMapOvr>
    <a:masterClrMapping/>
  </p:clrMapOvr>
</p:sld>
</file>

<file path=ppt/slides/slide6.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grpSp>
        <p:nvGrpSpPr>
          <p:cNvPr name="Group 2" id="2"/>
          <p:cNvGrpSpPr/>
          <p:nvPr/>
        </p:nvGrpSpPr>
        <p:grpSpPr>
          <a:xfrm rot="0">
            <a:off x="0" y="375066"/>
            <a:ext cx="12385269" cy="1458459"/>
            <a:chOff x="0" y="0"/>
            <a:chExt cx="16513693" cy="1944612"/>
          </a:xfrm>
        </p:grpSpPr>
        <p:sp>
          <p:nvSpPr>
            <p:cNvPr name="Freeform 3" id="3"/>
            <p:cNvSpPr/>
            <p:nvPr/>
          </p:nvSpPr>
          <p:spPr>
            <a:xfrm flipH="false" flipV="false" rot="0">
              <a:off x="0" y="0"/>
              <a:ext cx="16513725" cy="1944667"/>
            </a:xfrm>
            <a:custGeom>
              <a:avLst/>
              <a:gdLst/>
              <a:ahLst/>
              <a:cxnLst/>
              <a:rect r="r" b="b" t="t" l="l"/>
              <a:pathLst>
                <a:path h="1944667" w="16513725">
                  <a:moveTo>
                    <a:pt x="0" y="0"/>
                  </a:moveTo>
                  <a:lnTo>
                    <a:pt x="16513725" y="0"/>
                  </a:lnTo>
                  <a:lnTo>
                    <a:pt x="16513725" y="1944667"/>
                  </a:lnTo>
                  <a:lnTo>
                    <a:pt x="0" y="1944667"/>
                  </a:lnTo>
                  <a:close/>
                </a:path>
              </a:pathLst>
            </a:custGeom>
            <a:solidFill>
              <a:srgbClr val="004AAD"/>
            </a:solidFill>
          </p:spPr>
        </p:sp>
      </p:grpSp>
      <p:grpSp>
        <p:nvGrpSpPr>
          <p:cNvPr name="Group 4" id="4"/>
          <p:cNvGrpSpPr/>
          <p:nvPr/>
        </p:nvGrpSpPr>
        <p:grpSpPr>
          <a:xfrm rot="0">
            <a:off x="10916760" y="405452"/>
            <a:ext cx="1246496" cy="1246496"/>
            <a:chOff x="0" y="0"/>
            <a:chExt cx="1661994" cy="1661994"/>
          </a:xfrm>
        </p:grpSpPr>
        <p:sp>
          <p:nvSpPr>
            <p:cNvPr name="Freeform 5" id="5"/>
            <p:cNvSpPr/>
            <p:nvPr/>
          </p:nvSpPr>
          <p:spPr>
            <a:xfrm flipH="false" flipV="false" rot="0">
              <a:off x="0" y="0"/>
              <a:ext cx="1661922" cy="1661922"/>
            </a:xfrm>
            <a:custGeom>
              <a:avLst/>
              <a:gdLst/>
              <a:ahLst/>
              <a:cxnLst/>
              <a:rect r="r" b="b" t="t" l="l"/>
              <a:pathLst>
                <a:path h="1661922" w="1661922">
                  <a:moveTo>
                    <a:pt x="0" y="830961"/>
                  </a:moveTo>
                  <a:cubicBezTo>
                    <a:pt x="0" y="1289939"/>
                    <a:pt x="372110" y="1661922"/>
                    <a:pt x="830961" y="1661922"/>
                  </a:cubicBezTo>
                  <a:cubicBezTo>
                    <a:pt x="1289812" y="1661922"/>
                    <a:pt x="1661922" y="1289812"/>
                    <a:pt x="1661922" y="830961"/>
                  </a:cubicBezTo>
                  <a:cubicBezTo>
                    <a:pt x="1661922" y="372110"/>
                    <a:pt x="1289939" y="0"/>
                    <a:pt x="830961" y="0"/>
                  </a:cubicBezTo>
                  <a:cubicBezTo>
                    <a:pt x="371983" y="0"/>
                    <a:pt x="0" y="372110"/>
                    <a:pt x="0" y="830961"/>
                  </a:cubicBezTo>
                  <a:close/>
                </a:path>
              </a:pathLst>
            </a:custGeom>
            <a:solidFill>
              <a:srgbClr val="5755FE"/>
            </a:solidFill>
          </p:spPr>
        </p:sp>
      </p:grpSp>
      <p:grpSp>
        <p:nvGrpSpPr>
          <p:cNvPr name="Group 6" id="6"/>
          <p:cNvGrpSpPr/>
          <p:nvPr/>
        </p:nvGrpSpPr>
        <p:grpSpPr>
          <a:xfrm rot="0">
            <a:off x="10999081" y="487775"/>
            <a:ext cx="1081854" cy="1081851"/>
            <a:chOff x="0" y="0"/>
            <a:chExt cx="1442472" cy="1442468"/>
          </a:xfrm>
        </p:grpSpPr>
        <p:sp>
          <p:nvSpPr>
            <p:cNvPr name="Freeform 7" id="7"/>
            <p:cNvSpPr/>
            <p:nvPr/>
          </p:nvSpPr>
          <p:spPr>
            <a:xfrm flipH="false" flipV="false" rot="0">
              <a:off x="0" y="0"/>
              <a:ext cx="1442466" cy="1442466"/>
            </a:xfrm>
            <a:custGeom>
              <a:avLst/>
              <a:gdLst/>
              <a:ahLst/>
              <a:cxnLst/>
              <a:rect r="r" b="b" t="t" l="l"/>
              <a:pathLst>
                <a:path h="1442466" w="1442466">
                  <a:moveTo>
                    <a:pt x="0" y="721233"/>
                  </a:moveTo>
                  <a:cubicBezTo>
                    <a:pt x="0" y="1119505"/>
                    <a:pt x="322961" y="1442466"/>
                    <a:pt x="721233" y="1442466"/>
                  </a:cubicBezTo>
                  <a:cubicBezTo>
                    <a:pt x="1119505" y="1442466"/>
                    <a:pt x="1442466" y="1119505"/>
                    <a:pt x="1442466" y="721233"/>
                  </a:cubicBezTo>
                  <a:cubicBezTo>
                    <a:pt x="1442466" y="322961"/>
                    <a:pt x="1119505" y="0"/>
                    <a:pt x="721233" y="0"/>
                  </a:cubicBezTo>
                  <a:cubicBezTo>
                    <a:pt x="322961" y="0"/>
                    <a:pt x="0" y="322961"/>
                    <a:pt x="0" y="721233"/>
                  </a:cubicBezTo>
                  <a:close/>
                </a:path>
              </a:pathLst>
            </a:custGeom>
            <a:solidFill>
              <a:srgbClr val="FFFFFF"/>
            </a:solidFill>
          </p:spPr>
        </p:sp>
      </p:grpSp>
      <p:grpSp>
        <p:nvGrpSpPr>
          <p:cNvPr name="Group 8" id="8"/>
          <p:cNvGrpSpPr/>
          <p:nvPr/>
        </p:nvGrpSpPr>
        <p:grpSpPr>
          <a:xfrm rot="0">
            <a:off x="8209577" y="2405582"/>
            <a:ext cx="6456222" cy="995646"/>
            <a:chOff x="0" y="0"/>
            <a:chExt cx="8608296" cy="1327528"/>
          </a:xfrm>
        </p:grpSpPr>
        <p:sp>
          <p:nvSpPr>
            <p:cNvPr name="Freeform 9" id="9"/>
            <p:cNvSpPr/>
            <p:nvPr/>
          </p:nvSpPr>
          <p:spPr>
            <a:xfrm flipH="false" flipV="false" rot="0">
              <a:off x="0" y="0"/>
              <a:ext cx="8608243" cy="1327503"/>
            </a:xfrm>
            <a:custGeom>
              <a:avLst/>
              <a:gdLst/>
              <a:ahLst/>
              <a:cxnLst/>
              <a:rect r="r" b="b" t="t" l="l"/>
              <a:pathLst>
                <a:path h="1327503" w="8608243">
                  <a:moveTo>
                    <a:pt x="0" y="663752"/>
                  </a:moveTo>
                  <a:cubicBezTo>
                    <a:pt x="0" y="297191"/>
                    <a:pt x="374156" y="0"/>
                    <a:pt x="835646" y="0"/>
                  </a:cubicBezTo>
                  <a:lnTo>
                    <a:pt x="7772597" y="0"/>
                  </a:lnTo>
                  <a:cubicBezTo>
                    <a:pt x="8234087" y="0"/>
                    <a:pt x="8608243" y="297191"/>
                    <a:pt x="8608243" y="663752"/>
                  </a:cubicBezTo>
                  <a:cubicBezTo>
                    <a:pt x="8608243" y="1030312"/>
                    <a:pt x="8234087" y="1327503"/>
                    <a:pt x="7772597" y="1327503"/>
                  </a:cubicBezTo>
                  <a:lnTo>
                    <a:pt x="835646" y="1327503"/>
                  </a:lnTo>
                  <a:cubicBezTo>
                    <a:pt x="374156" y="1327503"/>
                    <a:pt x="0" y="1030381"/>
                    <a:pt x="0" y="663752"/>
                  </a:cubicBezTo>
                  <a:close/>
                </a:path>
              </a:pathLst>
            </a:custGeom>
            <a:solidFill>
              <a:srgbClr val="004AAD"/>
            </a:solidFill>
          </p:spPr>
        </p:sp>
      </p:grpSp>
      <p:sp>
        <p:nvSpPr>
          <p:cNvPr name="AutoShape 10" id="10"/>
          <p:cNvSpPr/>
          <p:nvPr/>
        </p:nvSpPr>
        <p:spPr>
          <a:xfrm flipV="true">
            <a:off x="6041932" y="4514670"/>
            <a:ext cx="1505902" cy="0"/>
          </a:xfrm>
          <a:prstGeom prst="line">
            <a:avLst/>
          </a:prstGeom>
          <a:ln cap="flat" w="38100">
            <a:solidFill>
              <a:srgbClr val="5755FE"/>
            </a:solidFill>
            <a:prstDash val="solid"/>
            <a:headEnd type="none" len="sm" w="sm"/>
            <a:tailEnd type="arrow" len="sm" w="med"/>
          </a:ln>
        </p:spPr>
      </p:sp>
      <p:sp>
        <p:nvSpPr>
          <p:cNvPr name="AutoShape 11" id="11"/>
          <p:cNvSpPr/>
          <p:nvPr/>
        </p:nvSpPr>
        <p:spPr>
          <a:xfrm>
            <a:off x="5290817" y="6267270"/>
            <a:ext cx="2257018" cy="0"/>
          </a:xfrm>
          <a:prstGeom prst="line">
            <a:avLst/>
          </a:prstGeom>
          <a:ln cap="flat" w="38100">
            <a:solidFill>
              <a:srgbClr val="5755FE"/>
            </a:solidFill>
            <a:prstDash val="solid"/>
            <a:headEnd type="none" len="sm" w="sm"/>
            <a:tailEnd type="arrow" len="sm" w="med"/>
          </a:ln>
        </p:spPr>
      </p:sp>
      <p:sp>
        <p:nvSpPr>
          <p:cNvPr name="AutoShape 12" id="12"/>
          <p:cNvSpPr/>
          <p:nvPr/>
        </p:nvSpPr>
        <p:spPr>
          <a:xfrm flipV="true">
            <a:off x="6041932" y="9275383"/>
            <a:ext cx="1505902" cy="0"/>
          </a:xfrm>
          <a:prstGeom prst="line">
            <a:avLst/>
          </a:prstGeom>
          <a:ln cap="flat" w="38100">
            <a:solidFill>
              <a:srgbClr val="5755FE"/>
            </a:solidFill>
            <a:prstDash val="solid"/>
            <a:headEnd type="none" len="sm" w="sm"/>
            <a:tailEnd type="arrow" len="sm" w="med"/>
          </a:ln>
        </p:spPr>
      </p:sp>
      <p:sp>
        <p:nvSpPr>
          <p:cNvPr name="AutoShape 13" id="13"/>
          <p:cNvSpPr/>
          <p:nvPr/>
        </p:nvSpPr>
        <p:spPr>
          <a:xfrm flipV="true">
            <a:off x="6041932" y="2744544"/>
            <a:ext cx="0" cy="6549889"/>
          </a:xfrm>
          <a:prstGeom prst="line">
            <a:avLst/>
          </a:prstGeom>
          <a:ln cap="flat" w="38100">
            <a:solidFill>
              <a:srgbClr val="5755FE"/>
            </a:solidFill>
            <a:prstDash val="solid"/>
            <a:headEnd type="none" len="sm" w="sm"/>
            <a:tailEnd type="none" len="sm" w="sm"/>
          </a:ln>
        </p:spPr>
      </p:sp>
      <p:grpSp>
        <p:nvGrpSpPr>
          <p:cNvPr name="Group 14" id="14"/>
          <p:cNvGrpSpPr/>
          <p:nvPr/>
        </p:nvGrpSpPr>
        <p:grpSpPr>
          <a:xfrm rot="0">
            <a:off x="729674" y="3731854"/>
            <a:ext cx="4230292" cy="4440060"/>
            <a:chOff x="0" y="0"/>
            <a:chExt cx="1114151" cy="1169399"/>
          </a:xfrm>
        </p:grpSpPr>
        <p:sp>
          <p:nvSpPr>
            <p:cNvPr name="Freeform 15" id="15"/>
            <p:cNvSpPr/>
            <p:nvPr/>
          </p:nvSpPr>
          <p:spPr>
            <a:xfrm flipH="false" flipV="false" rot="0">
              <a:off x="0" y="0"/>
              <a:ext cx="1114151" cy="1169399"/>
            </a:xfrm>
            <a:custGeom>
              <a:avLst/>
              <a:gdLst/>
              <a:ahLst/>
              <a:cxnLst/>
              <a:rect r="r" b="b" t="t" l="l"/>
              <a:pathLst>
                <a:path h="1169399" w="1114151">
                  <a:moveTo>
                    <a:pt x="93336" y="0"/>
                  </a:moveTo>
                  <a:lnTo>
                    <a:pt x="1020815" y="0"/>
                  </a:lnTo>
                  <a:cubicBezTo>
                    <a:pt x="1072363" y="0"/>
                    <a:pt x="1114151" y="41788"/>
                    <a:pt x="1114151" y="93336"/>
                  </a:cubicBezTo>
                  <a:lnTo>
                    <a:pt x="1114151" y="1076063"/>
                  </a:lnTo>
                  <a:cubicBezTo>
                    <a:pt x="1114151" y="1100817"/>
                    <a:pt x="1104317" y="1124557"/>
                    <a:pt x="1086814" y="1142061"/>
                  </a:cubicBezTo>
                  <a:cubicBezTo>
                    <a:pt x="1069310" y="1159565"/>
                    <a:pt x="1045569" y="1169399"/>
                    <a:pt x="1020815" y="1169399"/>
                  </a:cubicBezTo>
                  <a:lnTo>
                    <a:pt x="93336" y="1169399"/>
                  </a:lnTo>
                  <a:cubicBezTo>
                    <a:pt x="41788" y="1169399"/>
                    <a:pt x="0" y="1127611"/>
                    <a:pt x="0" y="1076063"/>
                  </a:cubicBezTo>
                  <a:lnTo>
                    <a:pt x="0" y="93336"/>
                  </a:lnTo>
                  <a:cubicBezTo>
                    <a:pt x="0" y="41788"/>
                    <a:pt x="41788" y="0"/>
                    <a:pt x="93336" y="0"/>
                  </a:cubicBezTo>
                  <a:close/>
                </a:path>
              </a:pathLst>
            </a:custGeom>
            <a:solidFill>
              <a:srgbClr val="004AAD"/>
            </a:solidFill>
          </p:spPr>
        </p:sp>
        <p:sp>
          <p:nvSpPr>
            <p:cNvPr name="TextBox 16" id="16"/>
            <p:cNvSpPr txBox="true"/>
            <p:nvPr/>
          </p:nvSpPr>
          <p:spPr>
            <a:xfrm>
              <a:off x="0" y="-38100"/>
              <a:ext cx="1114151" cy="1207499"/>
            </a:xfrm>
            <a:prstGeom prst="rect">
              <a:avLst/>
            </a:prstGeom>
          </p:spPr>
          <p:txBody>
            <a:bodyPr anchor="ctr" rtlCol="false" tIns="50800" lIns="50800" bIns="50800" rIns="50800"/>
            <a:lstStyle/>
            <a:p>
              <a:pPr algn="ctr">
                <a:lnSpc>
                  <a:spcPts val="2659"/>
                </a:lnSpc>
              </a:pPr>
            </a:p>
          </p:txBody>
        </p:sp>
      </p:grpSp>
      <p:sp>
        <p:nvSpPr>
          <p:cNvPr name="TextBox 17" id="17"/>
          <p:cNvSpPr txBox="true"/>
          <p:nvPr/>
        </p:nvSpPr>
        <p:spPr>
          <a:xfrm rot="0">
            <a:off x="6949260" y="2675408"/>
            <a:ext cx="9069637" cy="415290"/>
          </a:xfrm>
          <a:prstGeom prst="rect">
            <a:avLst/>
          </a:prstGeom>
        </p:spPr>
        <p:txBody>
          <a:bodyPr anchor="t" rtlCol="false" tIns="0" lIns="0" bIns="0" rIns="0">
            <a:spAutoFit/>
          </a:bodyPr>
          <a:lstStyle/>
          <a:p>
            <a:pPr algn="ctr">
              <a:lnSpc>
                <a:spcPts val="3240"/>
              </a:lnSpc>
            </a:pPr>
            <a:r>
              <a:rPr lang="en-US" sz="1800">
                <a:solidFill>
                  <a:srgbClr val="FFFFFF"/>
                </a:solidFill>
                <a:latin typeface="Futura"/>
                <a:ea typeface="Futura"/>
                <a:cs typeface="Futura"/>
                <a:sym typeface="Futura"/>
              </a:rPr>
              <a:t>Two-Factor Authentication (2FA)</a:t>
            </a:r>
          </a:p>
        </p:txBody>
      </p:sp>
      <p:sp>
        <p:nvSpPr>
          <p:cNvPr name="TextBox 18" id="18"/>
          <p:cNvSpPr txBox="true"/>
          <p:nvPr/>
        </p:nvSpPr>
        <p:spPr>
          <a:xfrm rot="0">
            <a:off x="729674" y="4220387"/>
            <a:ext cx="3970910" cy="3621490"/>
          </a:xfrm>
          <a:prstGeom prst="rect">
            <a:avLst/>
          </a:prstGeom>
        </p:spPr>
        <p:txBody>
          <a:bodyPr anchor="t" rtlCol="false" tIns="0" lIns="0" bIns="0" rIns="0">
            <a:spAutoFit/>
          </a:bodyPr>
          <a:lstStyle/>
          <a:p>
            <a:pPr algn="ctr">
              <a:lnSpc>
                <a:spcPts val="5568"/>
              </a:lnSpc>
            </a:pPr>
            <a:r>
              <a:rPr lang="en-US" sz="4640" b="true">
                <a:solidFill>
                  <a:srgbClr val="FFFFFF"/>
                </a:solidFill>
                <a:latin typeface="Futura Ultra-Bold"/>
                <a:ea typeface="Futura Ultra-Bold"/>
                <a:cs typeface="Futura Ultra-Bold"/>
                <a:sym typeface="Futura Ultra-Bold"/>
              </a:rPr>
              <a:t> Security Features of Using Kraken Clone</a:t>
            </a:r>
          </a:p>
        </p:txBody>
      </p:sp>
      <p:grpSp>
        <p:nvGrpSpPr>
          <p:cNvPr name="Group 19" id="19"/>
          <p:cNvGrpSpPr/>
          <p:nvPr/>
        </p:nvGrpSpPr>
        <p:grpSpPr>
          <a:xfrm rot="0">
            <a:off x="8209577" y="3999922"/>
            <a:ext cx="6456222" cy="995646"/>
            <a:chOff x="0" y="0"/>
            <a:chExt cx="8608296" cy="1327528"/>
          </a:xfrm>
        </p:grpSpPr>
        <p:sp>
          <p:nvSpPr>
            <p:cNvPr name="Freeform 20" id="20"/>
            <p:cNvSpPr/>
            <p:nvPr/>
          </p:nvSpPr>
          <p:spPr>
            <a:xfrm flipH="false" flipV="false" rot="0">
              <a:off x="0" y="0"/>
              <a:ext cx="8608243" cy="1327503"/>
            </a:xfrm>
            <a:custGeom>
              <a:avLst/>
              <a:gdLst/>
              <a:ahLst/>
              <a:cxnLst/>
              <a:rect r="r" b="b" t="t" l="l"/>
              <a:pathLst>
                <a:path h="1327503" w="8608243">
                  <a:moveTo>
                    <a:pt x="0" y="663752"/>
                  </a:moveTo>
                  <a:cubicBezTo>
                    <a:pt x="0" y="297191"/>
                    <a:pt x="374156" y="0"/>
                    <a:pt x="835646" y="0"/>
                  </a:cubicBezTo>
                  <a:lnTo>
                    <a:pt x="7772597" y="0"/>
                  </a:lnTo>
                  <a:cubicBezTo>
                    <a:pt x="8234087" y="0"/>
                    <a:pt x="8608243" y="297191"/>
                    <a:pt x="8608243" y="663752"/>
                  </a:cubicBezTo>
                  <a:cubicBezTo>
                    <a:pt x="8608243" y="1030312"/>
                    <a:pt x="8234087" y="1327503"/>
                    <a:pt x="7772597" y="1327503"/>
                  </a:cubicBezTo>
                  <a:lnTo>
                    <a:pt x="835646" y="1327503"/>
                  </a:lnTo>
                  <a:cubicBezTo>
                    <a:pt x="374156" y="1327503"/>
                    <a:pt x="0" y="1030381"/>
                    <a:pt x="0" y="663752"/>
                  </a:cubicBezTo>
                  <a:close/>
                </a:path>
              </a:pathLst>
            </a:custGeom>
            <a:solidFill>
              <a:srgbClr val="004AAD"/>
            </a:solidFill>
          </p:spPr>
        </p:sp>
      </p:grpSp>
      <p:sp>
        <p:nvSpPr>
          <p:cNvPr name="TextBox 21" id="21"/>
          <p:cNvSpPr txBox="true"/>
          <p:nvPr/>
        </p:nvSpPr>
        <p:spPr>
          <a:xfrm rot="0">
            <a:off x="7082749" y="4269748"/>
            <a:ext cx="8936148" cy="415290"/>
          </a:xfrm>
          <a:prstGeom prst="rect">
            <a:avLst/>
          </a:prstGeom>
        </p:spPr>
        <p:txBody>
          <a:bodyPr anchor="t" rtlCol="false" tIns="0" lIns="0" bIns="0" rIns="0">
            <a:spAutoFit/>
          </a:bodyPr>
          <a:lstStyle/>
          <a:p>
            <a:pPr algn="ctr">
              <a:lnSpc>
                <a:spcPts val="3240"/>
              </a:lnSpc>
            </a:pPr>
            <a:r>
              <a:rPr lang="en-US" sz="1800">
                <a:solidFill>
                  <a:srgbClr val="FFFFFF"/>
                </a:solidFill>
                <a:latin typeface="Futura"/>
                <a:ea typeface="Futura"/>
                <a:cs typeface="Futura"/>
                <a:sym typeface="Futura"/>
              </a:rPr>
              <a:t>DDoS Protection</a:t>
            </a:r>
          </a:p>
        </p:txBody>
      </p:sp>
      <p:grpSp>
        <p:nvGrpSpPr>
          <p:cNvPr name="Group 22" id="22"/>
          <p:cNvGrpSpPr/>
          <p:nvPr/>
        </p:nvGrpSpPr>
        <p:grpSpPr>
          <a:xfrm rot="0">
            <a:off x="8209577" y="5738518"/>
            <a:ext cx="6456222" cy="995646"/>
            <a:chOff x="0" y="0"/>
            <a:chExt cx="8608296" cy="1327528"/>
          </a:xfrm>
        </p:grpSpPr>
        <p:sp>
          <p:nvSpPr>
            <p:cNvPr name="Freeform 23" id="23"/>
            <p:cNvSpPr/>
            <p:nvPr/>
          </p:nvSpPr>
          <p:spPr>
            <a:xfrm flipH="false" flipV="false" rot="0">
              <a:off x="0" y="0"/>
              <a:ext cx="8608243" cy="1327503"/>
            </a:xfrm>
            <a:custGeom>
              <a:avLst/>
              <a:gdLst/>
              <a:ahLst/>
              <a:cxnLst/>
              <a:rect r="r" b="b" t="t" l="l"/>
              <a:pathLst>
                <a:path h="1327503" w="8608243">
                  <a:moveTo>
                    <a:pt x="0" y="663752"/>
                  </a:moveTo>
                  <a:cubicBezTo>
                    <a:pt x="0" y="297191"/>
                    <a:pt x="374156" y="0"/>
                    <a:pt x="835646" y="0"/>
                  </a:cubicBezTo>
                  <a:lnTo>
                    <a:pt x="7772597" y="0"/>
                  </a:lnTo>
                  <a:cubicBezTo>
                    <a:pt x="8234087" y="0"/>
                    <a:pt x="8608243" y="297191"/>
                    <a:pt x="8608243" y="663752"/>
                  </a:cubicBezTo>
                  <a:cubicBezTo>
                    <a:pt x="8608243" y="1030312"/>
                    <a:pt x="8234087" y="1327503"/>
                    <a:pt x="7772597" y="1327503"/>
                  </a:cubicBezTo>
                  <a:lnTo>
                    <a:pt x="835646" y="1327503"/>
                  </a:lnTo>
                  <a:cubicBezTo>
                    <a:pt x="374156" y="1327503"/>
                    <a:pt x="0" y="1030381"/>
                    <a:pt x="0" y="663752"/>
                  </a:cubicBezTo>
                  <a:close/>
                </a:path>
              </a:pathLst>
            </a:custGeom>
            <a:solidFill>
              <a:srgbClr val="004AAD"/>
            </a:solidFill>
          </p:spPr>
        </p:sp>
      </p:grpSp>
      <p:sp>
        <p:nvSpPr>
          <p:cNvPr name="TextBox 24" id="24"/>
          <p:cNvSpPr txBox="true"/>
          <p:nvPr/>
        </p:nvSpPr>
        <p:spPr>
          <a:xfrm rot="0">
            <a:off x="7082749" y="6008344"/>
            <a:ext cx="8936148" cy="415290"/>
          </a:xfrm>
          <a:prstGeom prst="rect">
            <a:avLst/>
          </a:prstGeom>
        </p:spPr>
        <p:txBody>
          <a:bodyPr anchor="t" rtlCol="false" tIns="0" lIns="0" bIns="0" rIns="0">
            <a:spAutoFit/>
          </a:bodyPr>
          <a:lstStyle/>
          <a:p>
            <a:pPr algn="ctr">
              <a:lnSpc>
                <a:spcPts val="3240"/>
              </a:lnSpc>
            </a:pPr>
            <a:r>
              <a:rPr lang="en-US" sz="1800">
                <a:solidFill>
                  <a:srgbClr val="FFFFFF"/>
                </a:solidFill>
                <a:latin typeface="Futura"/>
                <a:ea typeface="Futura"/>
                <a:cs typeface="Futura"/>
                <a:sym typeface="Futura"/>
              </a:rPr>
              <a:t>Cold Wallet Storage</a:t>
            </a:r>
          </a:p>
        </p:txBody>
      </p:sp>
      <p:grpSp>
        <p:nvGrpSpPr>
          <p:cNvPr name="Group 25" id="25"/>
          <p:cNvGrpSpPr/>
          <p:nvPr/>
        </p:nvGrpSpPr>
        <p:grpSpPr>
          <a:xfrm rot="0">
            <a:off x="8209577" y="7334239"/>
            <a:ext cx="6456222" cy="995646"/>
            <a:chOff x="0" y="0"/>
            <a:chExt cx="8608296" cy="1327528"/>
          </a:xfrm>
        </p:grpSpPr>
        <p:sp>
          <p:nvSpPr>
            <p:cNvPr name="Freeform 26" id="26"/>
            <p:cNvSpPr/>
            <p:nvPr/>
          </p:nvSpPr>
          <p:spPr>
            <a:xfrm flipH="false" flipV="false" rot="0">
              <a:off x="0" y="0"/>
              <a:ext cx="8608243" cy="1327503"/>
            </a:xfrm>
            <a:custGeom>
              <a:avLst/>
              <a:gdLst/>
              <a:ahLst/>
              <a:cxnLst/>
              <a:rect r="r" b="b" t="t" l="l"/>
              <a:pathLst>
                <a:path h="1327503" w="8608243">
                  <a:moveTo>
                    <a:pt x="0" y="663752"/>
                  </a:moveTo>
                  <a:cubicBezTo>
                    <a:pt x="0" y="297191"/>
                    <a:pt x="374156" y="0"/>
                    <a:pt x="835646" y="0"/>
                  </a:cubicBezTo>
                  <a:lnTo>
                    <a:pt x="7772597" y="0"/>
                  </a:lnTo>
                  <a:cubicBezTo>
                    <a:pt x="8234087" y="0"/>
                    <a:pt x="8608243" y="297191"/>
                    <a:pt x="8608243" y="663752"/>
                  </a:cubicBezTo>
                  <a:cubicBezTo>
                    <a:pt x="8608243" y="1030312"/>
                    <a:pt x="8234087" y="1327503"/>
                    <a:pt x="7772597" y="1327503"/>
                  </a:cubicBezTo>
                  <a:lnTo>
                    <a:pt x="835646" y="1327503"/>
                  </a:lnTo>
                  <a:cubicBezTo>
                    <a:pt x="374156" y="1327503"/>
                    <a:pt x="0" y="1030381"/>
                    <a:pt x="0" y="663752"/>
                  </a:cubicBezTo>
                  <a:close/>
                </a:path>
              </a:pathLst>
            </a:custGeom>
            <a:solidFill>
              <a:srgbClr val="004AAD"/>
            </a:solidFill>
          </p:spPr>
        </p:sp>
      </p:grpSp>
      <p:sp>
        <p:nvSpPr>
          <p:cNvPr name="TextBox 27" id="27"/>
          <p:cNvSpPr txBox="true"/>
          <p:nvPr/>
        </p:nvSpPr>
        <p:spPr>
          <a:xfrm rot="0">
            <a:off x="7082749" y="7604065"/>
            <a:ext cx="8936148" cy="415290"/>
          </a:xfrm>
          <a:prstGeom prst="rect">
            <a:avLst/>
          </a:prstGeom>
        </p:spPr>
        <p:txBody>
          <a:bodyPr anchor="t" rtlCol="false" tIns="0" lIns="0" bIns="0" rIns="0">
            <a:spAutoFit/>
          </a:bodyPr>
          <a:lstStyle/>
          <a:p>
            <a:pPr algn="ctr">
              <a:lnSpc>
                <a:spcPts val="3240"/>
              </a:lnSpc>
            </a:pPr>
            <a:r>
              <a:rPr lang="en-US" sz="1800">
                <a:solidFill>
                  <a:srgbClr val="FFFFFF"/>
                </a:solidFill>
                <a:latin typeface="Futura"/>
                <a:ea typeface="Futura"/>
                <a:cs typeface="Futura"/>
                <a:sym typeface="Futura"/>
              </a:rPr>
              <a:t>Data Encryption</a:t>
            </a:r>
          </a:p>
        </p:txBody>
      </p:sp>
      <p:grpSp>
        <p:nvGrpSpPr>
          <p:cNvPr name="Group 28" id="28"/>
          <p:cNvGrpSpPr/>
          <p:nvPr/>
        </p:nvGrpSpPr>
        <p:grpSpPr>
          <a:xfrm rot="0">
            <a:off x="8236055" y="8796610"/>
            <a:ext cx="6456222" cy="995646"/>
            <a:chOff x="0" y="0"/>
            <a:chExt cx="8608296" cy="1327528"/>
          </a:xfrm>
        </p:grpSpPr>
        <p:sp>
          <p:nvSpPr>
            <p:cNvPr name="Freeform 29" id="29"/>
            <p:cNvSpPr/>
            <p:nvPr/>
          </p:nvSpPr>
          <p:spPr>
            <a:xfrm flipH="false" flipV="false" rot="0">
              <a:off x="0" y="0"/>
              <a:ext cx="8608243" cy="1327503"/>
            </a:xfrm>
            <a:custGeom>
              <a:avLst/>
              <a:gdLst/>
              <a:ahLst/>
              <a:cxnLst/>
              <a:rect r="r" b="b" t="t" l="l"/>
              <a:pathLst>
                <a:path h="1327503" w="8608243">
                  <a:moveTo>
                    <a:pt x="0" y="663752"/>
                  </a:moveTo>
                  <a:cubicBezTo>
                    <a:pt x="0" y="297191"/>
                    <a:pt x="374156" y="0"/>
                    <a:pt x="835646" y="0"/>
                  </a:cubicBezTo>
                  <a:lnTo>
                    <a:pt x="7772597" y="0"/>
                  </a:lnTo>
                  <a:cubicBezTo>
                    <a:pt x="8234087" y="0"/>
                    <a:pt x="8608243" y="297191"/>
                    <a:pt x="8608243" y="663752"/>
                  </a:cubicBezTo>
                  <a:cubicBezTo>
                    <a:pt x="8608243" y="1030312"/>
                    <a:pt x="8234087" y="1327503"/>
                    <a:pt x="7772597" y="1327503"/>
                  </a:cubicBezTo>
                  <a:lnTo>
                    <a:pt x="835646" y="1327503"/>
                  </a:lnTo>
                  <a:cubicBezTo>
                    <a:pt x="374156" y="1327503"/>
                    <a:pt x="0" y="1030381"/>
                    <a:pt x="0" y="663752"/>
                  </a:cubicBezTo>
                  <a:close/>
                </a:path>
              </a:pathLst>
            </a:custGeom>
            <a:solidFill>
              <a:srgbClr val="004AAD"/>
            </a:solidFill>
          </p:spPr>
        </p:sp>
      </p:grpSp>
      <p:sp>
        <p:nvSpPr>
          <p:cNvPr name="TextBox 30" id="30"/>
          <p:cNvSpPr txBox="true"/>
          <p:nvPr/>
        </p:nvSpPr>
        <p:spPr>
          <a:xfrm rot="0">
            <a:off x="7109228" y="9066436"/>
            <a:ext cx="8936148" cy="415290"/>
          </a:xfrm>
          <a:prstGeom prst="rect">
            <a:avLst/>
          </a:prstGeom>
        </p:spPr>
        <p:txBody>
          <a:bodyPr anchor="t" rtlCol="false" tIns="0" lIns="0" bIns="0" rIns="0">
            <a:spAutoFit/>
          </a:bodyPr>
          <a:lstStyle/>
          <a:p>
            <a:pPr algn="ctr">
              <a:lnSpc>
                <a:spcPts val="3240"/>
              </a:lnSpc>
            </a:pPr>
            <a:r>
              <a:rPr lang="en-US" sz="1800">
                <a:solidFill>
                  <a:srgbClr val="FFFFFF"/>
                </a:solidFill>
                <a:latin typeface="Futura"/>
                <a:ea typeface="Futura"/>
                <a:cs typeface="Futura"/>
                <a:sym typeface="Futura"/>
              </a:rPr>
              <a:t>Anti-Phishing Tools</a:t>
            </a:r>
          </a:p>
        </p:txBody>
      </p:sp>
      <p:sp>
        <p:nvSpPr>
          <p:cNvPr name="AutoShape 31" id="31"/>
          <p:cNvSpPr/>
          <p:nvPr/>
        </p:nvSpPr>
        <p:spPr>
          <a:xfrm flipV="true">
            <a:off x="6041932" y="7832062"/>
            <a:ext cx="1505902" cy="0"/>
          </a:xfrm>
          <a:prstGeom prst="line">
            <a:avLst/>
          </a:prstGeom>
          <a:ln cap="flat" w="38100">
            <a:solidFill>
              <a:srgbClr val="5755FE"/>
            </a:solidFill>
            <a:prstDash val="solid"/>
            <a:headEnd type="none" len="sm" w="sm"/>
            <a:tailEnd type="arrow" len="sm" w="med"/>
          </a:ln>
        </p:spPr>
      </p:sp>
      <p:sp>
        <p:nvSpPr>
          <p:cNvPr name="AutoShape 32" id="32"/>
          <p:cNvSpPr/>
          <p:nvPr/>
        </p:nvSpPr>
        <p:spPr>
          <a:xfrm flipV="true">
            <a:off x="6041932" y="2763594"/>
            <a:ext cx="1505902" cy="0"/>
          </a:xfrm>
          <a:prstGeom prst="line">
            <a:avLst/>
          </a:prstGeom>
          <a:ln cap="flat" w="38100">
            <a:solidFill>
              <a:srgbClr val="5755FE"/>
            </a:solidFill>
            <a:prstDash val="solid"/>
            <a:headEnd type="none" len="sm" w="sm"/>
            <a:tailEnd type="arrow" len="sm" w="med"/>
          </a:ln>
        </p:spPr>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375066"/>
            <a:ext cx="8514087" cy="1246496"/>
            <a:chOff x="0" y="0"/>
            <a:chExt cx="11352116" cy="1661994"/>
          </a:xfrm>
        </p:grpSpPr>
        <p:sp>
          <p:nvSpPr>
            <p:cNvPr name="Freeform 3" id="3"/>
            <p:cNvSpPr/>
            <p:nvPr/>
          </p:nvSpPr>
          <p:spPr>
            <a:xfrm flipH="false" flipV="false" rot="0">
              <a:off x="0" y="0"/>
              <a:ext cx="11352149" cy="1662049"/>
            </a:xfrm>
            <a:custGeom>
              <a:avLst/>
              <a:gdLst/>
              <a:ahLst/>
              <a:cxnLst/>
              <a:rect r="r" b="b" t="t" l="l"/>
              <a:pathLst>
                <a:path h="1662049" w="11352149">
                  <a:moveTo>
                    <a:pt x="0" y="0"/>
                  </a:moveTo>
                  <a:lnTo>
                    <a:pt x="11352149" y="0"/>
                  </a:lnTo>
                  <a:lnTo>
                    <a:pt x="11352149" y="1662049"/>
                  </a:lnTo>
                  <a:lnTo>
                    <a:pt x="0" y="1662049"/>
                  </a:lnTo>
                  <a:close/>
                </a:path>
              </a:pathLst>
            </a:custGeom>
            <a:solidFill>
              <a:srgbClr val="004AAD"/>
            </a:solidFill>
          </p:spPr>
        </p:sp>
      </p:grpSp>
      <p:grpSp>
        <p:nvGrpSpPr>
          <p:cNvPr name="Group 4" id="4"/>
          <p:cNvGrpSpPr/>
          <p:nvPr/>
        </p:nvGrpSpPr>
        <p:grpSpPr>
          <a:xfrm rot="0">
            <a:off x="7897504" y="375066"/>
            <a:ext cx="1246496" cy="1246496"/>
            <a:chOff x="0" y="0"/>
            <a:chExt cx="1661994" cy="1661994"/>
          </a:xfrm>
        </p:grpSpPr>
        <p:sp>
          <p:nvSpPr>
            <p:cNvPr name="Freeform 5" id="5"/>
            <p:cNvSpPr/>
            <p:nvPr/>
          </p:nvSpPr>
          <p:spPr>
            <a:xfrm flipH="false" flipV="false" rot="0">
              <a:off x="0" y="0"/>
              <a:ext cx="1661922" cy="1661922"/>
            </a:xfrm>
            <a:custGeom>
              <a:avLst/>
              <a:gdLst/>
              <a:ahLst/>
              <a:cxnLst/>
              <a:rect r="r" b="b" t="t" l="l"/>
              <a:pathLst>
                <a:path h="1661922" w="1661922">
                  <a:moveTo>
                    <a:pt x="0" y="830961"/>
                  </a:moveTo>
                  <a:cubicBezTo>
                    <a:pt x="0" y="1289939"/>
                    <a:pt x="372110" y="1661922"/>
                    <a:pt x="830961" y="1661922"/>
                  </a:cubicBezTo>
                  <a:cubicBezTo>
                    <a:pt x="1289812" y="1661922"/>
                    <a:pt x="1661922" y="1289812"/>
                    <a:pt x="1661922" y="830961"/>
                  </a:cubicBezTo>
                  <a:cubicBezTo>
                    <a:pt x="1661922" y="372110"/>
                    <a:pt x="1289939" y="0"/>
                    <a:pt x="830961" y="0"/>
                  </a:cubicBezTo>
                  <a:cubicBezTo>
                    <a:pt x="371983" y="0"/>
                    <a:pt x="0" y="372110"/>
                    <a:pt x="0" y="830961"/>
                  </a:cubicBezTo>
                  <a:close/>
                </a:path>
              </a:pathLst>
            </a:custGeom>
            <a:solidFill>
              <a:srgbClr val="5755FE"/>
            </a:solidFill>
          </p:spPr>
        </p:sp>
      </p:grpSp>
      <p:grpSp>
        <p:nvGrpSpPr>
          <p:cNvPr name="Group 6" id="6"/>
          <p:cNvGrpSpPr/>
          <p:nvPr/>
        </p:nvGrpSpPr>
        <p:grpSpPr>
          <a:xfrm rot="0">
            <a:off x="7979826" y="457388"/>
            <a:ext cx="1081854" cy="1081851"/>
            <a:chOff x="0" y="0"/>
            <a:chExt cx="1442472" cy="1442468"/>
          </a:xfrm>
        </p:grpSpPr>
        <p:sp>
          <p:nvSpPr>
            <p:cNvPr name="Freeform 7" id="7"/>
            <p:cNvSpPr/>
            <p:nvPr/>
          </p:nvSpPr>
          <p:spPr>
            <a:xfrm flipH="false" flipV="false" rot="0">
              <a:off x="0" y="0"/>
              <a:ext cx="1442466" cy="1442466"/>
            </a:xfrm>
            <a:custGeom>
              <a:avLst/>
              <a:gdLst/>
              <a:ahLst/>
              <a:cxnLst/>
              <a:rect r="r" b="b" t="t" l="l"/>
              <a:pathLst>
                <a:path h="1442466" w="1442466">
                  <a:moveTo>
                    <a:pt x="0" y="721233"/>
                  </a:moveTo>
                  <a:cubicBezTo>
                    <a:pt x="0" y="1119505"/>
                    <a:pt x="322961" y="1442466"/>
                    <a:pt x="721233" y="1442466"/>
                  </a:cubicBezTo>
                  <a:cubicBezTo>
                    <a:pt x="1119505" y="1442466"/>
                    <a:pt x="1442466" y="1119505"/>
                    <a:pt x="1442466" y="721233"/>
                  </a:cubicBezTo>
                  <a:cubicBezTo>
                    <a:pt x="1442466" y="322961"/>
                    <a:pt x="1119505" y="0"/>
                    <a:pt x="721233" y="0"/>
                  </a:cubicBezTo>
                  <a:cubicBezTo>
                    <a:pt x="322961" y="0"/>
                    <a:pt x="0" y="322961"/>
                    <a:pt x="0" y="721233"/>
                  </a:cubicBezTo>
                  <a:close/>
                </a:path>
              </a:pathLst>
            </a:custGeom>
            <a:solidFill>
              <a:srgbClr val="FFFFFF"/>
            </a:solidFill>
          </p:spPr>
        </p:sp>
      </p:grpSp>
      <p:grpSp>
        <p:nvGrpSpPr>
          <p:cNvPr name="Group 8" id="8"/>
          <p:cNvGrpSpPr/>
          <p:nvPr/>
        </p:nvGrpSpPr>
        <p:grpSpPr>
          <a:xfrm rot="0">
            <a:off x="3842815" y="8351241"/>
            <a:ext cx="14445185" cy="1028700"/>
            <a:chOff x="0" y="0"/>
            <a:chExt cx="19260247" cy="1371600"/>
          </a:xfrm>
        </p:grpSpPr>
        <p:sp>
          <p:nvSpPr>
            <p:cNvPr name="Freeform 9" id="9"/>
            <p:cNvSpPr/>
            <p:nvPr/>
          </p:nvSpPr>
          <p:spPr>
            <a:xfrm flipH="false" flipV="false" rot="0">
              <a:off x="0" y="0"/>
              <a:ext cx="19260245" cy="1371600"/>
            </a:xfrm>
            <a:custGeom>
              <a:avLst/>
              <a:gdLst/>
              <a:ahLst/>
              <a:cxnLst/>
              <a:rect r="r" b="b" t="t" l="l"/>
              <a:pathLst>
                <a:path h="1371600" w="19260245">
                  <a:moveTo>
                    <a:pt x="0" y="0"/>
                  </a:moveTo>
                  <a:lnTo>
                    <a:pt x="19260245" y="0"/>
                  </a:lnTo>
                  <a:lnTo>
                    <a:pt x="19260245" y="1371600"/>
                  </a:lnTo>
                  <a:lnTo>
                    <a:pt x="0" y="1371600"/>
                  </a:lnTo>
                  <a:close/>
                </a:path>
              </a:pathLst>
            </a:custGeom>
            <a:solidFill>
              <a:srgbClr val="004AAD"/>
            </a:solidFill>
          </p:spPr>
        </p:sp>
      </p:grpSp>
      <p:grpSp>
        <p:nvGrpSpPr>
          <p:cNvPr name="Group 10" id="10"/>
          <p:cNvGrpSpPr/>
          <p:nvPr/>
        </p:nvGrpSpPr>
        <p:grpSpPr>
          <a:xfrm rot="0">
            <a:off x="0" y="3276352"/>
            <a:ext cx="6815987" cy="5599761"/>
            <a:chOff x="0" y="0"/>
            <a:chExt cx="9087982" cy="7466348"/>
          </a:xfrm>
        </p:grpSpPr>
        <p:sp>
          <p:nvSpPr>
            <p:cNvPr name="Freeform 11" id="11"/>
            <p:cNvSpPr/>
            <p:nvPr/>
          </p:nvSpPr>
          <p:spPr>
            <a:xfrm flipH="false" flipV="false" rot="0">
              <a:off x="0" y="0"/>
              <a:ext cx="9087982" cy="7466330"/>
            </a:xfrm>
            <a:custGeom>
              <a:avLst/>
              <a:gdLst/>
              <a:ahLst/>
              <a:cxnLst/>
              <a:rect r="r" b="b" t="t" l="l"/>
              <a:pathLst>
                <a:path h="7466330" w="9087982">
                  <a:moveTo>
                    <a:pt x="0" y="0"/>
                  </a:moveTo>
                  <a:lnTo>
                    <a:pt x="9087982" y="0"/>
                  </a:lnTo>
                  <a:lnTo>
                    <a:pt x="9087982" y="7466330"/>
                  </a:lnTo>
                  <a:lnTo>
                    <a:pt x="0" y="7466330"/>
                  </a:lnTo>
                  <a:close/>
                </a:path>
              </a:pathLst>
            </a:custGeom>
            <a:blipFill>
              <a:blip r:embed="rId2"/>
              <a:stretch>
                <a:fillRect l="0" t="-7321" r="0" b="-7321"/>
              </a:stretch>
            </a:blipFill>
          </p:spPr>
        </p:sp>
      </p:grpSp>
      <p:sp>
        <p:nvSpPr>
          <p:cNvPr name="TextBox 12" id="12"/>
          <p:cNvSpPr txBox="true"/>
          <p:nvPr/>
        </p:nvSpPr>
        <p:spPr>
          <a:xfrm rot="0">
            <a:off x="1028700" y="650651"/>
            <a:ext cx="6699093" cy="619125"/>
          </a:xfrm>
          <a:prstGeom prst="rect">
            <a:avLst/>
          </a:prstGeom>
        </p:spPr>
        <p:txBody>
          <a:bodyPr anchor="t" rtlCol="false" tIns="0" lIns="0" bIns="0" rIns="0">
            <a:spAutoFit/>
          </a:bodyPr>
          <a:lstStyle/>
          <a:p>
            <a:pPr algn="l">
              <a:lnSpc>
                <a:spcPts val="4320"/>
              </a:lnSpc>
            </a:pPr>
            <a:r>
              <a:rPr lang="en-US" sz="3600" b="true">
                <a:solidFill>
                  <a:srgbClr val="FFFFFF"/>
                </a:solidFill>
                <a:latin typeface="Futura Ultra-Bold"/>
                <a:ea typeface="Futura Ultra-Bold"/>
                <a:cs typeface="Futura Ultra-Bold"/>
                <a:sym typeface="Futura Ultra-Bold"/>
              </a:rPr>
              <a:t>Conclusion</a:t>
            </a:r>
          </a:p>
        </p:txBody>
      </p:sp>
      <p:sp>
        <p:nvSpPr>
          <p:cNvPr name="TextBox 13" id="13"/>
          <p:cNvSpPr txBox="true"/>
          <p:nvPr/>
        </p:nvSpPr>
        <p:spPr>
          <a:xfrm rot="0">
            <a:off x="7317081" y="1975205"/>
            <a:ext cx="9942219" cy="5899786"/>
          </a:xfrm>
          <a:prstGeom prst="rect">
            <a:avLst/>
          </a:prstGeom>
        </p:spPr>
        <p:txBody>
          <a:bodyPr anchor="t" rtlCol="false" tIns="0" lIns="0" bIns="0" rIns="0">
            <a:spAutoFit/>
          </a:bodyPr>
          <a:lstStyle/>
          <a:p>
            <a:pPr algn="l">
              <a:lnSpc>
                <a:spcPts val="3959"/>
              </a:lnSpc>
            </a:pPr>
            <a:r>
              <a:rPr lang="en-US" sz="2199">
                <a:solidFill>
                  <a:srgbClr val="000000"/>
                </a:solidFill>
                <a:latin typeface="Canva Sans"/>
                <a:ea typeface="Canva Sans"/>
                <a:cs typeface="Canva Sans"/>
                <a:sym typeface="Canva Sans"/>
              </a:rPr>
              <a:t>A Kraken clone provides entrepreneurs with an efficient solution to start their entry into the expanding crypto exchange business. Successful entrepreneurs select this route because they gain faster deployment, reduced development costs and utilize the powerful industry-leading platform foundation.</a:t>
            </a:r>
          </a:p>
          <a:p>
            <a:pPr algn="l">
              <a:lnSpc>
                <a:spcPts val="3959"/>
              </a:lnSpc>
            </a:pPr>
            <a:r>
              <a:rPr lang="en-US" sz="2199">
                <a:solidFill>
                  <a:srgbClr val="000000"/>
                </a:solidFill>
                <a:latin typeface="Canva Sans"/>
                <a:ea typeface="Canva Sans"/>
                <a:cs typeface="Canva Sans"/>
                <a:sym typeface="Canva Sans"/>
              </a:rPr>
              <a:t>Despite having proper technology components, success requires other fundamental elements as well. Success in this competition requires robust business planning together with effective marketing alongside regulatory compliance alongside platform improvements to achieve market differentiation. Anyone who wants to experience cryptocurrency innovation might achieve success by using a Kraken clone platform as their starting point.</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5154531"/>
            <a:ext cx="18288000" cy="5132469"/>
            <a:chOff x="0" y="0"/>
            <a:chExt cx="24384000" cy="6843292"/>
          </a:xfrm>
        </p:grpSpPr>
        <p:sp>
          <p:nvSpPr>
            <p:cNvPr name="Freeform 3" id="3"/>
            <p:cNvSpPr/>
            <p:nvPr/>
          </p:nvSpPr>
          <p:spPr>
            <a:xfrm flipH="false" flipV="false" rot="0">
              <a:off x="0" y="0"/>
              <a:ext cx="24384006" cy="6843313"/>
            </a:xfrm>
            <a:custGeom>
              <a:avLst/>
              <a:gdLst/>
              <a:ahLst/>
              <a:cxnLst/>
              <a:rect r="r" b="b" t="t" l="l"/>
              <a:pathLst>
                <a:path h="6843313" w="24384006">
                  <a:moveTo>
                    <a:pt x="0" y="0"/>
                  </a:moveTo>
                  <a:lnTo>
                    <a:pt x="24384006" y="0"/>
                  </a:lnTo>
                  <a:lnTo>
                    <a:pt x="24384006" y="6843313"/>
                  </a:lnTo>
                  <a:lnTo>
                    <a:pt x="0" y="6843313"/>
                  </a:lnTo>
                  <a:lnTo>
                    <a:pt x="0" y="0"/>
                  </a:lnTo>
                  <a:close/>
                </a:path>
              </a:pathLst>
            </a:custGeom>
            <a:solidFill>
              <a:srgbClr val="004AAD"/>
            </a:solidFill>
          </p:spPr>
        </p:sp>
      </p:grpSp>
      <p:grpSp>
        <p:nvGrpSpPr>
          <p:cNvPr name="Group 4" id="4"/>
          <p:cNvGrpSpPr/>
          <p:nvPr/>
        </p:nvGrpSpPr>
        <p:grpSpPr>
          <a:xfrm rot="-2699999">
            <a:off x="9860567" y="-2818322"/>
            <a:ext cx="4565743" cy="7536262"/>
            <a:chOff x="0" y="0"/>
            <a:chExt cx="4163738" cy="6872708"/>
          </a:xfrm>
        </p:grpSpPr>
        <p:sp>
          <p:nvSpPr>
            <p:cNvPr name="Freeform 5" id="5"/>
            <p:cNvSpPr/>
            <p:nvPr/>
          </p:nvSpPr>
          <p:spPr>
            <a:xfrm flipH="false" flipV="false" rot="0">
              <a:off x="0" y="0"/>
              <a:ext cx="4163695" cy="6872732"/>
            </a:xfrm>
            <a:custGeom>
              <a:avLst/>
              <a:gdLst/>
              <a:ahLst/>
              <a:cxnLst/>
              <a:rect r="r" b="b" t="t" l="l"/>
              <a:pathLst>
                <a:path h="6872732" w="4163695">
                  <a:moveTo>
                    <a:pt x="4163695" y="6872732"/>
                  </a:moveTo>
                  <a:cubicBezTo>
                    <a:pt x="3960622" y="6872732"/>
                    <a:pt x="3960622" y="6872732"/>
                    <a:pt x="3960622" y="6872732"/>
                  </a:cubicBezTo>
                  <a:cubicBezTo>
                    <a:pt x="3960622" y="4746879"/>
                    <a:pt x="2234184" y="3014345"/>
                    <a:pt x="107950" y="3014345"/>
                  </a:cubicBezTo>
                  <a:cubicBezTo>
                    <a:pt x="6350" y="3014345"/>
                    <a:pt x="6350" y="3014345"/>
                    <a:pt x="6350" y="3014345"/>
                  </a:cubicBezTo>
                  <a:cubicBezTo>
                    <a:pt x="0" y="0"/>
                    <a:pt x="0" y="0"/>
                    <a:pt x="0" y="0"/>
                  </a:cubicBezTo>
                  <a:cubicBezTo>
                    <a:pt x="203073" y="0"/>
                    <a:pt x="203073" y="0"/>
                    <a:pt x="203073" y="0"/>
                  </a:cubicBezTo>
                  <a:cubicBezTo>
                    <a:pt x="209423" y="2817622"/>
                    <a:pt x="209423" y="2817622"/>
                    <a:pt x="209423" y="2817622"/>
                  </a:cubicBezTo>
                  <a:cubicBezTo>
                    <a:pt x="2399157" y="2868422"/>
                    <a:pt x="4163695" y="4670679"/>
                    <a:pt x="4163695" y="6872732"/>
                  </a:cubicBezTo>
                  <a:close/>
                </a:path>
              </a:pathLst>
            </a:custGeom>
            <a:solidFill>
              <a:srgbClr val="5755FE"/>
            </a:solidFill>
          </p:spPr>
        </p:sp>
      </p:grpSp>
      <p:grpSp>
        <p:nvGrpSpPr>
          <p:cNvPr name="Group 6" id="6"/>
          <p:cNvGrpSpPr/>
          <p:nvPr/>
        </p:nvGrpSpPr>
        <p:grpSpPr>
          <a:xfrm rot="-2699999">
            <a:off x="12094709" y="5591409"/>
            <a:ext cx="4580404" cy="7504006"/>
            <a:chOff x="0" y="0"/>
            <a:chExt cx="4177108" cy="6843292"/>
          </a:xfrm>
        </p:grpSpPr>
        <p:sp>
          <p:nvSpPr>
            <p:cNvPr name="Freeform 7" id="7"/>
            <p:cNvSpPr/>
            <p:nvPr/>
          </p:nvSpPr>
          <p:spPr>
            <a:xfrm flipH="false" flipV="false" rot="0">
              <a:off x="0" y="0"/>
              <a:ext cx="4177157" cy="6843268"/>
            </a:xfrm>
            <a:custGeom>
              <a:avLst/>
              <a:gdLst/>
              <a:ahLst/>
              <a:cxnLst/>
              <a:rect r="r" b="b" t="t" l="l"/>
              <a:pathLst>
                <a:path h="6843268" w="4177157">
                  <a:moveTo>
                    <a:pt x="3973957" y="6843268"/>
                  </a:moveTo>
                  <a:cubicBezTo>
                    <a:pt x="3961257" y="4062730"/>
                    <a:pt x="3961257" y="4062730"/>
                    <a:pt x="3961257" y="4062730"/>
                  </a:cubicBezTo>
                  <a:cubicBezTo>
                    <a:pt x="1771142" y="4005707"/>
                    <a:pt x="0" y="2209165"/>
                    <a:pt x="0" y="0"/>
                  </a:cubicBezTo>
                  <a:cubicBezTo>
                    <a:pt x="203200" y="0"/>
                    <a:pt x="203200" y="0"/>
                    <a:pt x="203200" y="0"/>
                  </a:cubicBezTo>
                  <a:cubicBezTo>
                    <a:pt x="203200" y="2126615"/>
                    <a:pt x="1936242" y="3859657"/>
                    <a:pt x="4062857" y="3859657"/>
                  </a:cubicBezTo>
                  <a:cubicBezTo>
                    <a:pt x="4164457" y="3859657"/>
                    <a:pt x="4164457" y="3859657"/>
                    <a:pt x="4164457" y="3859657"/>
                  </a:cubicBezTo>
                  <a:cubicBezTo>
                    <a:pt x="4177157" y="6836918"/>
                    <a:pt x="4177157" y="6836918"/>
                    <a:pt x="4177157" y="6836918"/>
                  </a:cubicBezTo>
                  <a:lnTo>
                    <a:pt x="3973957" y="6843268"/>
                  </a:lnTo>
                  <a:close/>
                </a:path>
              </a:pathLst>
            </a:custGeom>
            <a:solidFill>
              <a:srgbClr val="FFFFFF"/>
            </a:solidFill>
          </p:spPr>
        </p:sp>
      </p:grpSp>
      <p:grpSp>
        <p:nvGrpSpPr>
          <p:cNvPr name="Group 8" id="8"/>
          <p:cNvGrpSpPr/>
          <p:nvPr/>
        </p:nvGrpSpPr>
        <p:grpSpPr>
          <a:xfrm rot="0">
            <a:off x="9746131" y="1635611"/>
            <a:ext cx="7019788" cy="7015778"/>
            <a:chOff x="0" y="0"/>
            <a:chExt cx="9359718" cy="9354370"/>
          </a:xfrm>
        </p:grpSpPr>
        <p:sp>
          <p:nvSpPr>
            <p:cNvPr name="Freeform 9" id="9"/>
            <p:cNvSpPr/>
            <p:nvPr/>
          </p:nvSpPr>
          <p:spPr>
            <a:xfrm flipH="false" flipV="false" rot="0">
              <a:off x="0" y="0"/>
              <a:ext cx="9359773" cy="9354312"/>
            </a:xfrm>
            <a:custGeom>
              <a:avLst/>
              <a:gdLst/>
              <a:ahLst/>
              <a:cxnLst/>
              <a:rect r="r" b="b" t="t" l="l"/>
              <a:pathLst>
                <a:path h="9354312" w="9359773">
                  <a:moveTo>
                    <a:pt x="0" y="4677156"/>
                  </a:moveTo>
                  <a:cubicBezTo>
                    <a:pt x="0" y="2094103"/>
                    <a:pt x="2095246" y="0"/>
                    <a:pt x="4679823" y="0"/>
                  </a:cubicBezTo>
                  <a:cubicBezTo>
                    <a:pt x="7264400" y="0"/>
                    <a:pt x="9359773" y="2094103"/>
                    <a:pt x="9359773" y="4677156"/>
                  </a:cubicBezTo>
                  <a:cubicBezTo>
                    <a:pt x="9359773" y="7260209"/>
                    <a:pt x="7264527" y="9354312"/>
                    <a:pt x="4679823" y="9354312"/>
                  </a:cubicBezTo>
                  <a:cubicBezTo>
                    <a:pt x="2095119" y="9354312"/>
                    <a:pt x="0" y="7260336"/>
                    <a:pt x="0" y="4677156"/>
                  </a:cubicBezTo>
                  <a:close/>
                </a:path>
              </a:pathLst>
            </a:custGeom>
            <a:solidFill>
              <a:srgbClr val="FFFFFF"/>
            </a:solidFill>
          </p:spPr>
        </p:sp>
      </p:grpSp>
      <p:grpSp>
        <p:nvGrpSpPr>
          <p:cNvPr name="Group 10" id="10"/>
          <p:cNvGrpSpPr/>
          <p:nvPr/>
        </p:nvGrpSpPr>
        <p:grpSpPr>
          <a:xfrm rot="0">
            <a:off x="9987429" y="1873554"/>
            <a:ext cx="6537191" cy="6539891"/>
            <a:chOff x="0" y="0"/>
            <a:chExt cx="6476924" cy="6479600"/>
          </a:xfrm>
        </p:grpSpPr>
        <p:sp>
          <p:nvSpPr>
            <p:cNvPr name="Freeform 11" id="11"/>
            <p:cNvSpPr/>
            <p:nvPr/>
          </p:nvSpPr>
          <p:spPr>
            <a:xfrm flipH="false" flipV="false" rot="0">
              <a:off x="0" y="0"/>
              <a:ext cx="6477000" cy="6479540"/>
            </a:xfrm>
            <a:custGeom>
              <a:avLst/>
              <a:gdLst/>
              <a:ahLst/>
              <a:cxnLst/>
              <a:rect r="r" b="b" t="t" l="l"/>
              <a:pathLst>
                <a:path h="6479540" w="6477000">
                  <a:moveTo>
                    <a:pt x="0" y="3239770"/>
                  </a:moveTo>
                  <a:cubicBezTo>
                    <a:pt x="0" y="1450467"/>
                    <a:pt x="1449959" y="0"/>
                    <a:pt x="3238500" y="0"/>
                  </a:cubicBezTo>
                  <a:cubicBezTo>
                    <a:pt x="5027041" y="0"/>
                    <a:pt x="6477000" y="1450467"/>
                    <a:pt x="6477000" y="3239770"/>
                  </a:cubicBezTo>
                  <a:cubicBezTo>
                    <a:pt x="6477000" y="5029073"/>
                    <a:pt x="5027041" y="6479540"/>
                    <a:pt x="3238500" y="6479540"/>
                  </a:cubicBezTo>
                  <a:cubicBezTo>
                    <a:pt x="1449959" y="6479540"/>
                    <a:pt x="0" y="5029073"/>
                    <a:pt x="0" y="3239770"/>
                  </a:cubicBezTo>
                  <a:close/>
                </a:path>
              </a:pathLst>
            </a:custGeom>
            <a:blipFill>
              <a:blip r:embed="rId2"/>
              <a:stretch>
                <a:fillRect l="-3107" t="0" r="-3107" b="0"/>
              </a:stretch>
            </a:blipFill>
          </p:spPr>
        </p:sp>
      </p:grpSp>
      <p:sp>
        <p:nvSpPr>
          <p:cNvPr name="TextBox 12" id="12"/>
          <p:cNvSpPr txBox="true"/>
          <p:nvPr/>
        </p:nvSpPr>
        <p:spPr>
          <a:xfrm rot="0">
            <a:off x="1028700" y="3610197"/>
            <a:ext cx="8236043" cy="1552575"/>
          </a:xfrm>
          <a:prstGeom prst="rect">
            <a:avLst/>
          </a:prstGeom>
        </p:spPr>
        <p:txBody>
          <a:bodyPr anchor="t" rtlCol="false" tIns="0" lIns="0" bIns="0" rIns="0">
            <a:spAutoFit/>
          </a:bodyPr>
          <a:lstStyle/>
          <a:p>
            <a:pPr algn="l">
              <a:lnSpc>
                <a:spcPts val="10800"/>
              </a:lnSpc>
            </a:pPr>
            <a:r>
              <a:rPr lang="en-US" sz="9000">
                <a:solidFill>
                  <a:srgbClr val="000000"/>
                </a:solidFill>
                <a:latin typeface="Futura"/>
                <a:ea typeface="Futura"/>
                <a:cs typeface="Futura"/>
                <a:sym typeface="Futura"/>
              </a:rPr>
              <a:t>THANK</a:t>
            </a:r>
          </a:p>
        </p:txBody>
      </p:sp>
      <p:sp>
        <p:nvSpPr>
          <p:cNvPr name="TextBox 13" id="13"/>
          <p:cNvSpPr txBox="true"/>
          <p:nvPr/>
        </p:nvSpPr>
        <p:spPr>
          <a:xfrm rot="0">
            <a:off x="1028700" y="4981797"/>
            <a:ext cx="8236043" cy="1552575"/>
          </a:xfrm>
          <a:prstGeom prst="rect">
            <a:avLst/>
          </a:prstGeom>
        </p:spPr>
        <p:txBody>
          <a:bodyPr anchor="t" rtlCol="false" tIns="0" lIns="0" bIns="0" rIns="0">
            <a:spAutoFit/>
          </a:bodyPr>
          <a:lstStyle/>
          <a:p>
            <a:pPr algn="l">
              <a:lnSpc>
                <a:spcPts val="10800"/>
              </a:lnSpc>
            </a:pPr>
            <a:r>
              <a:rPr lang="en-US" b="true" sz="9000">
                <a:solidFill>
                  <a:srgbClr val="FFFFFF"/>
                </a:solidFill>
                <a:latin typeface="Futura Ultra-Bold"/>
                <a:ea typeface="Futura Ultra-Bold"/>
                <a:cs typeface="Futura Ultra-Bold"/>
                <a:sym typeface="Futura Ultra-Bold"/>
              </a:rPr>
              <a:t>YOU</a:t>
            </a:r>
          </a:p>
        </p:txBody>
      </p:sp>
      <p:sp>
        <p:nvSpPr>
          <p:cNvPr name="Freeform 14" id="14"/>
          <p:cNvSpPr/>
          <p:nvPr/>
        </p:nvSpPr>
        <p:spPr>
          <a:xfrm flipH="false" flipV="false" rot="0">
            <a:off x="1028700" y="1050569"/>
            <a:ext cx="3714551" cy="1170084"/>
          </a:xfrm>
          <a:custGeom>
            <a:avLst/>
            <a:gdLst/>
            <a:ahLst/>
            <a:cxnLst/>
            <a:rect r="r" b="b" t="t" l="l"/>
            <a:pathLst>
              <a:path h="1170084" w="3714551">
                <a:moveTo>
                  <a:pt x="0" y="0"/>
                </a:moveTo>
                <a:lnTo>
                  <a:pt x="3714551" y="0"/>
                </a:lnTo>
                <a:lnTo>
                  <a:pt x="3714551" y="1170084"/>
                </a:lnTo>
                <a:lnTo>
                  <a:pt x="0" y="1170084"/>
                </a:lnTo>
                <a:lnTo>
                  <a:pt x="0" y="0"/>
                </a:lnTo>
                <a:close/>
              </a:path>
            </a:pathLst>
          </a:custGeom>
          <a:blipFill>
            <a:blip r:embed="rId3"/>
            <a:stretch>
              <a:fillRect l="0" t="0" r="0" b="0"/>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DAGmS1VIr8c</dc:identifier>
  <dcterms:modified xsi:type="dcterms:W3CDTF">2011-08-01T06:04:30Z</dcterms:modified>
  <cp:revision>1</cp:revision>
  <dc:title>Building a Crypto Exchange Using a Kraken Clone?</dc:title>
</cp:coreProperties>
</file>