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Lst>
  <p:sldSz cx="18288000" cy="10287000"/>
  <p:notesSz cx="6858000" cy="9144000"/>
  <p:embeddedFontLst>
    <p:embeddedFont>
      <p:font typeface="Merriweather" charset="1" panose="00000500000000000000"/>
      <p:regular r:id="rId16"/>
    </p:embeddedFont>
    <p:embeddedFont>
      <p:font typeface="Canva Sans Bold" charset="1" panose="020B0803030501040103"/>
      <p:regular r:id="rId17"/>
    </p:embeddedFont>
    <p:embeddedFont>
      <p:font typeface="Canva Sans" charset="1" panose="020B0503030501040103"/>
      <p:regular r:id="rId18"/>
    </p:embeddedFont>
    <p:embeddedFont>
      <p:font typeface="Merriweather Bold" charset="1" panose="00000800000000000000"/>
      <p:regular r:id="rId19"/>
    </p:embeddedFont>
    <p:embeddedFont>
      <p:font typeface="Montserrat Bold" charset="1" panose="00000800000000000000"/>
      <p:regular r:id="rId20"/>
    </p:embeddedFont>
    <p:embeddedFont>
      <p:font typeface="RoxboroughCF" charset="1" panose="00000500000000000000"/>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hire-solidity-developers/" TargetMode="External" Type="http://schemas.openxmlformats.org/officeDocument/2006/relationships/hyperlink"/><Relationship Id="rId3" Target="https://www.blockchainx.tech/hire-solidity-developers/" TargetMode="External" Type="http://schemas.openxmlformats.org/officeDocument/2006/relationships/hyperlink"/><Relationship Id="rId4" Target="https://www.blockchainx.tech/hire-solidity-developers/"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ai-agent-development/" TargetMode="External" Type="http://schemas.openxmlformats.org/officeDocument/2006/relationships/hyperlink"/></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 Id="rId4" Target="../media/image6.png" Type="http://schemas.openxmlformats.org/officeDocument/2006/relationships/image"/><Relationship Id="rId5" Target="../media/image7.svg" Type="http://schemas.openxmlformats.org/officeDocument/2006/relationships/image"/><Relationship Id="rId6" Target="../media/image8.png" Type="http://schemas.openxmlformats.org/officeDocument/2006/relationships/image"/><Relationship Id="rId7" Target="../media/image9.svg" Type="http://schemas.openxmlformats.org/officeDocument/2006/relationships/image"/><Relationship Id="rId8" Target="../media/image10.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BFD4E5"/>
        </a:solidFill>
      </p:bgPr>
    </p:bg>
    <p:spTree>
      <p:nvGrpSpPr>
        <p:cNvPr id="1" name=""/>
        <p:cNvGrpSpPr/>
        <p:nvPr/>
      </p:nvGrpSpPr>
      <p:grpSpPr>
        <a:xfrm>
          <a:off x="0" y="0"/>
          <a:ext cx="0" cy="0"/>
          <a:chOff x="0" y="0"/>
          <a:chExt cx="0" cy="0"/>
        </a:xfrm>
      </p:grpSpPr>
      <p:sp>
        <p:nvSpPr>
          <p:cNvPr name="Freeform 2" id="2"/>
          <p:cNvSpPr/>
          <p:nvPr/>
        </p:nvSpPr>
        <p:spPr>
          <a:xfrm flipH="false" flipV="false" rot="0">
            <a:off x="7302089" y="460530"/>
            <a:ext cx="3574333" cy="1136340"/>
          </a:xfrm>
          <a:custGeom>
            <a:avLst/>
            <a:gdLst/>
            <a:ahLst/>
            <a:cxnLst/>
            <a:rect r="r" b="b" t="t" l="l"/>
            <a:pathLst>
              <a:path h="1136340" w="3574333">
                <a:moveTo>
                  <a:pt x="0" y="0"/>
                </a:moveTo>
                <a:lnTo>
                  <a:pt x="3574334" y="0"/>
                </a:lnTo>
                <a:lnTo>
                  <a:pt x="3574334" y="1136340"/>
                </a:lnTo>
                <a:lnTo>
                  <a:pt x="0" y="1136340"/>
                </a:lnTo>
                <a:lnTo>
                  <a:pt x="0" y="0"/>
                </a:lnTo>
                <a:close/>
              </a:path>
            </a:pathLst>
          </a:custGeom>
          <a:blipFill>
            <a:blip r:embed="rId2"/>
            <a:stretch>
              <a:fillRect l="0" t="0" r="0" b="0"/>
            </a:stretch>
          </a:blipFill>
        </p:spPr>
      </p:sp>
      <p:sp>
        <p:nvSpPr>
          <p:cNvPr name="Freeform 3" id="3"/>
          <p:cNvSpPr/>
          <p:nvPr/>
        </p:nvSpPr>
        <p:spPr>
          <a:xfrm flipH="false" flipV="false" rot="-10800000">
            <a:off x="14947165" y="-150028"/>
            <a:ext cx="4298038" cy="4775597"/>
          </a:xfrm>
          <a:custGeom>
            <a:avLst/>
            <a:gdLst/>
            <a:ahLst/>
            <a:cxnLst/>
            <a:rect r="r" b="b" t="t" l="l"/>
            <a:pathLst>
              <a:path h="4775597" w="4298038">
                <a:moveTo>
                  <a:pt x="0" y="0"/>
                </a:moveTo>
                <a:lnTo>
                  <a:pt x="4298038" y="0"/>
                </a:lnTo>
                <a:lnTo>
                  <a:pt x="4298038" y="4775597"/>
                </a:lnTo>
                <a:lnTo>
                  <a:pt x="0" y="4775597"/>
                </a:lnTo>
                <a:lnTo>
                  <a:pt x="0" y="0"/>
                </a:lnTo>
                <a:close/>
              </a:path>
            </a:pathLst>
          </a:custGeom>
          <a:blipFill>
            <a:blip r:embed="rId3"/>
            <a:stretch>
              <a:fillRect l="0" t="0" r="0" b="0"/>
            </a:stretch>
          </a:blipFill>
        </p:spPr>
      </p:sp>
      <p:sp>
        <p:nvSpPr>
          <p:cNvPr name="Freeform 4" id="4"/>
          <p:cNvSpPr/>
          <p:nvPr/>
        </p:nvSpPr>
        <p:spPr>
          <a:xfrm flipH="false" flipV="false" rot="-5400000">
            <a:off x="14131410" y="6160344"/>
            <a:ext cx="3265860" cy="6091928"/>
          </a:xfrm>
          <a:custGeom>
            <a:avLst/>
            <a:gdLst/>
            <a:ahLst/>
            <a:cxnLst/>
            <a:rect r="r" b="b" t="t" l="l"/>
            <a:pathLst>
              <a:path h="6091928" w="3265860">
                <a:moveTo>
                  <a:pt x="0" y="0"/>
                </a:moveTo>
                <a:lnTo>
                  <a:pt x="3265860" y="0"/>
                </a:lnTo>
                <a:lnTo>
                  <a:pt x="3265860" y="6091928"/>
                </a:lnTo>
                <a:lnTo>
                  <a:pt x="0" y="6091928"/>
                </a:lnTo>
                <a:lnTo>
                  <a:pt x="0" y="0"/>
                </a:lnTo>
                <a:close/>
              </a:path>
            </a:pathLst>
          </a:custGeom>
          <a:blipFill>
            <a:blip r:embed="rId3"/>
            <a:stretch>
              <a:fillRect l="-33940" t="0" r="-33940" b="0"/>
            </a:stretch>
          </a:blipFill>
        </p:spPr>
      </p:sp>
      <p:sp>
        <p:nvSpPr>
          <p:cNvPr name="Freeform 5" id="5"/>
          <p:cNvSpPr/>
          <p:nvPr/>
        </p:nvSpPr>
        <p:spPr>
          <a:xfrm flipH="false" flipV="false" rot="5400000">
            <a:off x="-33397" y="-1130027"/>
            <a:ext cx="4352146" cy="4835718"/>
          </a:xfrm>
          <a:custGeom>
            <a:avLst/>
            <a:gdLst/>
            <a:ahLst/>
            <a:cxnLst/>
            <a:rect r="r" b="b" t="t" l="l"/>
            <a:pathLst>
              <a:path h="4835718" w="4352146">
                <a:moveTo>
                  <a:pt x="0" y="0"/>
                </a:moveTo>
                <a:lnTo>
                  <a:pt x="4352146" y="0"/>
                </a:lnTo>
                <a:lnTo>
                  <a:pt x="4352146" y="4835718"/>
                </a:lnTo>
                <a:lnTo>
                  <a:pt x="0" y="4835718"/>
                </a:lnTo>
                <a:lnTo>
                  <a:pt x="0" y="0"/>
                </a:lnTo>
                <a:close/>
              </a:path>
            </a:pathLst>
          </a:custGeom>
          <a:blipFill>
            <a:blip r:embed="rId3"/>
            <a:stretch>
              <a:fillRect l="0" t="0" r="0" b="0"/>
            </a:stretch>
          </a:blipFill>
        </p:spPr>
      </p:sp>
      <p:sp>
        <p:nvSpPr>
          <p:cNvPr name="Freeform 6" id="6"/>
          <p:cNvSpPr/>
          <p:nvPr/>
        </p:nvSpPr>
        <p:spPr>
          <a:xfrm flipH="false" flipV="false" rot="0">
            <a:off x="-959590" y="5177167"/>
            <a:ext cx="5361163" cy="5956848"/>
          </a:xfrm>
          <a:custGeom>
            <a:avLst/>
            <a:gdLst/>
            <a:ahLst/>
            <a:cxnLst/>
            <a:rect r="r" b="b" t="t" l="l"/>
            <a:pathLst>
              <a:path h="5956848" w="5361163">
                <a:moveTo>
                  <a:pt x="0" y="0"/>
                </a:moveTo>
                <a:lnTo>
                  <a:pt x="5361163" y="0"/>
                </a:lnTo>
                <a:lnTo>
                  <a:pt x="5361163" y="5956848"/>
                </a:lnTo>
                <a:lnTo>
                  <a:pt x="0" y="5956848"/>
                </a:lnTo>
                <a:lnTo>
                  <a:pt x="0" y="0"/>
                </a:lnTo>
                <a:close/>
              </a:path>
            </a:pathLst>
          </a:custGeom>
          <a:blipFill>
            <a:blip r:embed="rId3"/>
            <a:stretch>
              <a:fillRect l="0" t="0" r="0" b="0"/>
            </a:stretch>
          </a:blipFill>
        </p:spPr>
      </p:sp>
      <p:sp>
        <p:nvSpPr>
          <p:cNvPr name="Freeform 7" id="7"/>
          <p:cNvSpPr/>
          <p:nvPr/>
        </p:nvSpPr>
        <p:spPr>
          <a:xfrm flipH="false" flipV="false" rot="0">
            <a:off x="9747041" y="2831324"/>
            <a:ext cx="7037529" cy="4691686"/>
          </a:xfrm>
          <a:custGeom>
            <a:avLst/>
            <a:gdLst/>
            <a:ahLst/>
            <a:cxnLst/>
            <a:rect r="r" b="b" t="t" l="l"/>
            <a:pathLst>
              <a:path h="4691686" w="7037529">
                <a:moveTo>
                  <a:pt x="0" y="0"/>
                </a:moveTo>
                <a:lnTo>
                  <a:pt x="7037529" y="0"/>
                </a:lnTo>
                <a:lnTo>
                  <a:pt x="7037529" y="4691686"/>
                </a:lnTo>
                <a:lnTo>
                  <a:pt x="0" y="4691686"/>
                </a:lnTo>
                <a:lnTo>
                  <a:pt x="0" y="0"/>
                </a:lnTo>
                <a:close/>
              </a:path>
            </a:pathLst>
          </a:custGeom>
          <a:blipFill>
            <a:blip r:embed="rId4"/>
            <a:stretch>
              <a:fillRect l="0" t="0" r="0" b="0"/>
            </a:stretch>
          </a:blipFill>
        </p:spPr>
      </p:sp>
      <p:sp>
        <p:nvSpPr>
          <p:cNvPr name="TextBox 8" id="8"/>
          <p:cNvSpPr txBox="true"/>
          <p:nvPr/>
        </p:nvSpPr>
        <p:spPr>
          <a:xfrm rot="0">
            <a:off x="1270791" y="2117929"/>
            <a:ext cx="8251150" cy="6037662"/>
          </a:xfrm>
          <a:prstGeom prst="rect">
            <a:avLst/>
          </a:prstGeom>
        </p:spPr>
        <p:txBody>
          <a:bodyPr anchor="t" rtlCol="false" tIns="0" lIns="0" bIns="0" rIns="0">
            <a:spAutoFit/>
          </a:bodyPr>
          <a:lstStyle/>
          <a:p>
            <a:pPr algn="ctr">
              <a:lnSpc>
                <a:spcPts val="7998"/>
              </a:lnSpc>
              <a:spcBef>
                <a:spcPct val="0"/>
              </a:spcBef>
            </a:pPr>
            <a:r>
              <a:rPr lang="en-US" sz="6059" spc="527">
                <a:solidFill>
                  <a:srgbClr val="29741D"/>
                </a:solidFill>
                <a:latin typeface="Merriweather"/>
                <a:ea typeface="Merriweather"/>
                <a:cs typeface="Merriweather"/>
                <a:sym typeface="Merriweather"/>
              </a:rPr>
              <a:t>The Future of Blockchain Hiring: What Makes a Great Solidity Developer?</a:t>
            </a:r>
          </a:p>
        </p:txBody>
      </p:sp>
      <p:sp>
        <p:nvSpPr>
          <p:cNvPr name="TextBox 9" id="9"/>
          <p:cNvSpPr txBox="true"/>
          <p:nvPr/>
        </p:nvSpPr>
        <p:spPr>
          <a:xfrm rot="0">
            <a:off x="6720269" y="9139633"/>
            <a:ext cx="4737973" cy="580390"/>
          </a:xfrm>
          <a:prstGeom prst="rect">
            <a:avLst/>
          </a:prstGeom>
        </p:spPr>
        <p:txBody>
          <a:bodyPr anchor="t" rtlCol="false" tIns="0" lIns="0" bIns="0" rIns="0">
            <a:spAutoFit/>
          </a:bodyPr>
          <a:lstStyle/>
          <a:p>
            <a:pPr algn="ctr">
              <a:lnSpc>
                <a:spcPts val="4759"/>
              </a:lnSpc>
            </a:pPr>
            <a:r>
              <a:rPr lang="en-US" sz="3399" b="true">
                <a:solidFill>
                  <a:srgbClr val="A30052"/>
                </a:solidFill>
                <a:latin typeface="Canva Sans Bold"/>
                <a:ea typeface="Canva Sans Bold"/>
                <a:cs typeface="Canva Sans Bold"/>
                <a:sym typeface="Canva Sans Bold"/>
              </a:rPr>
              <a:t>www.blockchainx.tech</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FC897"/>
        </a:solidFill>
      </p:bgPr>
    </p:bg>
    <p:spTree>
      <p:nvGrpSpPr>
        <p:cNvPr id="1" name=""/>
        <p:cNvGrpSpPr/>
        <p:nvPr/>
      </p:nvGrpSpPr>
      <p:grpSpPr>
        <a:xfrm>
          <a:off x="0" y="0"/>
          <a:ext cx="0" cy="0"/>
          <a:chOff x="0" y="0"/>
          <a:chExt cx="0" cy="0"/>
        </a:xfrm>
      </p:grpSpPr>
      <p:grpSp>
        <p:nvGrpSpPr>
          <p:cNvPr name="Group 2" id="2"/>
          <p:cNvGrpSpPr/>
          <p:nvPr/>
        </p:nvGrpSpPr>
        <p:grpSpPr>
          <a:xfrm rot="0">
            <a:off x="630619" y="672729"/>
            <a:ext cx="17026762" cy="8989534"/>
            <a:chOff x="0" y="0"/>
            <a:chExt cx="4484415" cy="2367614"/>
          </a:xfrm>
        </p:grpSpPr>
        <p:sp>
          <p:nvSpPr>
            <p:cNvPr name="Freeform 3" id="3"/>
            <p:cNvSpPr/>
            <p:nvPr/>
          </p:nvSpPr>
          <p:spPr>
            <a:xfrm flipH="false" flipV="false" rot="0">
              <a:off x="0" y="0"/>
              <a:ext cx="4484415" cy="2367614"/>
            </a:xfrm>
            <a:custGeom>
              <a:avLst/>
              <a:gdLst/>
              <a:ahLst/>
              <a:cxnLst/>
              <a:rect r="r" b="b" t="t" l="l"/>
              <a:pathLst>
                <a:path h="2367614" w="4484415">
                  <a:moveTo>
                    <a:pt x="0" y="0"/>
                  </a:moveTo>
                  <a:lnTo>
                    <a:pt x="4484415" y="0"/>
                  </a:lnTo>
                  <a:lnTo>
                    <a:pt x="4484415" y="2367614"/>
                  </a:lnTo>
                  <a:lnTo>
                    <a:pt x="0" y="2367614"/>
                  </a:lnTo>
                  <a:close/>
                </a:path>
              </a:pathLst>
            </a:custGeom>
            <a:solidFill>
              <a:srgbClr val="BFD4E5"/>
            </a:solidFill>
          </p:spPr>
        </p:sp>
        <p:sp>
          <p:nvSpPr>
            <p:cNvPr name="TextBox 4" id="4"/>
            <p:cNvSpPr txBox="true"/>
            <p:nvPr/>
          </p:nvSpPr>
          <p:spPr>
            <a:xfrm>
              <a:off x="0" y="-28575"/>
              <a:ext cx="4484415" cy="2396189"/>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1758199" y="1688886"/>
            <a:ext cx="14766695" cy="6890858"/>
          </a:xfrm>
          <a:prstGeom prst="rect">
            <a:avLst/>
          </a:prstGeom>
        </p:spPr>
        <p:txBody>
          <a:bodyPr anchor="t" rtlCol="false" tIns="0" lIns="0" bIns="0" rIns="0">
            <a:spAutoFit/>
          </a:bodyPr>
          <a:lstStyle/>
          <a:p>
            <a:pPr algn="ctr">
              <a:lnSpc>
                <a:spcPts val="5013"/>
              </a:lnSpc>
            </a:pPr>
            <a:r>
              <a:rPr lang="en-US" sz="3581">
                <a:solidFill>
                  <a:srgbClr val="A30052"/>
                </a:solidFill>
                <a:latin typeface="Canva Sans"/>
                <a:ea typeface="Canva Sans"/>
                <a:cs typeface="Canva Sans"/>
                <a:sym typeface="Canva Sans"/>
              </a:rPr>
              <a:t>As this technology gradually matures and permeates mainstream sectors like finance, healthcare, real estate, or even the gaming sector, the competition for highly skilled</a:t>
            </a:r>
            <a:r>
              <a:rPr lang="en-US" sz="3581">
                <a:solidFill>
                  <a:srgbClr val="A30052"/>
                </a:solidFill>
                <a:latin typeface="Canva Sans"/>
                <a:ea typeface="Canva Sans"/>
                <a:cs typeface="Canva Sans"/>
                <a:sym typeface="Canva Sans"/>
              </a:rPr>
              <a:t> </a:t>
            </a:r>
            <a:r>
              <a:rPr lang="en-US" sz="3581">
                <a:solidFill>
                  <a:srgbClr val="A30052"/>
                </a:solidFill>
                <a:latin typeface="Canva Sans"/>
                <a:ea typeface="Canva Sans"/>
                <a:cs typeface="Canva Sans"/>
                <a:sym typeface="Canva Sans"/>
              </a:rPr>
              <a:t>blockchai</a:t>
            </a:r>
            <a:r>
              <a:rPr lang="en-US" sz="3581" u="none">
                <a:solidFill>
                  <a:srgbClr val="A30052"/>
                </a:solidFill>
                <a:latin typeface="Canva Sans"/>
                <a:ea typeface="Canva Sans"/>
                <a:cs typeface="Canva Sans"/>
                <a:sym typeface="Canva Sans"/>
              </a:rPr>
              <a:t>n</a:t>
            </a:r>
            <a:r>
              <a:rPr lang="en-US" sz="3581">
                <a:solidFill>
                  <a:srgbClr val="A30052"/>
                </a:solidFill>
                <a:latin typeface="Canva Sans"/>
                <a:ea typeface="Canva Sans"/>
                <a:cs typeface="Canva Sans"/>
                <a:sym typeface="Canva Sans"/>
              </a:rPr>
              <a:t> </a:t>
            </a:r>
            <a:r>
              <a:rPr lang="en-US" sz="3581" u="none">
                <a:solidFill>
                  <a:srgbClr val="A30052"/>
                </a:solidFill>
                <a:latin typeface="Canva Sans"/>
                <a:ea typeface="Canva Sans"/>
                <a:cs typeface="Canva Sans"/>
                <a:sym typeface="Canva Sans"/>
              </a:rPr>
              <a:t>t</a:t>
            </a:r>
            <a:r>
              <a:rPr lang="en-US" sz="3581">
                <a:solidFill>
                  <a:srgbClr val="A30052"/>
                </a:solidFill>
                <a:latin typeface="Canva Sans"/>
                <a:ea typeface="Canva Sans"/>
                <a:cs typeface="Canva Sans"/>
                <a:sym typeface="Canva Sans"/>
              </a:rPr>
              <a:t>a</a:t>
            </a:r>
            <a:r>
              <a:rPr lang="en-US" sz="3581" u="none">
                <a:solidFill>
                  <a:srgbClr val="A30052"/>
                </a:solidFill>
                <a:latin typeface="Canva Sans"/>
                <a:ea typeface="Canva Sans"/>
                <a:cs typeface="Canva Sans"/>
                <a:sym typeface="Canva Sans"/>
              </a:rPr>
              <a:t>lent</a:t>
            </a:r>
            <a:r>
              <a:rPr lang="en-US" sz="3581">
                <a:solidFill>
                  <a:srgbClr val="A30052"/>
                </a:solidFill>
                <a:latin typeface="Canva Sans"/>
                <a:ea typeface="Canva Sans"/>
                <a:cs typeface="Canva Sans"/>
                <a:sym typeface="Canva Sans"/>
              </a:rPr>
              <a:t> </a:t>
            </a:r>
            <a:r>
              <a:rPr lang="en-US" sz="3581">
                <a:solidFill>
                  <a:srgbClr val="A30052"/>
                </a:solidFill>
                <a:latin typeface="Canva Sans"/>
                <a:ea typeface="Canva Sans"/>
                <a:cs typeface="Canva Sans"/>
                <a:sym typeface="Canva Sans"/>
              </a:rPr>
              <a:t>has surged to an unprecedented level. One prominent position that this hiring wave has thrust into the limelight is the Solidity developer-an expert in the smart contract language used to dev</a:t>
            </a:r>
            <a:r>
              <a:rPr lang="en-US" sz="3581" u="none">
                <a:solidFill>
                  <a:srgbClr val="A30052"/>
                </a:solidFill>
                <a:latin typeface="Canva Sans"/>
                <a:ea typeface="Canva Sans"/>
                <a:cs typeface="Canva Sans"/>
                <a:sym typeface="Canva Sans"/>
              </a:rPr>
              <a:t>elop</a:t>
            </a:r>
            <a:r>
              <a:rPr lang="en-US" sz="3581">
                <a:solidFill>
                  <a:srgbClr val="A30052"/>
                </a:solidFill>
                <a:latin typeface="Canva Sans"/>
                <a:ea typeface="Canva Sans"/>
                <a:cs typeface="Canva Sans"/>
                <a:sym typeface="Canva Sans"/>
              </a:rPr>
              <a:t> decentralized applications (dApps) on the Ethereum and EVM-compatible platforms. For any company aiming to stay ahead of others,</a:t>
            </a:r>
            <a:r>
              <a:rPr lang="en-US" b="true" sz="3581" u="sng">
                <a:solidFill>
                  <a:srgbClr val="FFDE59"/>
                </a:solidFill>
                <a:latin typeface="Canva Sans Bold"/>
                <a:ea typeface="Canva Sans Bold"/>
                <a:cs typeface="Canva Sans Bold"/>
                <a:sym typeface="Canva Sans Bold"/>
                <a:hlinkClick r:id="rId2" tooltip="https://www.blockchainx.tech/hire-solidity-developers/"/>
              </a:rPr>
              <a:t> </a:t>
            </a:r>
            <a:r>
              <a:rPr lang="en-US" b="true" sz="3581" u="sng">
                <a:solidFill>
                  <a:srgbClr val="2A4C09"/>
                </a:solidFill>
                <a:latin typeface="Canva Sans Bold"/>
                <a:ea typeface="Canva Sans Bold"/>
                <a:cs typeface="Canva Sans Bold"/>
                <a:sym typeface="Canva Sans Bold"/>
                <a:hlinkClick r:id="rId3" tooltip="https://www.blockchainx.tech/hire-solidity-developers/"/>
              </a:rPr>
              <a:t>Hiring Solidity Developers</a:t>
            </a:r>
            <a:r>
              <a:rPr lang="en-US" b="true" sz="3581" u="sng">
                <a:solidFill>
                  <a:srgbClr val="D86837"/>
                </a:solidFill>
                <a:latin typeface="Canva Sans Bold"/>
                <a:ea typeface="Canva Sans Bold"/>
                <a:cs typeface="Canva Sans Bold"/>
                <a:sym typeface="Canva Sans Bold"/>
                <a:hlinkClick r:id="rId4" tooltip="https://www.blockchainx.tech/hire-solidity-developers/"/>
              </a:rPr>
              <a:t> </a:t>
            </a:r>
            <a:r>
              <a:rPr lang="en-US" sz="3581">
                <a:solidFill>
                  <a:srgbClr val="A30052"/>
                </a:solidFill>
                <a:latin typeface="Canva Sans"/>
                <a:ea typeface="Canva Sans"/>
                <a:cs typeface="Canva Sans"/>
                <a:sym typeface="Canva Sans"/>
              </a:rPr>
              <a:t>has turned out to be one of the strategic decisions that directly influence product security, scalability, and speed to market.</a:t>
            </a:r>
          </a:p>
        </p:txBody>
      </p:sp>
    </p:spTree>
  </p:cSld>
  <p:clrMapOvr>
    <a:masterClrMapping/>
  </p:clrMapOvr>
</p:sld>
</file>

<file path=ppt/slides/slide3.xml><?xml version="1.0" encoding="utf-8"?>
<p:sld xmlns:p="http://schemas.openxmlformats.org/presentationml/2006/main" xmlns:a="http://schemas.openxmlformats.org/drawingml/2006/main">
  <p:cSld>
    <p:bg>
      <p:bgPr>
        <a:solidFill>
          <a:srgbClr val="BFD4E5"/>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FFC897"/>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524382" y="987301"/>
            <a:ext cx="17485326" cy="837504"/>
          </a:xfrm>
          <a:prstGeom prst="rect">
            <a:avLst/>
          </a:prstGeom>
        </p:spPr>
        <p:txBody>
          <a:bodyPr anchor="t" rtlCol="false" tIns="0" lIns="0" bIns="0" rIns="0">
            <a:spAutoFit/>
          </a:bodyPr>
          <a:lstStyle/>
          <a:p>
            <a:pPr algn="ctr">
              <a:lnSpc>
                <a:spcPts val="6891"/>
              </a:lnSpc>
              <a:spcBef>
                <a:spcPct val="0"/>
              </a:spcBef>
            </a:pPr>
            <a:r>
              <a:rPr lang="en-US" b="true" sz="5220" spc="454">
                <a:solidFill>
                  <a:srgbClr val="004AAD"/>
                </a:solidFill>
                <a:latin typeface="Merriweather Bold"/>
                <a:ea typeface="Merriweather Bold"/>
                <a:cs typeface="Merriweather Bold"/>
                <a:sym typeface="Merriweather Bold"/>
              </a:rPr>
              <a:t>1. Mastery of Solidity and EVM Fundamentals</a:t>
            </a:r>
          </a:p>
        </p:txBody>
      </p:sp>
      <p:sp>
        <p:nvSpPr>
          <p:cNvPr name="TextBox 6" id="6"/>
          <p:cNvSpPr txBox="true"/>
          <p:nvPr/>
        </p:nvSpPr>
        <p:spPr>
          <a:xfrm rot="0">
            <a:off x="1028700" y="3783154"/>
            <a:ext cx="15906907" cy="5083089"/>
          </a:xfrm>
          <a:prstGeom prst="rect">
            <a:avLst/>
          </a:prstGeom>
        </p:spPr>
        <p:txBody>
          <a:bodyPr anchor="t" rtlCol="false" tIns="0" lIns="0" bIns="0" rIns="0">
            <a:spAutoFit/>
          </a:bodyPr>
          <a:lstStyle/>
          <a:p>
            <a:pPr algn="ctr">
              <a:lnSpc>
                <a:spcPts val="4489"/>
              </a:lnSpc>
            </a:pPr>
            <a:r>
              <a:rPr lang="en-US" sz="3206">
                <a:solidFill>
                  <a:srgbClr val="A30052"/>
                </a:solidFill>
                <a:latin typeface="Canva Sans"/>
                <a:ea typeface="Canva Sans"/>
                <a:cs typeface="Canva Sans"/>
                <a:sym typeface="Canva Sans"/>
              </a:rPr>
              <a:t>Such talent in Solidity is best described as an engineer with a skill set to develop basic smart contracts, but still possessing knowledge of, say, Solidity and its relationship with the EVM. They know well the compilation of contracts into byte code, optimization in terms of gas so as not to put undue costs on the user while maximizing efficiency, along with the storage and management in memory. They breathe in the concepts of the contract lifecycle, state mutability, gas consumption, and storage layout. Thus, harnessing this knowledge, they can produce highly optimized working contracts that meet real-world Blockchain constraints.</a:t>
            </a:r>
          </a:p>
        </p:txBody>
      </p:sp>
    </p:spTree>
  </p:cSld>
  <p:clrMapOvr>
    <a:masterClrMapping/>
  </p:clrMapOvr>
</p:sld>
</file>

<file path=ppt/slides/slide4.xml><?xml version="1.0" encoding="utf-8"?>
<p:sld xmlns:p="http://schemas.openxmlformats.org/presentationml/2006/main" xmlns:a="http://schemas.openxmlformats.org/drawingml/2006/main">
  <p:cSld>
    <p:bg>
      <p:bgPr>
        <a:solidFill>
          <a:srgbClr val="BFD4E5"/>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FFC897"/>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4359456" y="987301"/>
            <a:ext cx="9815177" cy="837504"/>
          </a:xfrm>
          <a:prstGeom prst="rect">
            <a:avLst/>
          </a:prstGeom>
        </p:spPr>
        <p:txBody>
          <a:bodyPr anchor="t" rtlCol="false" tIns="0" lIns="0" bIns="0" rIns="0">
            <a:spAutoFit/>
          </a:bodyPr>
          <a:lstStyle/>
          <a:p>
            <a:pPr algn="ctr">
              <a:lnSpc>
                <a:spcPts val="6891"/>
              </a:lnSpc>
              <a:spcBef>
                <a:spcPct val="0"/>
              </a:spcBef>
            </a:pPr>
            <a:r>
              <a:rPr lang="en-US" b="true" sz="5220" spc="454">
                <a:solidFill>
                  <a:srgbClr val="004AAD"/>
                </a:solidFill>
                <a:latin typeface="Merriweather Bold"/>
                <a:ea typeface="Merriweather Bold"/>
                <a:cs typeface="Merriweather Bold"/>
                <a:sym typeface="Merriweather Bold"/>
              </a:rPr>
              <a:t>2. Security-First Mindset</a:t>
            </a:r>
          </a:p>
        </p:txBody>
      </p:sp>
      <p:sp>
        <p:nvSpPr>
          <p:cNvPr name="TextBox 6" id="6"/>
          <p:cNvSpPr txBox="true"/>
          <p:nvPr/>
        </p:nvSpPr>
        <p:spPr>
          <a:xfrm rot="0">
            <a:off x="1028700" y="3783154"/>
            <a:ext cx="15906907" cy="5650577"/>
          </a:xfrm>
          <a:prstGeom prst="rect">
            <a:avLst/>
          </a:prstGeom>
        </p:spPr>
        <p:txBody>
          <a:bodyPr anchor="t" rtlCol="false" tIns="0" lIns="0" bIns="0" rIns="0">
            <a:spAutoFit/>
          </a:bodyPr>
          <a:lstStyle/>
          <a:p>
            <a:pPr algn="ctr">
              <a:lnSpc>
                <a:spcPts val="4489"/>
              </a:lnSpc>
            </a:pPr>
            <a:r>
              <a:rPr lang="en-US" sz="3206">
                <a:solidFill>
                  <a:srgbClr val="A30052"/>
                </a:solidFill>
                <a:latin typeface="Canva Sans"/>
                <a:ea typeface="Canva Sans"/>
                <a:cs typeface="Canva Sans"/>
                <a:sym typeface="Canva Sans"/>
              </a:rPr>
              <a:t>Security is something optional for blockchain; it is everything. With one bug in the smart contract, millions of dollars could have been lost or forever locked. This is why the most elite Solidity developers will put security first right from day one. They are thoroughly aware of the common vulnerabilities such as reentrancy, access control issues, integer overflows/underflows, denial-of-service, and timestamp manipulation. Great developers write clean, modular, and testable code. After the coding phase, the code is usually audited manually and with all sorts of automated tools, such as Slither, MythX, and Hardhat. They also stay abreast of recent exploits in the space to ensure they don't repeat somebody else's past mistakes.</a:t>
            </a:r>
          </a:p>
        </p:txBody>
      </p:sp>
    </p:spTree>
  </p:cSld>
  <p:clrMapOvr>
    <a:masterClrMapping/>
  </p:clrMapOvr>
</p:sld>
</file>

<file path=ppt/slides/slide5.xml><?xml version="1.0" encoding="utf-8"?>
<p:sld xmlns:p="http://schemas.openxmlformats.org/presentationml/2006/main" xmlns:a="http://schemas.openxmlformats.org/drawingml/2006/main">
  <p:cSld>
    <p:bg>
      <p:bgPr>
        <a:solidFill>
          <a:srgbClr val="BFD4E5"/>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FFC897"/>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123045" y="492080"/>
            <a:ext cx="18041911" cy="1706950"/>
          </a:xfrm>
          <a:prstGeom prst="rect">
            <a:avLst/>
          </a:prstGeom>
        </p:spPr>
        <p:txBody>
          <a:bodyPr anchor="t" rtlCol="false" tIns="0" lIns="0" bIns="0" rIns="0">
            <a:spAutoFit/>
          </a:bodyPr>
          <a:lstStyle/>
          <a:p>
            <a:pPr algn="ctr">
              <a:lnSpc>
                <a:spcPts val="6891"/>
              </a:lnSpc>
              <a:spcBef>
                <a:spcPct val="0"/>
              </a:spcBef>
            </a:pPr>
            <a:r>
              <a:rPr lang="en-US" b="true" sz="5220" spc="454">
                <a:solidFill>
                  <a:srgbClr val="004AAD"/>
                </a:solidFill>
                <a:latin typeface="Merriweather Bold"/>
                <a:ea typeface="Merriweather Bold"/>
                <a:cs typeface="Merriweather Bold"/>
                <a:sym typeface="Merriweather Bold"/>
              </a:rPr>
              <a:t>3. Experience with Smart Contract Frameworks</a:t>
            </a:r>
          </a:p>
        </p:txBody>
      </p:sp>
      <p:sp>
        <p:nvSpPr>
          <p:cNvPr name="TextBox 6" id="6"/>
          <p:cNvSpPr txBox="true"/>
          <p:nvPr/>
        </p:nvSpPr>
        <p:spPr>
          <a:xfrm rot="0">
            <a:off x="1028700" y="3783154"/>
            <a:ext cx="15906907" cy="5083089"/>
          </a:xfrm>
          <a:prstGeom prst="rect">
            <a:avLst/>
          </a:prstGeom>
        </p:spPr>
        <p:txBody>
          <a:bodyPr anchor="t" rtlCol="false" tIns="0" lIns="0" bIns="0" rIns="0">
            <a:spAutoFit/>
          </a:bodyPr>
          <a:lstStyle/>
          <a:p>
            <a:pPr algn="ctr">
              <a:lnSpc>
                <a:spcPts val="4489"/>
              </a:lnSpc>
            </a:pPr>
            <a:r>
              <a:rPr lang="en-US" sz="3206">
                <a:solidFill>
                  <a:srgbClr val="A30052"/>
                </a:solidFill>
                <a:latin typeface="Canva Sans"/>
                <a:ea typeface="Canva Sans"/>
                <a:cs typeface="Canva Sans"/>
                <a:sym typeface="Canva Sans"/>
              </a:rPr>
              <a:t>Writing code alone does not do the trick for building production-ready decentralized apps; one has to capitalize on the best tools available for facilitating streamlined development and firm deployment. The best Solidity developers are well-versed in Hardhat, Truffle, or Foundry frameworks to expedite testing, debugging, and deployment. Setting up a blockchain environment locally, writing both unit and integration tests, mocking contract behavior, and the ability to fork to test against live chain data are some of the skills they possess. These are some of the developers you want on your team in order to speed up and scale your investment into a stable development pipeline.</a:t>
            </a:r>
          </a:p>
        </p:txBody>
      </p:sp>
    </p:spTree>
  </p:cSld>
  <p:clrMapOvr>
    <a:masterClrMapping/>
  </p:clrMapOvr>
</p:sld>
</file>

<file path=ppt/slides/slide6.xml><?xml version="1.0" encoding="utf-8"?>
<p:sld xmlns:p="http://schemas.openxmlformats.org/presentationml/2006/main" xmlns:a="http://schemas.openxmlformats.org/drawingml/2006/main">
  <p:cSld>
    <p:bg>
      <p:bgPr>
        <a:solidFill>
          <a:srgbClr val="BFD4E5"/>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FFC897"/>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0" y="492080"/>
            <a:ext cx="18288000" cy="1706950"/>
          </a:xfrm>
          <a:prstGeom prst="rect">
            <a:avLst/>
          </a:prstGeom>
        </p:spPr>
        <p:txBody>
          <a:bodyPr anchor="t" rtlCol="false" tIns="0" lIns="0" bIns="0" rIns="0">
            <a:spAutoFit/>
          </a:bodyPr>
          <a:lstStyle/>
          <a:p>
            <a:pPr algn="ctr">
              <a:lnSpc>
                <a:spcPts val="6891"/>
              </a:lnSpc>
              <a:spcBef>
                <a:spcPct val="0"/>
              </a:spcBef>
            </a:pPr>
            <a:r>
              <a:rPr lang="en-US" b="true" sz="5220" spc="454">
                <a:solidFill>
                  <a:srgbClr val="004AAD"/>
                </a:solidFill>
                <a:latin typeface="Merriweather Bold"/>
                <a:ea typeface="Merriweather Bold"/>
                <a:cs typeface="Merriweather Bold"/>
                <a:sym typeface="Merriweather Bold"/>
              </a:rPr>
              <a:t>4. Understanding of DeFi and Blockchain Architecture</a:t>
            </a:r>
          </a:p>
        </p:txBody>
      </p:sp>
      <p:sp>
        <p:nvSpPr>
          <p:cNvPr name="TextBox 6" id="6"/>
          <p:cNvSpPr txBox="true"/>
          <p:nvPr/>
        </p:nvSpPr>
        <p:spPr>
          <a:xfrm rot="0">
            <a:off x="1028700" y="3783154"/>
            <a:ext cx="15906907" cy="4515601"/>
          </a:xfrm>
          <a:prstGeom prst="rect">
            <a:avLst/>
          </a:prstGeom>
        </p:spPr>
        <p:txBody>
          <a:bodyPr anchor="t" rtlCol="false" tIns="0" lIns="0" bIns="0" rIns="0">
            <a:spAutoFit/>
          </a:bodyPr>
          <a:lstStyle/>
          <a:p>
            <a:pPr algn="ctr">
              <a:lnSpc>
                <a:spcPts val="4489"/>
              </a:lnSpc>
            </a:pPr>
            <a:r>
              <a:rPr lang="en-US" sz="3206">
                <a:solidFill>
                  <a:srgbClr val="A30052"/>
                </a:solidFill>
                <a:latin typeface="Canva Sans"/>
                <a:ea typeface="Canva Sans"/>
                <a:cs typeface="Canva Sans"/>
                <a:sym typeface="Canva Sans"/>
              </a:rPr>
              <a:t>Many Solidity developers usually work on protocols that form the very core of the decentralized finance ecosystem. A great developer understands the architecture of DeFi primitives such as decentralized exchanges (DEXs), automated market makers (AMMs), lending/borrowing protocols, oracles, and stablecoins. Not only do they understand how to build out such systems, but also tokenomics design, gas optimization, and edge cases such as flash loans or severe market volatility. This contextual understanding aids them in choosing proper design decisions that result in a more solid and future-proof application.</a:t>
            </a:r>
          </a:p>
        </p:txBody>
      </p:sp>
    </p:spTree>
  </p:cSld>
  <p:clrMapOvr>
    <a:masterClrMapping/>
  </p:clrMapOvr>
</p:sld>
</file>

<file path=ppt/slides/slide7.xml><?xml version="1.0" encoding="utf-8"?>
<p:sld xmlns:p="http://schemas.openxmlformats.org/presentationml/2006/main" xmlns:a="http://schemas.openxmlformats.org/drawingml/2006/main">
  <p:cSld>
    <p:bg>
      <p:bgPr>
        <a:solidFill>
          <a:srgbClr val="BFD4E5"/>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FFC897"/>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0" y="492080"/>
            <a:ext cx="18288000" cy="1706950"/>
          </a:xfrm>
          <a:prstGeom prst="rect">
            <a:avLst/>
          </a:prstGeom>
        </p:spPr>
        <p:txBody>
          <a:bodyPr anchor="t" rtlCol="false" tIns="0" lIns="0" bIns="0" rIns="0">
            <a:spAutoFit/>
          </a:bodyPr>
          <a:lstStyle/>
          <a:p>
            <a:pPr algn="ctr">
              <a:lnSpc>
                <a:spcPts val="6891"/>
              </a:lnSpc>
              <a:spcBef>
                <a:spcPct val="0"/>
              </a:spcBef>
            </a:pPr>
            <a:r>
              <a:rPr lang="en-US" b="true" sz="5220" spc="454">
                <a:solidFill>
                  <a:srgbClr val="004AAD"/>
                </a:solidFill>
                <a:latin typeface="Merriweather Bold"/>
                <a:ea typeface="Merriweather Bold"/>
                <a:cs typeface="Merriweather Bold"/>
                <a:sym typeface="Merriweather Bold"/>
              </a:rPr>
              <a:t>5. Strong GitHub Portfolio and Community Involvement</a:t>
            </a:r>
          </a:p>
        </p:txBody>
      </p:sp>
      <p:sp>
        <p:nvSpPr>
          <p:cNvPr name="TextBox 6" id="6"/>
          <p:cNvSpPr txBox="true"/>
          <p:nvPr/>
        </p:nvSpPr>
        <p:spPr>
          <a:xfrm rot="0">
            <a:off x="1028700" y="3783154"/>
            <a:ext cx="15906907" cy="4515601"/>
          </a:xfrm>
          <a:prstGeom prst="rect">
            <a:avLst/>
          </a:prstGeom>
        </p:spPr>
        <p:txBody>
          <a:bodyPr anchor="t" rtlCol="false" tIns="0" lIns="0" bIns="0" rIns="0">
            <a:spAutoFit/>
          </a:bodyPr>
          <a:lstStyle/>
          <a:p>
            <a:pPr algn="ctr">
              <a:lnSpc>
                <a:spcPts val="4489"/>
              </a:lnSpc>
            </a:pPr>
            <a:r>
              <a:rPr lang="en-US" sz="3206">
                <a:solidFill>
                  <a:srgbClr val="A30052"/>
                </a:solidFill>
                <a:latin typeface="Canva Sans"/>
                <a:ea typeface="Canva Sans"/>
                <a:cs typeface="Canva Sans"/>
                <a:sym typeface="Canva Sans"/>
              </a:rPr>
              <a:t>In open source development, your code is your reputation. Some distinguished Solidity programmers usually maintain an active GitHub profile with smart contract projects, contributions to widely used protocols, or original tools/libraries. They do so to show the industry their chops, as well as their style of coding, documenting, and detailing the work. Many developers are active in hackathons, participate in DAOs, publish technical blogs, and respond on Ethereum StackExchange and Crypto Twitter. Their ability to be a lifelong learner, teach, and collaborate gives them so much more value for the long haul.</a:t>
            </a:r>
          </a:p>
        </p:txBody>
      </p:sp>
    </p:spTree>
  </p:cSld>
  <p:clrMapOvr>
    <a:masterClrMapping/>
  </p:clrMapOvr>
</p:sld>
</file>

<file path=ppt/slides/slide8.xml><?xml version="1.0" encoding="utf-8"?>
<p:sld xmlns:p="http://schemas.openxmlformats.org/presentationml/2006/main" xmlns:a="http://schemas.openxmlformats.org/drawingml/2006/main">
  <p:cSld>
    <p:bg>
      <p:bgPr>
        <a:solidFill>
          <a:srgbClr val="BFD4E5"/>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FFC897"/>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1311362" y="981075"/>
            <a:ext cx="15665277" cy="837504"/>
          </a:xfrm>
          <a:prstGeom prst="rect">
            <a:avLst/>
          </a:prstGeom>
        </p:spPr>
        <p:txBody>
          <a:bodyPr anchor="t" rtlCol="false" tIns="0" lIns="0" bIns="0" rIns="0">
            <a:spAutoFit/>
          </a:bodyPr>
          <a:lstStyle/>
          <a:p>
            <a:pPr algn="ctr">
              <a:lnSpc>
                <a:spcPts val="6891"/>
              </a:lnSpc>
              <a:spcBef>
                <a:spcPct val="0"/>
              </a:spcBef>
            </a:pPr>
            <a:r>
              <a:rPr lang="en-US" b="true" sz="5220" spc="454">
                <a:solidFill>
                  <a:srgbClr val="004AAD"/>
                </a:solidFill>
                <a:latin typeface="Merriweather Bold"/>
                <a:ea typeface="Merriweather Bold"/>
                <a:cs typeface="Merriweather Bold"/>
                <a:sym typeface="Merriweather Bold"/>
              </a:rPr>
              <a:t>6. Collaborative and Agile Working Style</a:t>
            </a:r>
          </a:p>
        </p:txBody>
      </p:sp>
      <p:sp>
        <p:nvSpPr>
          <p:cNvPr name="TextBox 6" id="6"/>
          <p:cNvSpPr txBox="true"/>
          <p:nvPr/>
        </p:nvSpPr>
        <p:spPr>
          <a:xfrm rot="0">
            <a:off x="1028700" y="3940724"/>
            <a:ext cx="15906907" cy="4515601"/>
          </a:xfrm>
          <a:prstGeom prst="rect">
            <a:avLst/>
          </a:prstGeom>
        </p:spPr>
        <p:txBody>
          <a:bodyPr anchor="t" rtlCol="false" tIns="0" lIns="0" bIns="0" rIns="0">
            <a:spAutoFit/>
          </a:bodyPr>
          <a:lstStyle/>
          <a:p>
            <a:pPr algn="ctr">
              <a:lnSpc>
                <a:spcPts val="4489"/>
              </a:lnSpc>
            </a:pPr>
            <a:r>
              <a:rPr lang="en-US" sz="3206">
                <a:solidFill>
                  <a:srgbClr val="A30052"/>
                </a:solidFill>
                <a:latin typeface="Canva Sans"/>
                <a:ea typeface="Canva Sans"/>
                <a:cs typeface="Canva Sans"/>
                <a:sym typeface="Canva Sans"/>
              </a:rPr>
              <a:t>Despite the technical intricacies of blockchain, it is still very much a team discipline. The best Solidity developers know how to work in cross-functional teams, communicate succinctly, iterate fast, and feel comfortable with agile workflows. They collaborate with product managers, UI/UX designers, DevOps engineers, and fellow developers to materialize one shared vision. Whether it means showing up at daily stand-ups, preparing exhaustive documentation, or assessing pull requests, these developers allow themselves to be fairly active players who bear the wider success of the product and team on their shoulders.</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BFD4E5"/>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FFC897"/>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5906507" y="667131"/>
            <a:ext cx="6474986" cy="1270224"/>
          </a:xfrm>
          <a:prstGeom prst="rect">
            <a:avLst/>
          </a:prstGeom>
        </p:spPr>
        <p:txBody>
          <a:bodyPr anchor="t" rtlCol="false" tIns="0" lIns="0" bIns="0" rIns="0">
            <a:spAutoFit/>
          </a:bodyPr>
          <a:lstStyle/>
          <a:p>
            <a:pPr algn="ctr">
              <a:lnSpc>
                <a:spcPts val="10334"/>
              </a:lnSpc>
              <a:spcBef>
                <a:spcPct val="0"/>
              </a:spcBef>
            </a:pPr>
            <a:r>
              <a:rPr lang="en-US" b="true" sz="7829" spc="681">
                <a:solidFill>
                  <a:srgbClr val="004AAD"/>
                </a:solidFill>
                <a:latin typeface="Merriweather Bold"/>
                <a:ea typeface="Merriweather Bold"/>
                <a:cs typeface="Merriweather Bold"/>
                <a:sym typeface="Merriweather Bold"/>
              </a:rPr>
              <a:t>Conclusion</a:t>
            </a:r>
          </a:p>
        </p:txBody>
      </p:sp>
      <p:sp>
        <p:nvSpPr>
          <p:cNvPr name="TextBox 6" id="6"/>
          <p:cNvSpPr txBox="true"/>
          <p:nvPr/>
        </p:nvSpPr>
        <p:spPr>
          <a:xfrm rot="0">
            <a:off x="784520" y="3399158"/>
            <a:ext cx="16718960" cy="6267783"/>
          </a:xfrm>
          <a:prstGeom prst="rect">
            <a:avLst/>
          </a:prstGeom>
        </p:spPr>
        <p:txBody>
          <a:bodyPr anchor="t" rtlCol="false" tIns="0" lIns="0" bIns="0" rIns="0">
            <a:spAutoFit/>
          </a:bodyPr>
          <a:lstStyle/>
          <a:p>
            <a:pPr algn="ctr">
              <a:lnSpc>
                <a:spcPts val="4181"/>
              </a:lnSpc>
            </a:pPr>
            <a:r>
              <a:rPr lang="en-US" sz="2986">
                <a:solidFill>
                  <a:srgbClr val="A30052"/>
                </a:solidFill>
                <a:latin typeface="Canva Sans"/>
                <a:ea typeface="Canva Sans"/>
                <a:cs typeface="Canva Sans"/>
                <a:sym typeface="Canva Sans"/>
              </a:rPr>
              <a:t>The next phase in intelligent automation is expected to further increase AI agent participation in enterprise strategy formulation and user-experience development. Continuous improvement in </a:t>
            </a:r>
            <a:r>
              <a:rPr lang="en-US" b="true" sz="2986" u="sng">
                <a:solidFill>
                  <a:srgbClr val="2A4C09"/>
                </a:solidFill>
                <a:latin typeface="Canva Sans Bold"/>
                <a:ea typeface="Canva Sans Bold"/>
                <a:cs typeface="Canva Sans Bold"/>
                <a:sym typeface="Canva Sans Bold"/>
                <a:hlinkClick r:id="rId2" tooltip="https://www.blockchainx.tech/ai-agent-development/"/>
              </a:rPr>
              <a:t>AI Agent Development Solutions</a:t>
            </a:r>
            <a:r>
              <a:rPr lang="en-US" sz="2986" b="true">
                <a:solidFill>
                  <a:srgbClr val="2A4C09"/>
                </a:solidFill>
                <a:latin typeface="Canva Sans Bold"/>
                <a:ea typeface="Canva Sans Bold"/>
                <a:cs typeface="Canva Sans Bold"/>
                <a:sym typeface="Canva Sans Bold"/>
              </a:rPr>
              <a:t> </a:t>
            </a:r>
            <a:r>
              <a:rPr lang="en-US" sz="2986">
                <a:solidFill>
                  <a:srgbClr val="A30052"/>
                </a:solidFill>
                <a:latin typeface="Canva Sans"/>
                <a:ea typeface="Canva Sans"/>
                <a:cs typeface="Canva Sans"/>
                <a:sym typeface="Canva Sans"/>
              </a:rPr>
              <a:t>goes on, unlocking new avenues for automation, efficiency, and innovation in organizations. In future days, these AI agents will not only perform automation of tasks, but also l</a:t>
            </a:r>
            <a:r>
              <a:rPr lang="en-US" sz="2986" u="none">
                <a:solidFill>
                  <a:srgbClr val="A30052"/>
                </a:solidFill>
                <a:latin typeface="Canva Sans"/>
                <a:ea typeface="Canva Sans"/>
                <a:cs typeface="Canva Sans"/>
                <a:sym typeface="Canva Sans"/>
              </a:rPr>
              <a:t>ead</a:t>
            </a:r>
            <a:r>
              <a:rPr lang="en-US" sz="2986">
                <a:solidFill>
                  <a:srgbClr val="A30052"/>
                </a:solidFill>
                <a:latin typeface="Canva Sans"/>
                <a:ea typeface="Canva Sans"/>
                <a:cs typeface="Canva Sans"/>
                <a:sym typeface="Canva Sans"/>
              </a:rPr>
              <a:t> int</a:t>
            </a:r>
            <a:r>
              <a:rPr lang="en-US" sz="2986" u="none">
                <a:solidFill>
                  <a:srgbClr val="A30052"/>
                </a:solidFill>
                <a:latin typeface="Canva Sans"/>
                <a:ea typeface="Canva Sans"/>
                <a:cs typeface="Canva Sans"/>
                <a:sym typeface="Canva Sans"/>
              </a:rPr>
              <a:t>e</a:t>
            </a:r>
            <a:r>
              <a:rPr lang="en-US" sz="2986">
                <a:solidFill>
                  <a:srgbClr val="A30052"/>
                </a:solidFill>
                <a:latin typeface="Canva Sans"/>
                <a:ea typeface="Canva Sans"/>
                <a:cs typeface="Canva Sans"/>
                <a:sym typeface="Canva Sans"/>
              </a:rPr>
              <a:t>l</a:t>
            </a:r>
            <a:r>
              <a:rPr lang="en-US" sz="2986" u="none">
                <a:solidFill>
                  <a:srgbClr val="A30052"/>
                </a:solidFill>
                <a:latin typeface="Canva Sans"/>
                <a:ea typeface="Canva Sans"/>
                <a:cs typeface="Canva Sans"/>
                <a:sym typeface="Canva Sans"/>
              </a:rPr>
              <a:t>l</a:t>
            </a:r>
            <a:r>
              <a:rPr lang="en-US" sz="2986">
                <a:solidFill>
                  <a:srgbClr val="A30052"/>
                </a:solidFill>
                <a:latin typeface="Canva Sans"/>
                <a:ea typeface="Canva Sans"/>
                <a:cs typeface="Canva Sans"/>
                <a:sym typeface="Canva Sans"/>
              </a:rPr>
              <a:t>ig</a:t>
            </a:r>
            <a:r>
              <a:rPr lang="en-US" sz="2986" u="none">
                <a:solidFill>
                  <a:srgbClr val="A30052"/>
                </a:solidFill>
                <a:latin typeface="Canva Sans"/>
                <a:ea typeface="Canva Sans"/>
                <a:cs typeface="Canva Sans"/>
                <a:sym typeface="Canva Sans"/>
              </a:rPr>
              <a:t>ent</a:t>
            </a:r>
            <a:r>
              <a:rPr lang="en-US" sz="2986">
                <a:solidFill>
                  <a:srgbClr val="A30052"/>
                </a:solidFill>
                <a:latin typeface="Canva Sans"/>
                <a:ea typeface="Canva Sans"/>
                <a:cs typeface="Canva Sans"/>
                <a:sym typeface="Canva Sans"/>
              </a:rPr>
              <a:t> decision-making transforming the future of the workplace and everyday life. The impact of AI appears not only on enterprises but also reaches farther, even into the fields of education, health care, finance, and entertainment. Those companies and individuals who prepare beforehand for the new entries of AI are expected to take full advantage of such technology to enable a smarter and more efficient future. These transformations will affect other aspects of daily life, too-from personalized digital advisers to completely automated business operations, all to create a more connected and intelligent world.</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FC897"/>
        </a:solidFill>
      </p:bgPr>
    </p:bg>
    <p:spTree>
      <p:nvGrpSpPr>
        <p:cNvPr id="1" name=""/>
        <p:cNvGrpSpPr/>
        <p:nvPr/>
      </p:nvGrpSpPr>
      <p:grpSpPr>
        <a:xfrm>
          <a:off x="0" y="0"/>
          <a:ext cx="0" cy="0"/>
          <a:chOff x="0" y="0"/>
          <a:chExt cx="0" cy="0"/>
        </a:xfrm>
      </p:grpSpPr>
      <p:sp>
        <p:nvSpPr>
          <p:cNvPr name="Freeform 2" id="2"/>
          <p:cNvSpPr/>
          <p:nvPr/>
        </p:nvSpPr>
        <p:spPr>
          <a:xfrm flipH="false" flipV="false" rot="0">
            <a:off x="5338312" y="8801100"/>
            <a:ext cx="787954" cy="787954"/>
          </a:xfrm>
          <a:custGeom>
            <a:avLst/>
            <a:gdLst/>
            <a:ahLst/>
            <a:cxnLst/>
            <a:rect r="r" b="b" t="t" l="l"/>
            <a:pathLst>
              <a:path h="787954" w="787954">
                <a:moveTo>
                  <a:pt x="0" y="0"/>
                </a:moveTo>
                <a:lnTo>
                  <a:pt x="787955" y="0"/>
                </a:lnTo>
                <a:lnTo>
                  <a:pt x="787955" y="787954"/>
                </a:lnTo>
                <a:lnTo>
                  <a:pt x="0" y="78795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5361106" y="6588139"/>
            <a:ext cx="765161" cy="765161"/>
          </a:xfrm>
          <a:custGeom>
            <a:avLst/>
            <a:gdLst/>
            <a:ahLst/>
            <a:cxnLst/>
            <a:rect r="r" b="b" t="t" l="l"/>
            <a:pathLst>
              <a:path h="765161" w="765161">
                <a:moveTo>
                  <a:pt x="0" y="0"/>
                </a:moveTo>
                <a:lnTo>
                  <a:pt x="765161" y="0"/>
                </a:lnTo>
                <a:lnTo>
                  <a:pt x="765161" y="765161"/>
                </a:lnTo>
                <a:lnTo>
                  <a:pt x="0" y="7651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5338467" y="4355700"/>
            <a:ext cx="787800" cy="787800"/>
          </a:xfrm>
          <a:custGeom>
            <a:avLst/>
            <a:gdLst/>
            <a:ahLst/>
            <a:cxnLst/>
            <a:rect r="r" b="b" t="t" l="l"/>
            <a:pathLst>
              <a:path h="787800" w="787800">
                <a:moveTo>
                  <a:pt x="0" y="0"/>
                </a:moveTo>
                <a:lnTo>
                  <a:pt x="787800" y="0"/>
                </a:lnTo>
                <a:lnTo>
                  <a:pt x="787800" y="787800"/>
                </a:lnTo>
                <a:lnTo>
                  <a:pt x="0" y="787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13314099" y="4684140"/>
            <a:ext cx="3077806" cy="3077806"/>
          </a:xfrm>
          <a:custGeom>
            <a:avLst/>
            <a:gdLst/>
            <a:ahLst/>
            <a:cxnLst/>
            <a:rect r="r" b="b" t="t" l="l"/>
            <a:pathLst>
              <a:path h="3077806" w="3077806">
                <a:moveTo>
                  <a:pt x="0" y="0"/>
                </a:moveTo>
                <a:lnTo>
                  <a:pt x="3077806" y="0"/>
                </a:lnTo>
                <a:lnTo>
                  <a:pt x="3077806" y="3077806"/>
                </a:lnTo>
                <a:lnTo>
                  <a:pt x="0" y="3077806"/>
                </a:lnTo>
                <a:lnTo>
                  <a:pt x="0" y="0"/>
                </a:lnTo>
                <a:close/>
              </a:path>
            </a:pathLst>
          </a:custGeom>
          <a:blipFill>
            <a:blip r:embed="rId8"/>
            <a:stretch>
              <a:fillRect l="0" t="0" r="0" b="0"/>
            </a:stretch>
          </a:blipFill>
        </p:spPr>
      </p:sp>
      <p:sp>
        <p:nvSpPr>
          <p:cNvPr name="TextBox 6" id="6"/>
          <p:cNvSpPr txBox="true"/>
          <p:nvPr/>
        </p:nvSpPr>
        <p:spPr>
          <a:xfrm rot="0">
            <a:off x="6569333" y="2722428"/>
            <a:ext cx="5149334" cy="811268"/>
          </a:xfrm>
          <a:prstGeom prst="rect">
            <a:avLst/>
          </a:prstGeom>
        </p:spPr>
        <p:txBody>
          <a:bodyPr anchor="t" rtlCol="false" tIns="0" lIns="0" bIns="0" rIns="0">
            <a:spAutoFit/>
          </a:bodyPr>
          <a:lstStyle/>
          <a:p>
            <a:pPr algn="ctr">
              <a:lnSpc>
                <a:spcPts val="6734"/>
              </a:lnSpc>
            </a:pPr>
            <a:r>
              <a:rPr lang="en-US" b="true" sz="4810" spc="769">
                <a:solidFill>
                  <a:srgbClr val="2946BF"/>
                </a:solidFill>
                <a:latin typeface="Montserrat Bold"/>
                <a:ea typeface="Montserrat Bold"/>
                <a:cs typeface="Montserrat Bold"/>
                <a:sym typeface="Montserrat Bold"/>
              </a:rPr>
              <a:t>CONTACT US</a:t>
            </a:r>
          </a:p>
        </p:txBody>
      </p:sp>
      <p:sp>
        <p:nvSpPr>
          <p:cNvPr name="TextBox 7" id="7"/>
          <p:cNvSpPr txBox="true"/>
          <p:nvPr/>
        </p:nvSpPr>
        <p:spPr>
          <a:xfrm rot="0">
            <a:off x="5204341" y="354997"/>
            <a:ext cx="7879318" cy="1792123"/>
          </a:xfrm>
          <a:prstGeom prst="rect">
            <a:avLst/>
          </a:prstGeom>
        </p:spPr>
        <p:txBody>
          <a:bodyPr anchor="t" rtlCol="false" tIns="0" lIns="0" bIns="0" rIns="0">
            <a:spAutoFit/>
          </a:bodyPr>
          <a:lstStyle/>
          <a:p>
            <a:pPr algn="ctr">
              <a:lnSpc>
                <a:spcPts val="14621"/>
              </a:lnSpc>
            </a:pPr>
            <a:r>
              <a:rPr lang="en-US" sz="10443" spc="-208">
                <a:solidFill>
                  <a:srgbClr val="2946BF"/>
                </a:solidFill>
                <a:latin typeface="RoxboroughCF"/>
                <a:ea typeface="RoxboroughCF"/>
                <a:cs typeface="RoxboroughCF"/>
                <a:sym typeface="RoxboroughCF"/>
              </a:rPr>
              <a:t>Thank You</a:t>
            </a:r>
          </a:p>
        </p:txBody>
      </p:sp>
      <p:sp>
        <p:nvSpPr>
          <p:cNvPr name="TextBox 8" id="8"/>
          <p:cNvSpPr txBox="true"/>
          <p:nvPr/>
        </p:nvSpPr>
        <p:spPr>
          <a:xfrm rot="0">
            <a:off x="6775013" y="4360607"/>
            <a:ext cx="4737973" cy="580390"/>
          </a:xfrm>
          <a:prstGeom prst="rect">
            <a:avLst/>
          </a:prstGeom>
        </p:spPr>
        <p:txBody>
          <a:bodyPr anchor="t" rtlCol="false" tIns="0" lIns="0" bIns="0" rIns="0">
            <a:spAutoFit/>
          </a:bodyPr>
          <a:lstStyle/>
          <a:p>
            <a:pPr algn="ctr">
              <a:lnSpc>
                <a:spcPts val="4759"/>
              </a:lnSpc>
            </a:pPr>
            <a:r>
              <a:rPr lang="en-US" b="true" sz="3399">
                <a:solidFill>
                  <a:srgbClr val="29741D"/>
                </a:solidFill>
                <a:latin typeface="Canva Sans Bold"/>
                <a:ea typeface="Canva Sans Bold"/>
                <a:cs typeface="Canva Sans Bold"/>
                <a:sym typeface="Canva Sans Bold"/>
              </a:rPr>
              <a:t>www.blockchainx.tech</a:t>
            </a:r>
          </a:p>
        </p:txBody>
      </p:sp>
      <p:sp>
        <p:nvSpPr>
          <p:cNvPr name="TextBox 9" id="9"/>
          <p:cNvSpPr txBox="true"/>
          <p:nvPr/>
        </p:nvSpPr>
        <p:spPr>
          <a:xfrm rot="0">
            <a:off x="6772632" y="6645972"/>
            <a:ext cx="5640586" cy="580390"/>
          </a:xfrm>
          <a:prstGeom prst="rect">
            <a:avLst/>
          </a:prstGeom>
        </p:spPr>
        <p:txBody>
          <a:bodyPr anchor="t" rtlCol="false" tIns="0" lIns="0" bIns="0" rIns="0">
            <a:spAutoFit/>
          </a:bodyPr>
          <a:lstStyle/>
          <a:p>
            <a:pPr algn="ctr">
              <a:lnSpc>
                <a:spcPts val="4759"/>
              </a:lnSpc>
            </a:pPr>
            <a:r>
              <a:rPr lang="en-US" b="true" sz="3399">
                <a:solidFill>
                  <a:srgbClr val="29741D"/>
                </a:solidFill>
                <a:latin typeface="Canva Sans Bold"/>
                <a:ea typeface="Canva Sans Bold"/>
                <a:cs typeface="Canva Sans Bold"/>
                <a:sym typeface="Canva Sans Bold"/>
              </a:rPr>
              <a:t>contact@blockchainx.tech</a:t>
            </a:r>
          </a:p>
        </p:txBody>
      </p:sp>
      <p:sp>
        <p:nvSpPr>
          <p:cNvPr name="TextBox 10" id="10"/>
          <p:cNvSpPr txBox="true"/>
          <p:nvPr/>
        </p:nvSpPr>
        <p:spPr>
          <a:xfrm rot="0">
            <a:off x="6818352" y="8934767"/>
            <a:ext cx="3823797" cy="580390"/>
          </a:xfrm>
          <a:prstGeom prst="rect">
            <a:avLst/>
          </a:prstGeom>
        </p:spPr>
        <p:txBody>
          <a:bodyPr anchor="t" rtlCol="false" tIns="0" lIns="0" bIns="0" rIns="0">
            <a:spAutoFit/>
          </a:bodyPr>
          <a:lstStyle/>
          <a:p>
            <a:pPr algn="ctr">
              <a:lnSpc>
                <a:spcPts val="4759"/>
              </a:lnSpc>
            </a:pPr>
            <a:r>
              <a:rPr lang="en-US" b="true" sz="3399">
                <a:solidFill>
                  <a:srgbClr val="29741D"/>
                </a:solidFill>
                <a:latin typeface="Canva Sans Bold"/>
                <a:ea typeface="Canva Sans Bold"/>
                <a:cs typeface="Canva Sans Bold"/>
                <a:sym typeface="Canva Sans Bold"/>
              </a:rPr>
              <a:t>+91 7708889555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DAGonnL6tek</dc:identifier>
  <dcterms:modified xsi:type="dcterms:W3CDTF">2011-08-01T06:04:30Z</dcterms:modified>
  <cp:revision>1</cp:revision>
  <dc:title>The Future of Blockchain Hiring: What Makes a Great Solidity Developer?</dc:title>
</cp:coreProperties>
</file>