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60931-E713-F64F-08B1-47CD71086F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6485EA-26E5-8CF3-E5C6-76DF259869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09BADC-9939-0167-25E1-A002208C8FD5}"/>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316B198E-D7B3-8FA1-DEEC-FE828C411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2270C-9EEF-5BAC-8611-E117B124336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68874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7421-9280-D128-7FD4-E70BE1B3AA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4DEB6-C0D1-971A-7855-480CED137A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3C862C-52A4-578A-51F3-C82F219A57EE}"/>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EF1E86A1-F591-F5CB-1CD5-53BB681A3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50B620-CAA7-3F96-29C0-1D6C2431460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84179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D219-A0B7-3D36-871A-A907564DD2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3DDBEB-2BC8-0DE2-2581-9A0E305D51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04197F-1CCF-E211-71BA-95226727A6E8}"/>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5D36F47D-AA33-7347-D307-21EF5D6BB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1EA60-BFBA-EB65-7D10-C632A57DB9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38471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28A8C-B9FE-75B8-1509-003443ABF2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653128-5A2A-AB77-720D-6EE22014E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E97D22-5BD5-6066-E04C-49703E24EA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D61043-4A04-8958-041D-A535363A6288}"/>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6" name="Footer Placeholder 5">
            <a:extLst>
              <a:ext uri="{FF2B5EF4-FFF2-40B4-BE49-F238E27FC236}">
                <a16:creationId xmlns:a16="http://schemas.microsoft.com/office/drawing/2014/main" id="{B0ADA436-729F-F1D2-148E-B10F6BD1E9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A2977-80F1-1552-E40F-604E37BFB9B9}"/>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62581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7046-4369-7663-CDD1-E9CF9082E4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A9329F-D5DC-8EA5-3AAB-4D902C0E2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84B141-3E50-5CC3-06F3-092505F80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63575D-AA75-08A9-A908-93F4625CDE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F9F444-389A-9ADC-07E4-7FAAB88D8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5C4D5E-E2F9-0CAF-224C-BCD3F2A47422}"/>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8" name="Footer Placeholder 7">
            <a:extLst>
              <a:ext uri="{FF2B5EF4-FFF2-40B4-BE49-F238E27FC236}">
                <a16:creationId xmlns:a16="http://schemas.microsoft.com/office/drawing/2014/main" id="{45DDEA0A-A677-0831-FC79-FF1457C8D8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8DDBB7-D764-56CE-1C5D-871E858DBFC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974973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B8DE-C9ED-31F8-C9CD-4970414A90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1C0838-5E14-C821-555B-B414E0E514F9}"/>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4" name="Footer Placeholder 3">
            <a:extLst>
              <a:ext uri="{FF2B5EF4-FFF2-40B4-BE49-F238E27FC236}">
                <a16:creationId xmlns:a16="http://schemas.microsoft.com/office/drawing/2014/main" id="{E6AE6864-A23D-B073-4C05-0E4C2EE20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2D35AD-51AD-0862-F714-B536CFF1B7A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80487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5C4C51-57F8-A026-601E-E2B592B408EB}"/>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3" name="Footer Placeholder 2">
            <a:extLst>
              <a:ext uri="{FF2B5EF4-FFF2-40B4-BE49-F238E27FC236}">
                <a16:creationId xmlns:a16="http://schemas.microsoft.com/office/drawing/2014/main" id="{E30EC1A4-FECC-2A0C-DDE5-3398334C84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55EA31-B767-3F5F-00F8-48DB227698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5276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26B4-E88D-E0BE-B91B-1D33A851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E64C1C-62DE-9ABB-6608-CE8B03F43B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529A82-43BE-635E-9E6D-F9800E213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FF0EE-EC25-A28E-E7E1-F7E2694EE439}"/>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6" name="Footer Placeholder 5">
            <a:extLst>
              <a:ext uri="{FF2B5EF4-FFF2-40B4-BE49-F238E27FC236}">
                <a16:creationId xmlns:a16="http://schemas.microsoft.com/office/drawing/2014/main" id="{1F46027D-C475-0958-E0BC-EF884562F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C11A7-19EC-4E04-3542-4C7C55E07C6A}"/>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7668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65ED-20BA-E04A-F0ED-7C7C93C1E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13D41B-E63E-055A-708D-3726601BD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3A9F2C-71AC-8346-EDD5-CE97007A1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BEF6F-F9EA-50EA-59AC-34B74140777C}"/>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6" name="Footer Placeholder 5">
            <a:extLst>
              <a:ext uri="{FF2B5EF4-FFF2-40B4-BE49-F238E27FC236}">
                <a16:creationId xmlns:a16="http://schemas.microsoft.com/office/drawing/2014/main" id="{A789947E-D921-68FB-FB73-B909A79837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4CA9F-D175-4112-47D9-ED45CD7395D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1435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81C6-077C-E143-5FB0-2E3F90B8D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5657ED-1F8C-A2E2-1012-080AC50A3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96A99-D975-098A-B712-91FD1F150368}"/>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0FF76586-4067-96D6-45D0-F1D2C54B8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003AF-75DA-D6C3-32C5-1982C20DD3E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9845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A5796-9E83-B2EF-396C-FACC8A0AE5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D9B0FB-40E3-799D-A9F4-1E1A3BFF5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690DF0-D73B-FC87-E970-1A32F24A6446}"/>
              </a:ext>
            </a:extLst>
          </p:cNvPr>
          <p:cNvSpPr>
            <a:spLocks noGrp="1"/>
          </p:cNvSpPr>
          <p:nvPr>
            <p:ph type="dt" sz="half" idx="10"/>
          </p:nvPr>
        </p:nvSpPr>
        <p:spPr/>
        <p:txBody>
          <a:body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51CEB15C-0323-E631-B8AE-C9AB2716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24693-8411-1220-CF44-46AD8785E851}"/>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076355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145B-A758-49AA-0994-6F0457746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96AD9B-8283-1EC2-BAB8-5217DB55FD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C040C3-035F-0B7F-3F82-DF2E943C20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413CB3-6441-44E6-AF1B-DAD2428B70A2}" type="datetimeFigureOut">
              <a:rPr lang="en-US" smtClean="0"/>
              <a:t>5/22/2025</a:t>
            </a:fld>
            <a:endParaRPr lang="en-US"/>
          </a:p>
        </p:txBody>
      </p:sp>
      <p:sp>
        <p:nvSpPr>
          <p:cNvPr id="5" name="Footer Placeholder 4">
            <a:extLst>
              <a:ext uri="{FF2B5EF4-FFF2-40B4-BE49-F238E27FC236}">
                <a16:creationId xmlns:a16="http://schemas.microsoft.com/office/drawing/2014/main" id="{0DD7A7E9-7DE3-665A-BE34-9622A67B0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B7A27F-CE4D-B58E-1E26-8A69BDD561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ED7410-89EF-47CA-97DF-DD9DCADB2C90}" type="slidenum">
              <a:rPr lang="en-US" smtClean="0"/>
              <a:t>‹#›</a:t>
            </a:fld>
            <a:endParaRPr lang="en-US"/>
          </a:p>
        </p:txBody>
      </p:sp>
    </p:spTree>
    <p:extLst>
      <p:ext uri="{BB962C8B-B14F-4D97-AF65-F5344CB8AC3E}">
        <p14:creationId xmlns:p14="http://schemas.microsoft.com/office/powerpoint/2010/main" val="4179840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pricing-software/" TargetMode="External"/><Relationship Id="rId2" Type="http://schemas.openxmlformats.org/officeDocument/2006/relationships/hyperlink" Target="https://www.ima360.com/royalty-managemen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3DBB-7BD6-B18C-6B5C-2E5398114CC0}"/>
              </a:ext>
            </a:extLst>
          </p:cNvPr>
          <p:cNvSpPr>
            <a:spLocks noGrp="1"/>
          </p:cNvSpPr>
          <p:nvPr>
            <p:ph type="ctrTitle"/>
          </p:nvPr>
        </p:nvSpPr>
        <p:spPr>
          <a:xfrm>
            <a:off x="122903" y="178466"/>
            <a:ext cx="11946193" cy="2387600"/>
          </a:xfrm>
        </p:spPr>
        <p:txBody>
          <a:bodyPr>
            <a:normAutofit/>
          </a:bodyPr>
          <a:lstStyle/>
          <a:p>
            <a:pPr rtl="0"/>
            <a:r>
              <a:rPr lang="en-US" sz="3200" b="1" i="0" u="none" strike="noStrike" dirty="0">
                <a:solidFill>
                  <a:srgbClr val="000000"/>
                </a:solidFill>
                <a:effectLst/>
                <a:latin typeface="Arial" panose="020B0604020202020204" pitchFamily="34" charset="0"/>
              </a:rPr>
              <a:t>Unlocking Revenue: How Software Pricing, Royalty Management, and CPQ Drive Growth</a:t>
            </a:r>
            <a:br>
              <a:rPr lang="en-US" sz="3200" b="0" dirty="0">
                <a:effectLst/>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94F89906-9EC3-B90D-3897-FAABDBA8FDA3}"/>
              </a:ext>
            </a:extLst>
          </p:cNvPr>
          <p:cNvSpPr>
            <a:spLocks noGrp="1"/>
          </p:cNvSpPr>
          <p:nvPr>
            <p:ph type="subTitle" idx="1"/>
          </p:nvPr>
        </p:nvSpPr>
        <p:spPr>
          <a:xfrm>
            <a:off x="122903" y="6345494"/>
            <a:ext cx="11946193" cy="1025012"/>
          </a:xfrm>
        </p:spPr>
        <p:txBody>
          <a:bodyPr/>
          <a:lstStyle/>
          <a:p>
            <a:r>
              <a:rPr lang="en-US" dirty="0">
                <a:solidFill>
                  <a:schemeClr val="tx2">
                    <a:lumMod val="90000"/>
                    <a:lumOff val="10000"/>
                  </a:schemeClr>
                </a:solidFill>
                <a:latin typeface="Arial" panose="020B0604020202020204" pitchFamily="34" charset="0"/>
                <a:cs typeface="Arial" panose="020B0604020202020204" pitchFamily="34" charset="0"/>
              </a:rPr>
              <a:t>https://ima360.com/</a:t>
            </a:r>
          </a:p>
          <a:p>
            <a:endParaRPr lang="en-US" dirty="0">
              <a:solidFill>
                <a:schemeClr val="tx2">
                  <a:lumMod val="90000"/>
                  <a:lumOff val="10000"/>
                </a:schemeClr>
              </a:solidFill>
            </a:endParaRPr>
          </a:p>
        </p:txBody>
      </p:sp>
      <p:pic>
        <p:nvPicPr>
          <p:cNvPr id="4" name="Picture 3" descr="A blue background with white text&#10;&#10;Description automatically generated">
            <a:extLst>
              <a:ext uri="{FF2B5EF4-FFF2-40B4-BE49-F238E27FC236}">
                <a16:creationId xmlns:a16="http://schemas.microsoft.com/office/drawing/2014/main" id="{DF2F37C1-641B-F31A-84E1-8485D2A56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778" y="2410699"/>
            <a:ext cx="3792441" cy="3318386"/>
          </a:xfrm>
          <a:prstGeom prst="rect">
            <a:avLst/>
          </a:prstGeom>
        </p:spPr>
      </p:pic>
    </p:spTree>
    <p:extLst>
      <p:ext uri="{BB962C8B-B14F-4D97-AF65-F5344CB8AC3E}">
        <p14:creationId xmlns:p14="http://schemas.microsoft.com/office/powerpoint/2010/main" val="363339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CC7C8-3F2F-98E1-B323-42719264C3FF}"/>
              </a:ext>
            </a:extLst>
          </p:cNvPr>
          <p:cNvSpPr txBox="1"/>
          <p:nvPr/>
        </p:nvSpPr>
        <p:spPr>
          <a:xfrm>
            <a:off x="0" y="103255"/>
            <a:ext cx="12192000" cy="5601533"/>
          </a:xfrm>
          <a:prstGeom prst="rect">
            <a:avLst/>
          </a:prstGeom>
          <a:noFill/>
        </p:spPr>
        <p:txBody>
          <a:bodyPr wrap="square">
            <a:spAutoFit/>
          </a:bodyPr>
          <a:lstStyle/>
          <a:p>
            <a:pPr rtl="0">
              <a:spcBef>
                <a:spcPts val="1200"/>
              </a:spcBef>
              <a:spcAft>
                <a:spcPts val="1200"/>
              </a:spcAft>
              <a:buNone/>
            </a:pPr>
            <a:r>
              <a:rPr lang="en-US" sz="2200" b="0" i="0" u="none" strike="noStrike" dirty="0">
                <a:solidFill>
                  <a:srgbClr val="000000"/>
                </a:solidFill>
                <a:effectLst/>
                <a:latin typeface="Arial" panose="020B0604020202020204" pitchFamily="34" charset="0"/>
              </a:rPr>
              <a:t>Businesses are always looking for ways to make the most of their revenue and ensure sales are smooth in the modern software world. They rely on a key trio of strategic software pricing, strong </a:t>
            </a:r>
            <a:r>
              <a:rPr lang="en-US" sz="2200" b="1" i="0" u="sng" strike="noStrike" dirty="0">
                <a:solidFill>
                  <a:srgbClr val="1155CC"/>
                </a:solidFill>
                <a:effectLst/>
                <a:latin typeface="Arial" panose="020B0604020202020204" pitchFamily="34" charset="0"/>
                <a:hlinkClick r:id="rId2"/>
              </a:rPr>
              <a:t>royalty management software</a:t>
            </a:r>
            <a:r>
              <a:rPr lang="en-US" sz="2200" b="0" i="0" u="none" strike="noStrike" dirty="0">
                <a:solidFill>
                  <a:srgbClr val="000000"/>
                </a:solidFill>
                <a:effectLst/>
                <a:latin typeface="Arial" panose="020B0604020202020204" pitchFamily="34" charset="0"/>
              </a:rPr>
              <a:t> and powerful CPQ (Configure, Price, Quote) software. Next, let’s look at how they come together to drive growth.</a:t>
            </a:r>
            <a:endParaRPr lang="en-US" sz="2200" b="1" i="0" u="none" strike="noStrike" dirty="0">
              <a:solidFill>
                <a:srgbClr val="000000"/>
              </a:solidFill>
              <a:effectLst/>
              <a:latin typeface="Arial" panose="020B0604020202020204" pitchFamily="34" charset="0"/>
            </a:endParaRPr>
          </a:p>
          <a:p>
            <a:pPr rtl="0">
              <a:spcBef>
                <a:spcPts val="1200"/>
              </a:spcBef>
              <a:spcAft>
                <a:spcPts val="1200"/>
              </a:spcAft>
              <a:buNone/>
            </a:pPr>
            <a:r>
              <a:rPr lang="en-US" sz="2200" b="1" i="0" u="none" strike="noStrike" dirty="0">
                <a:solidFill>
                  <a:srgbClr val="000000"/>
                </a:solidFill>
                <a:effectLst/>
                <a:latin typeface="Arial" panose="020B0604020202020204" pitchFamily="34" charset="0"/>
              </a:rPr>
              <a:t>How to Price Software</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There is more to </a:t>
            </a:r>
            <a:r>
              <a:rPr lang="en-US" sz="2200" b="1" i="0" u="sng" strike="noStrike" dirty="0">
                <a:solidFill>
                  <a:srgbClr val="1155CC"/>
                </a:solidFill>
                <a:effectLst/>
                <a:latin typeface="Arial" panose="020B0604020202020204" pitchFamily="34" charset="0"/>
                <a:hlinkClick r:id="rId3"/>
              </a:rPr>
              <a:t>software pricing</a:t>
            </a:r>
            <a:r>
              <a:rPr lang="en-US" sz="2200" b="0" i="0" u="none" strike="noStrike" dirty="0">
                <a:solidFill>
                  <a:srgbClr val="000000"/>
                </a:solidFill>
                <a:effectLst/>
                <a:latin typeface="Arial" panose="020B0604020202020204" pitchFamily="34" charset="0"/>
              </a:rPr>
              <a:t> than simply tagging a price on your product. This means you need to identify customer value, see what others want in the market and align your business objectives. There are many pricing strategies in use, among them are plans based on subscription fees, paying for usage, pricing according to service tiers and pricing to reflect value. The goal is to figure out where customer use is high and money comes in easily. Firms are required to examine ongoing shifts in the market, compare prices set by competitors and hear their customers to ensure their price strategies stay ahead.</a:t>
            </a:r>
            <a:endParaRPr lang="en-US" sz="2200" b="0" dirty="0">
              <a:effectLst/>
            </a:endParaRPr>
          </a:p>
          <a:p>
            <a:pPr>
              <a:buNone/>
            </a:pPr>
            <a:br>
              <a:rPr lang="en-US" sz="2200" dirty="0"/>
            </a:b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210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C1F118-7E65-DF31-41AA-D6E72E763082}"/>
              </a:ext>
            </a:extLst>
          </p:cNvPr>
          <p:cNvSpPr txBox="1"/>
          <p:nvPr/>
        </p:nvSpPr>
        <p:spPr>
          <a:xfrm>
            <a:off x="0" y="173102"/>
            <a:ext cx="12192000" cy="6247864"/>
          </a:xfrm>
          <a:prstGeom prst="rect">
            <a:avLst/>
          </a:prstGeom>
          <a:noFill/>
        </p:spPr>
        <p:txBody>
          <a:bodyPr wrap="square">
            <a:spAutoFit/>
          </a:bodyPr>
          <a:lstStyle/>
          <a:p>
            <a:pPr rtl="0">
              <a:spcBef>
                <a:spcPts val="1200"/>
              </a:spcBef>
              <a:spcAft>
                <a:spcPts val="1200"/>
              </a:spcAft>
              <a:buNone/>
            </a:pPr>
            <a:r>
              <a:rPr lang="en-US" sz="2200" b="1" i="0" u="none" strike="noStrike" dirty="0">
                <a:solidFill>
                  <a:srgbClr val="000000"/>
                </a:solidFill>
                <a:effectLst/>
                <a:latin typeface="Arial" panose="020B0604020202020204" pitchFamily="34" charset="0"/>
              </a:rPr>
              <a:t>Managing your royalty income is easier with the use of royalty management software.</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Managing royalties is very important for businesses that license intellectual property. It takes over the difficult jobs of tracking income, determining royalties and organizing agreements related to royalty management. Using this program guarantees that royalty payments are accurate, clear and meet all guidelines. By using accounting software, companies can ensure fewer errors happen, simplify reporting, see performance instantly and maintain reliable relationships with all parties. If they don’t use it, companies may lose money and have issues with their business partners.</a:t>
            </a:r>
            <a:endParaRPr lang="en-US" sz="2200" b="0" dirty="0">
              <a:effectLst/>
            </a:endParaRPr>
          </a:p>
          <a:p>
            <a:pPr rtl="0">
              <a:spcBef>
                <a:spcPts val="1200"/>
              </a:spcBef>
              <a:spcAft>
                <a:spcPts val="1200"/>
              </a:spcAft>
              <a:buNone/>
            </a:pPr>
            <a:r>
              <a:rPr lang="en-US" sz="2200" b="1" i="0" u="none" strike="noStrike" dirty="0">
                <a:solidFill>
                  <a:srgbClr val="000000"/>
                </a:solidFill>
                <a:effectLst/>
                <a:latin typeface="Arial" panose="020B0604020202020204" pitchFamily="34" charset="0"/>
              </a:rPr>
              <a:t>CPQ Software Helps Companies Increase Their Revenue</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Just imagine how much easier it would be for a sales team to provide accurate quotes in minutes, rather than in days. That’s why </a:t>
            </a:r>
            <a:r>
              <a:rPr lang="en-US" sz="2200" b="1" i="0" u="sng" strike="noStrike" dirty="0" err="1">
                <a:solidFill>
                  <a:srgbClr val="1155CC"/>
                </a:solidFill>
                <a:effectLst/>
                <a:latin typeface="Arial" panose="020B0604020202020204" pitchFamily="34" charset="0"/>
                <a:hlinkClick r:id="rId2"/>
              </a:rPr>
              <a:t>cpq</a:t>
            </a:r>
            <a:r>
              <a:rPr lang="en-US" sz="2200" b="1" i="0" u="sng" strike="noStrike" dirty="0">
                <a:solidFill>
                  <a:srgbClr val="1155CC"/>
                </a:solidFill>
                <a:effectLst/>
                <a:latin typeface="Arial" panose="020B0604020202020204" pitchFamily="34" charset="0"/>
                <a:hlinkClick r:id="rId2"/>
              </a:rPr>
              <a:t> </a:t>
            </a:r>
            <a:r>
              <a:rPr lang="en-US" sz="2200" b="1" i="0" u="sng" strike="noStrike" dirty="0" err="1">
                <a:solidFill>
                  <a:srgbClr val="1155CC"/>
                </a:solidFill>
                <a:effectLst/>
                <a:latin typeface="Arial" panose="020B0604020202020204" pitchFamily="34" charset="0"/>
                <a:hlinkClick r:id="rId2"/>
              </a:rPr>
              <a:t>softwares</a:t>
            </a:r>
            <a:r>
              <a:rPr lang="en-US" sz="2200" b="0" i="0" u="none" strike="noStrike" dirty="0">
                <a:solidFill>
                  <a:srgbClr val="000000"/>
                </a:solidFill>
                <a:effectLst/>
                <a:latin typeface="Arial" panose="020B0604020202020204" pitchFamily="34" charset="0"/>
              </a:rPr>
              <a:t> is so effective. CPQ is the abbreviation for Configure, Price, Quote and these solutions are built to automate and enhance the way sales quotes are prepared. They give sales reps:</a:t>
            </a:r>
            <a:endParaRPr lang="en-US" sz="2200" b="0" dirty="0">
              <a:effectLst/>
            </a:endParaRPr>
          </a:p>
          <a:p>
            <a:pPr>
              <a:buNone/>
            </a:pPr>
            <a:br>
              <a:rPr lang="en-US" sz="2200" dirty="0"/>
            </a:b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492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FAFA48-87F1-420F-1EAE-B42D5A47636C}"/>
              </a:ext>
            </a:extLst>
          </p:cNvPr>
          <p:cNvSpPr txBox="1"/>
          <p:nvPr/>
        </p:nvSpPr>
        <p:spPr>
          <a:xfrm>
            <a:off x="0" y="197346"/>
            <a:ext cx="12192000" cy="5940088"/>
          </a:xfrm>
          <a:prstGeom prst="rect">
            <a:avLst/>
          </a:prstGeom>
          <a:noFill/>
        </p:spPr>
        <p:txBody>
          <a:bodyPr wrap="square">
            <a:spAutoFit/>
          </a:bodyPr>
          <a:lstStyle/>
          <a:p>
            <a:pPr rtl="0" fontAlgn="base">
              <a:spcBef>
                <a:spcPts val="1200"/>
              </a:spcBef>
              <a:buFont typeface="Arial" panose="020B0604020202020204" pitchFamily="34" charset="0"/>
              <a:buChar char="•"/>
            </a:pPr>
            <a:r>
              <a:rPr lang="en-US" sz="2200" b="0" i="0" u="none" strike="noStrike" dirty="0">
                <a:solidFill>
                  <a:srgbClr val="000000"/>
                </a:solidFill>
                <a:effectLst/>
                <a:latin typeface="Arial" panose="020B0604020202020204" pitchFamily="34" charset="0"/>
              </a:rPr>
              <a:t>Design difficult products and services without effort, ensuring compatibility and following the business rules.</a:t>
            </a:r>
          </a:p>
          <a:p>
            <a:pPr rtl="0" fontAlgn="base">
              <a:buFont typeface="Arial" panose="020B0604020202020204" pitchFamily="34" charset="0"/>
              <a:buChar char="•"/>
            </a:pPr>
            <a:r>
              <a:rPr lang="en-US" sz="2200" b="0" i="0" u="none" strike="noStrike" dirty="0">
                <a:solidFill>
                  <a:srgbClr val="000000"/>
                </a:solidFill>
                <a:effectLst/>
                <a:latin typeface="Arial" panose="020B0604020202020204" pitchFamily="34" charset="0"/>
              </a:rPr>
              <a:t>Set realistic prices, include bundles and discounts and use tiered structures to avoid mistakes and gain more profit.</a:t>
            </a:r>
          </a:p>
          <a:p>
            <a:pPr rtl="0" fontAlgn="base">
              <a:spcAft>
                <a:spcPts val="1200"/>
              </a:spcAft>
              <a:buFont typeface="Arial" panose="020B0604020202020204" pitchFamily="34" charset="0"/>
              <a:buChar char="•"/>
            </a:pPr>
            <a:r>
              <a:rPr lang="en-US" sz="2200" b="0" i="0" u="none" strike="noStrike" dirty="0">
                <a:solidFill>
                  <a:srgbClr val="000000"/>
                </a:solidFill>
                <a:effectLst/>
                <a:latin typeface="Arial" panose="020B0604020202020204" pitchFamily="34" charset="0"/>
              </a:rPr>
              <a:t>Create branded, clear quotes and proposals for customers fast and this will both improve their experience and speed up your sales.</a:t>
            </a: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Main CPQ software suppliers like Salesforce CPQ, Oracle CPQ, SAP CPQ and Conga CPQ can work very well with typical CRM and ERP systems. Combining all product data, pricing guidelines and sales processes into one system, CPQ enables sales teams to work efficiently, complete more sales fast and see increased profits.</a:t>
            </a:r>
            <a:endParaRPr lang="en-US" sz="2200" b="0"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To sum up, effective growth and higher profits in the digital era depend on combining efficient software pricing, solid royalty control and powerful CPQ software. Use these solutions to boost your revenue operations and stay ahead of other companies.</a:t>
            </a:r>
            <a:endParaRPr lang="en-US" sz="2200" b="0" dirty="0">
              <a:effectLst/>
            </a:endParaRPr>
          </a:p>
          <a:p>
            <a:pPr>
              <a:buNone/>
            </a:pPr>
            <a:br>
              <a:rPr lang="en-US" sz="2200" dirty="0"/>
            </a:b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229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C85F-4189-F0EA-4AA7-12FB64256F0C}"/>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13555CE7-32B0-4B6C-C9C2-385E4F916474}"/>
              </a:ext>
            </a:extLst>
          </p:cNvPr>
          <p:cNvSpPr/>
          <p:nvPr/>
        </p:nvSpPr>
        <p:spPr>
          <a:xfrm>
            <a:off x="18881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413410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594</Words>
  <Application>Microsoft Office PowerPoint</Application>
  <PresentationFormat>Widescreen</PresentationFormat>
  <Paragraphs>28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Unlocking Revenue: How Software Pricing, Royalty Management, and CPQ Drive Growth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3</cp:revision>
  <dcterms:created xsi:type="dcterms:W3CDTF">2024-11-28T10:53:51Z</dcterms:created>
  <dcterms:modified xsi:type="dcterms:W3CDTF">2025-05-22T11:19:27Z</dcterms:modified>
</cp:coreProperties>
</file>