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Lst>
  <p:sldSz cx="7556500" cy="10693400"/>
  <p:notesSz cx="6858000" cy="9144000"/>
  <p:embeddedFontLst>
    <p:embeddedFont>
      <p:font typeface="Roboto Bold" charset="1" panose="02000000000000000000"/>
      <p:regular r:id="rId9"/>
    </p:embeddedFont>
    <p:embeddedFont>
      <p:font typeface="Arial" charset="1" panose="020B0502020202020204"/>
      <p:regular r:id="rId10"/>
    </p:embeddedFont>
    <p:embeddedFont>
      <p:font typeface="Roboto" charset="1" panose="0200000000000000000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https://www.visaandmigration.com/service/uk-visitor-or-tourist-visa/36.html" TargetMode="External" Type="http://schemas.openxmlformats.org/officeDocument/2006/relationships/hyperlink"/><Relationship Id="rId6" Target="https://www.visaandmigration.com/service/uk-visitor-or-tourist-visa/36.html"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ailto:info@visaandmigration.com" TargetMode="External" Type="http://schemas.openxmlformats.org/officeDocument/2006/relationships/hyperlink"/><Relationship Id="rId5" Target="mailto:info@visaandmigration.com" TargetMode="External" Type="http://schemas.openxmlformats.org/officeDocument/2006/relationships/hyperlink"/><Relationship Id="rId6" Target="http://www.visaandmigration.com" TargetMode="External" Type="http://schemas.openxmlformats.org/officeDocument/2006/relationships/hyperlink"/><Relationship Id="rId7" Target="http://www.visaandmigration.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7696200" cy="10820400"/>
          </a:xfrm>
          <a:custGeom>
            <a:avLst/>
            <a:gdLst/>
            <a:ahLst/>
            <a:cxnLst/>
            <a:rect r="r" b="b" t="t" l="l"/>
            <a:pathLst>
              <a:path h="10820400" w="7696200">
                <a:moveTo>
                  <a:pt x="0" y="0"/>
                </a:moveTo>
                <a:lnTo>
                  <a:pt x="7696200" y="0"/>
                </a:lnTo>
                <a:lnTo>
                  <a:pt x="7696200" y="10820400"/>
                </a:lnTo>
                <a:lnTo>
                  <a:pt x="0" y="10820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33450" y="4111933"/>
            <a:ext cx="5734050" cy="4295775"/>
          </a:xfrm>
          <a:custGeom>
            <a:avLst/>
            <a:gdLst/>
            <a:ahLst/>
            <a:cxnLst/>
            <a:rect r="r" b="b" t="t" l="l"/>
            <a:pathLst>
              <a:path h="4295775" w="5734050">
                <a:moveTo>
                  <a:pt x="0" y="0"/>
                </a:moveTo>
                <a:lnTo>
                  <a:pt x="5734050" y="0"/>
                </a:lnTo>
                <a:lnTo>
                  <a:pt x="5734050" y="4295775"/>
                </a:lnTo>
                <a:lnTo>
                  <a:pt x="0" y="4295775"/>
                </a:lnTo>
                <a:lnTo>
                  <a:pt x="0" y="0"/>
                </a:lnTo>
                <a:close/>
              </a:path>
            </a:pathLst>
          </a:custGeom>
          <a:blipFill>
            <a:blip r:embed="rId4"/>
            <a:stretch>
              <a:fillRect l="0" t="0" r="0" b="0"/>
            </a:stretch>
          </a:blipFill>
        </p:spPr>
      </p:sp>
      <p:sp>
        <p:nvSpPr>
          <p:cNvPr name="TextBox 4" id="4"/>
          <p:cNvSpPr txBox="true"/>
          <p:nvPr/>
        </p:nvSpPr>
        <p:spPr>
          <a:xfrm rot="0">
            <a:off x="1462068" y="1661246"/>
            <a:ext cx="5174713" cy="405613"/>
          </a:xfrm>
          <a:prstGeom prst="rect">
            <a:avLst/>
          </a:prstGeom>
        </p:spPr>
        <p:txBody>
          <a:bodyPr anchor="t" rtlCol="false" tIns="0" lIns="0" bIns="0" rIns="0">
            <a:spAutoFit/>
          </a:bodyPr>
          <a:lstStyle/>
          <a:p>
            <a:pPr algn="l">
              <a:lnSpc>
                <a:spcPts val="3219"/>
              </a:lnSpc>
            </a:pPr>
            <a:r>
              <a:rPr lang="en-US" b="true" sz="2300">
                <a:solidFill>
                  <a:srgbClr val="FFFFFF"/>
                </a:solidFill>
                <a:latin typeface="Roboto Bold"/>
                <a:ea typeface="Roboto Bold"/>
                <a:cs typeface="Roboto Bold"/>
                <a:sym typeface="Roboto Bold"/>
              </a:rPr>
              <a:t>UK Visit Visa: A Comprehensive Guide </a:t>
            </a:r>
          </a:p>
        </p:txBody>
      </p:sp>
      <p:sp>
        <p:nvSpPr>
          <p:cNvPr name="TextBox 5" id="5"/>
          <p:cNvSpPr txBox="true"/>
          <p:nvPr/>
        </p:nvSpPr>
        <p:spPr>
          <a:xfrm rot="0">
            <a:off x="914400" y="2205657"/>
            <a:ext cx="5727516" cy="1658160"/>
          </a:xfrm>
          <a:prstGeom prst="rect">
            <a:avLst/>
          </a:prstGeom>
        </p:spPr>
        <p:txBody>
          <a:bodyPr anchor="t" rtlCol="false" tIns="0" lIns="0" bIns="0" rIns="0">
            <a:spAutoFit/>
          </a:bodyPr>
          <a:lstStyle/>
          <a:p>
            <a:pPr algn="l">
              <a:lnSpc>
                <a:spcPts val="3487"/>
              </a:lnSpc>
            </a:pPr>
            <a:r>
              <a:rPr lang="en-US" sz="1399">
                <a:solidFill>
                  <a:srgbClr val="000000"/>
                </a:solidFill>
                <a:latin typeface="Arial"/>
                <a:ea typeface="Arial"/>
                <a:cs typeface="Arial"/>
                <a:sym typeface="Arial"/>
              </a:rPr>
              <a:t> </a:t>
            </a:r>
          </a:p>
          <a:p>
            <a:pPr algn="l">
              <a:lnSpc>
                <a:spcPts val="2989"/>
              </a:lnSpc>
            </a:pPr>
            <a:r>
              <a:rPr lang="en-US" sz="1200">
                <a:solidFill>
                  <a:srgbClr val="000000"/>
                </a:solidFill>
                <a:latin typeface="Roboto"/>
                <a:ea typeface="Roboto"/>
                <a:cs typeface="Roboto"/>
                <a:sym typeface="Roboto"/>
              </a:rPr>
              <a:t>The</a:t>
            </a:r>
            <a:r>
              <a:rPr lang="en-US" sz="1200">
                <a:solidFill>
                  <a:srgbClr val="000000"/>
                </a:solidFill>
                <a:latin typeface="Roboto"/>
                <a:ea typeface="Roboto"/>
                <a:cs typeface="Roboto"/>
                <a:sym typeface="Roboto"/>
                <a:hlinkClick r:id="rId5" tooltip="https://www.visaandmigration.com/service/uk-visitor-or-tourist-visa/36.html"/>
              </a:rPr>
              <a:t> </a:t>
            </a:r>
            <a:r>
              <a:rPr lang="en-US" b="true" sz="1200">
                <a:solidFill>
                  <a:srgbClr val="1155CC"/>
                </a:solidFill>
                <a:latin typeface="Roboto Bold"/>
                <a:ea typeface="Roboto Bold"/>
                <a:cs typeface="Roboto Bold"/>
                <a:sym typeface="Roboto Bold"/>
                <a:hlinkClick r:id="rId6" tooltip="https://www.visaandmigration.com/service/uk-visitor-or-tourist-visa/36.html"/>
              </a:rPr>
              <a:t>UK Visit Visa</a:t>
            </a:r>
            <a:r>
              <a:rPr lang="en-US" sz="1200">
                <a:solidFill>
                  <a:srgbClr val="000000"/>
                </a:solidFill>
                <a:latin typeface="Roboto"/>
                <a:ea typeface="Roboto"/>
                <a:cs typeface="Roboto"/>
                <a:sym typeface="Roboto"/>
              </a:rPr>
              <a:t> is a short-term visa that allows individuals to travel to the United </a:t>
            </a:r>
          </a:p>
          <a:p>
            <a:pPr algn="l">
              <a:lnSpc>
                <a:spcPts val="600"/>
              </a:lnSpc>
            </a:pPr>
            <a:r>
              <a:rPr lang="en-US" sz="1200">
                <a:solidFill>
                  <a:srgbClr val="000000"/>
                </a:solidFill>
                <a:latin typeface="Roboto"/>
                <a:ea typeface="Roboto"/>
                <a:cs typeface="Roboto"/>
                <a:sym typeface="Roboto"/>
              </a:rPr>
              <a:t>Kingdom for tourism, business, or visiting family and friends. This visa is typically </a:t>
            </a:r>
          </a:p>
          <a:p>
            <a:pPr algn="l">
              <a:lnSpc>
                <a:spcPts val="2711"/>
              </a:lnSpc>
            </a:pPr>
            <a:r>
              <a:rPr lang="en-US" sz="1200">
                <a:solidFill>
                  <a:srgbClr val="000000"/>
                </a:solidFill>
                <a:latin typeface="Roboto"/>
                <a:ea typeface="Roboto"/>
                <a:cs typeface="Roboto"/>
                <a:sym typeface="Roboto"/>
              </a:rPr>
              <a:t>valid for up to 6 months, but longer-term options (2, 5, or 10 years) are available for </a:t>
            </a:r>
          </a:p>
          <a:p>
            <a:pPr algn="l">
              <a:lnSpc>
                <a:spcPts val="600"/>
              </a:lnSpc>
            </a:pPr>
            <a:r>
              <a:rPr lang="en-US" sz="1200">
                <a:solidFill>
                  <a:srgbClr val="000000"/>
                </a:solidFill>
                <a:latin typeface="Roboto"/>
                <a:ea typeface="Roboto"/>
                <a:cs typeface="Roboto"/>
                <a:sym typeface="Roboto"/>
              </a:rPr>
              <a:t>frequent travelers. Understanding the eligibility criteria, application process, and </a:t>
            </a:r>
          </a:p>
          <a:p>
            <a:pPr algn="l">
              <a:lnSpc>
                <a:spcPts val="2711"/>
              </a:lnSpc>
            </a:pPr>
            <a:r>
              <a:rPr lang="en-US" sz="1200">
                <a:solidFill>
                  <a:srgbClr val="000000"/>
                </a:solidFill>
                <a:latin typeface="Roboto"/>
                <a:ea typeface="Roboto"/>
                <a:cs typeface="Roboto"/>
                <a:sym typeface="Roboto"/>
              </a:rPr>
              <a:t>required documents is essential for a successful application. </a:t>
            </a:r>
          </a:p>
        </p:txBody>
      </p:sp>
      <p:sp>
        <p:nvSpPr>
          <p:cNvPr name="TextBox 6" id="6"/>
          <p:cNvSpPr txBox="true"/>
          <p:nvPr/>
        </p:nvSpPr>
        <p:spPr>
          <a:xfrm rot="0">
            <a:off x="1143000" y="9118654"/>
            <a:ext cx="5558704"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1. </a:t>
            </a:r>
            <a:r>
              <a:rPr lang="en-US" b="true" sz="1200">
                <a:solidFill>
                  <a:srgbClr val="000000"/>
                </a:solidFill>
                <a:latin typeface="Roboto Bold"/>
                <a:ea typeface="Roboto Bold"/>
                <a:cs typeface="Roboto Bold"/>
                <a:sym typeface="Roboto Bold"/>
              </a:rPr>
              <a:t>Standard Visitor Visa</a:t>
            </a:r>
            <a:r>
              <a:rPr lang="en-US" sz="1200">
                <a:solidFill>
                  <a:srgbClr val="000000"/>
                </a:solidFill>
                <a:latin typeface="Roboto"/>
                <a:ea typeface="Roboto"/>
                <a:cs typeface="Roboto"/>
                <a:sym typeface="Roboto"/>
              </a:rPr>
              <a:t> – For tourism, visiting family/friends, or short business </a:t>
            </a:r>
          </a:p>
        </p:txBody>
      </p:sp>
      <p:sp>
        <p:nvSpPr>
          <p:cNvPr name="TextBox 7" id="7"/>
          <p:cNvSpPr txBox="true"/>
          <p:nvPr/>
        </p:nvSpPr>
        <p:spPr>
          <a:xfrm rot="0">
            <a:off x="1371600" y="9329004"/>
            <a:ext cx="388391"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trips. </a:t>
            </a:r>
          </a:p>
        </p:txBody>
      </p:sp>
      <p:sp>
        <p:nvSpPr>
          <p:cNvPr name="TextBox 8" id="8"/>
          <p:cNvSpPr txBox="true"/>
          <p:nvPr/>
        </p:nvSpPr>
        <p:spPr>
          <a:xfrm rot="0">
            <a:off x="1143000" y="9539354"/>
            <a:ext cx="5603948"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2. </a:t>
            </a:r>
            <a:r>
              <a:rPr lang="en-US" b="true" sz="1200">
                <a:solidFill>
                  <a:srgbClr val="000000"/>
                </a:solidFill>
                <a:latin typeface="Roboto Bold"/>
                <a:ea typeface="Roboto Bold"/>
                <a:cs typeface="Roboto Bold"/>
                <a:sym typeface="Roboto Bold"/>
              </a:rPr>
              <a:t>Business Visitor Visa</a:t>
            </a:r>
            <a:r>
              <a:rPr lang="en-US" sz="1200">
                <a:solidFill>
                  <a:srgbClr val="000000"/>
                </a:solidFill>
                <a:latin typeface="Roboto"/>
                <a:ea typeface="Roboto"/>
                <a:cs typeface="Roboto"/>
                <a:sym typeface="Roboto"/>
              </a:rPr>
              <a:t> – For attending meetings, conferences, or negotiations. </a:t>
            </a:r>
          </a:p>
        </p:txBody>
      </p:sp>
      <p:sp>
        <p:nvSpPr>
          <p:cNvPr name="TextBox 9" id="9"/>
          <p:cNvSpPr txBox="true"/>
          <p:nvPr/>
        </p:nvSpPr>
        <p:spPr>
          <a:xfrm rot="0">
            <a:off x="914400" y="8672112"/>
            <a:ext cx="2349941"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Types of UK Visit Visas </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7562850" cy="10693403"/>
            <a:chOff x="0" y="0"/>
            <a:chExt cx="7562850" cy="10693400"/>
          </a:xfrm>
        </p:grpSpPr>
        <p:sp>
          <p:nvSpPr>
            <p:cNvPr name="Freeform 3" id="3"/>
            <p:cNvSpPr/>
            <p:nvPr/>
          </p:nvSpPr>
          <p:spPr>
            <a:xfrm flipH="false" flipV="false" rot="0">
              <a:off x="0" y="0"/>
              <a:ext cx="7562850" cy="10693400"/>
            </a:xfrm>
            <a:custGeom>
              <a:avLst/>
              <a:gdLst/>
              <a:ahLst/>
              <a:cxnLst/>
              <a:rect r="r" b="b" t="t" l="l"/>
              <a:pathLst>
                <a:path h="10693400" w="7562850">
                  <a:moveTo>
                    <a:pt x="0" y="0"/>
                  </a:moveTo>
                  <a:lnTo>
                    <a:pt x="0" y="10693400"/>
                  </a:lnTo>
                  <a:lnTo>
                    <a:pt x="7562850" y="10693400"/>
                  </a:lnTo>
                  <a:lnTo>
                    <a:pt x="7562850" y="0"/>
                  </a:lnTo>
                  <a:close/>
                </a:path>
              </a:pathLst>
            </a:custGeom>
            <a:solidFill>
              <a:srgbClr val="FFFFFF"/>
            </a:solidFill>
          </p:spPr>
        </p:sp>
      </p:grpSp>
      <p:sp>
        <p:nvSpPr>
          <p:cNvPr name="TextBox 4" id="4"/>
          <p:cNvSpPr txBox="true"/>
          <p:nvPr/>
        </p:nvSpPr>
        <p:spPr>
          <a:xfrm rot="0">
            <a:off x="1371600" y="9033072"/>
            <a:ext cx="2777719" cy="63107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Insuﬃcient funds. Lack of strong ties to the home country. Incomplete or fraudulent documents. </a:t>
            </a:r>
          </a:p>
        </p:txBody>
      </p:sp>
      <p:sp>
        <p:nvSpPr>
          <p:cNvPr name="TextBox 5" id="5"/>
          <p:cNvSpPr txBox="true"/>
          <p:nvPr/>
        </p:nvSpPr>
        <p:spPr>
          <a:xfrm rot="0">
            <a:off x="914400" y="4752051"/>
            <a:ext cx="1719034"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Applicants must submit: </a:t>
            </a:r>
          </a:p>
        </p:txBody>
      </p:sp>
      <p:sp>
        <p:nvSpPr>
          <p:cNvPr name="TextBox 6" id="6"/>
          <p:cNvSpPr txBox="true"/>
          <p:nvPr/>
        </p:nvSpPr>
        <p:spPr>
          <a:xfrm rot="0">
            <a:off x="1143000" y="4959277"/>
            <a:ext cx="3947227" cy="1276550"/>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 A valid passport (with at least 6 months’ validity). ● Completed online visa application form. ● Proof of ﬁnancial means (bank statements, payslips). ● Travel itinerary and accommodation details. ● A letter of invitation (if visiting family/friends). ● Previous travel history (if applicable). </a:t>
            </a:r>
          </a:p>
        </p:txBody>
      </p:sp>
      <p:sp>
        <p:nvSpPr>
          <p:cNvPr name="TextBox 7" id="7"/>
          <p:cNvSpPr txBox="true"/>
          <p:nvPr/>
        </p:nvSpPr>
        <p:spPr>
          <a:xfrm rot="0">
            <a:off x="914400" y="2821896"/>
            <a:ext cx="3207106"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To qualify for a UK Visit Visa, applicants must: </a:t>
            </a:r>
          </a:p>
        </p:txBody>
      </p:sp>
      <p:sp>
        <p:nvSpPr>
          <p:cNvPr name="TextBox 8" id="8"/>
          <p:cNvSpPr txBox="true"/>
          <p:nvPr/>
        </p:nvSpPr>
        <p:spPr>
          <a:xfrm rot="0">
            <a:off x="1143000" y="3029112"/>
            <a:ext cx="4413113" cy="1066200"/>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 Be 18 or older (or apply with parental consent if younger). ● Prove they will leave the UK after their visit. ● Show suﬃcient funds to cover their stay. ● Provide evidence of accommodation and return travel plans. ● Not intend to work or study for an extended period. </a:t>
            </a:r>
          </a:p>
        </p:txBody>
      </p:sp>
      <p:sp>
        <p:nvSpPr>
          <p:cNvPr name="TextBox 9" id="9"/>
          <p:cNvSpPr txBox="true"/>
          <p:nvPr/>
        </p:nvSpPr>
        <p:spPr>
          <a:xfrm rot="0">
            <a:off x="1143000" y="6892557"/>
            <a:ext cx="5027314" cy="420729"/>
          </a:xfrm>
          <a:prstGeom prst="rect">
            <a:avLst/>
          </a:prstGeom>
        </p:spPr>
        <p:txBody>
          <a:bodyPr anchor="t" rtlCol="false" tIns="0" lIns="0" bIns="0" rIns="0">
            <a:spAutoFit/>
          </a:bodyPr>
          <a:lstStyle/>
          <a:p>
            <a:pPr algn="just">
              <a:lnSpc>
                <a:spcPts val="1655"/>
              </a:lnSpc>
            </a:pPr>
            <a:r>
              <a:rPr lang="en-US" sz="1200">
                <a:solidFill>
                  <a:srgbClr val="000000"/>
                </a:solidFill>
                <a:latin typeface="Roboto"/>
                <a:ea typeface="Roboto"/>
                <a:cs typeface="Roboto"/>
                <a:sym typeface="Roboto"/>
              </a:rPr>
              <a:t>1. </a:t>
            </a:r>
            <a:r>
              <a:rPr lang="en-US" b="true" sz="1200">
                <a:solidFill>
                  <a:srgbClr val="000000"/>
                </a:solidFill>
                <a:latin typeface="Roboto Bold"/>
                <a:ea typeface="Roboto Bold"/>
                <a:cs typeface="Roboto Bold"/>
                <a:sym typeface="Roboto Bold"/>
              </a:rPr>
              <a:t>Online Application</a:t>
            </a:r>
            <a:r>
              <a:rPr lang="en-US" sz="1200">
                <a:solidFill>
                  <a:srgbClr val="000000"/>
                </a:solidFill>
                <a:latin typeface="Roboto"/>
                <a:ea typeface="Roboto"/>
                <a:cs typeface="Roboto"/>
                <a:sym typeface="Roboto"/>
              </a:rPr>
              <a:t> – Fill out the form on the UK Government website. 2. </a:t>
            </a:r>
            <a:r>
              <a:rPr lang="en-US" b="true" sz="1200">
                <a:solidFill>
                  <a:srgbClr val="000000"/>
                </a:solidFill>
                <a:latin typeface="Roboto Bold"/>
                <a:ea typeface="Roboto Bold"/>
                <a:cs typeface="Roboto Bold"/>
                <a:sym typeface="Roboto Bold"/>
              </a:rPr>
              <a:t>Book an Appointment</a:t>
            </a:r>
            <a:r>
              <a:rPr lang="en-US" sz="1200">
                <a:solidFill>
                  <a:srgbClr val="000000"/>
                </a:solidFill>
                <a:latin typeface="Roboto"/>
                <a:ea typeface="Roboto"/>
                <a:cs typeface="Roboto"/>
                <a:sym typeface="Roboto"/>
              </a:rPr>
              <a:t> – Schedule a biometrics appointment at a visa </a:t>
            </a:r>
          </a:p>
        </p:txBody>
      </p:sp>
      <p:sp>
        <p:nvSpPr>
          <p:cNvPr name="TextBox 10" id="10"/>
          <p:cNvSpPr txBox="true"/>
          <p:nvPr/>
        </p:nvSpPr>
        <p:spPr>
          <a:xfrm rot="0">
            <a:off x="1371600" y="7313257"/>
            <a:ext cx="1308173"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application center. </a:t>
            </a:r>
          </a:p>
        </p:txBody>
      </p:sp>
      <p:sp>
        <p:nvSpPr>
          <p:cNvPr name="TextBox 11" id="11"/>
          <p:cNvSpPr txBox="true"/>
          <p:nvPr/>
        </p:nvSpPr>
        <p:spPr>
          <a:xfrm rot="0">
            <a:off x="1143000" y="7523597"/>
            <a:ext cx="5011607" cy="84141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3. </a:t>
            </a:r>
            <a:r>
              <a:rPr lang="en-US" b="true" sz="1200">
                <a:solidFill>
                  <a:srgbClr val="000000"/>
                </a:solidFill>
                <a:latin typeface="Roboto Bold"/>
                <a:ea typeface="Roboto Bold"/>
                <a:cs typeface="Roboto Bold"/>
                <a:sym typeface="Roboto Bold"/>
              </a:rPr>
              <a:t>Submit Documents</a:t>
            </a:r>
            <a:r>
              <a:rPr lang="en-US" sz="1200">
                <a:solidFill>
                  <a:srgbClr val="000000"/>
                </a:solidFill>
                <a:latin typeface="Roboto"/>
                <a:ea typeface="Roboto"/>
                <a:cs typeface="Roboto"/>
                <a:sym typeface="Roboto"/>
              </a:rPr>
              <a:t> – Provide all necessary paperwork. 4. </a:t>
            </a:r>
            <a:r>
              <a:rPr lang="en-US" b="true" sz="1200">
                <a:solidFill>
                  <a:srgbClr val="000000"/>
                </a:solidFill>
                <a:latin typeface="Roboto Bold"/>
                <a:ea typeface="Roboto Bold"/>
                <a:cs typeface="Roboto Bold"/>
                <a:sym typeface="Roboto Bold"/>
              </a:rPr>
              <a:t>Pay the Fee</a:t>
            </a:r>
            <a:r>
              <a:rPr lang="en-US" sz="1200">
                <a:solidFill>
                  <a:srgbClr val="000000"/>
                </a:solidFill>
                <a:latin typeface="Roboto"/>
                <a:ea typeface="Roboto"/>
                <a:cs typeface="Roboto"/>
                <a:sym typeface="Roboto"/>
              </a:rPr>
              <a:t> – The standard fee is £115 for a 6-month visa. 5. </a:t>
            </a:r>
            <a:r>
              <a:rPr lang="en-US" b="true" sz="1200">
                <a:solidFill>
                  <a:srgbClr val="000000"/>
                </a:solidFill>
                <a:latin typeface="Roboto Bold"/>
                <a:ea typeface="Roboto Bold"/>
                <a:cs typeface="Roboto Bold"/>
                <a:sym typeface="Roboto Bold"/>
              </a:rPr>
              <a:t>Attend Biometrics</a:t>
            </a:r>
            <a:r>
              <a:rPr lang="en-US" sz="1200">
                <a:solidFill>
                  <a:srgbClr val="000000"/>
                </a:solidFill>
                <a:latin typeface="Roboto"/>
                <a:ea typeface="Roboto"/>
                <a:cs typeface="Roboto"/>
                <a:sym typeface="Roboto"/>
              </a:rPr>
              <a:t> – Provide ﬁngerprints and a photograph. 6. </a:t>
            </a:r>
            <a:r>
              <a:rPr lang="en-US" b="true" sz="1200">
                <a:solidFill>
                  <a:srgbClr val="000000"/>
                </a:solidFill>
                <a:latin typeface="Roboto Bold"/>
                <a:ea typeface="Roboto Bold"/>
                <a:cs typeface="Roboto Bold"/>
                <a:sym typeface="Roboto Bold"/>
              </a:rPr>
              <a:t>Wait for Processing</a:t>
            </a:r>
            <a:r>
              <a:rPr lang="en-US" sz="1200">
                <a:solidFill>
                  <a:srgbClr val="000000"/>
                </a:solidFill>
                <a:latin typeface="Roboto"/>
                <a:ea typeface="Roboto"/>
                <a:cs typeface="Roboto"/>
                <a:sym typeface="Roboto"/>
              </a:rPr>
              <a:t> – Typically takes 3 weeks, but delays may occur. </a:t>
            </a:r>
          </a:p>
        </p:txBody>
      </p:sp>
      <p:sp>
        <p:nvSpPr>
          <p:cNvPr name="TextBox 12" id="12"/>
          <p:cNvSpPr txBox="true"/>
          <p:nvPr/>
        </p:nvSpPr>
        <p:spPr>
          <a:xfrm rot="0">
            <a:off x="1143000" y="891731"/>
            <a:ext cx="5427097"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3. </a:t>
            </a:r>
            <a:r>
              <a:rPr lang="en-US" b="true" sz="1200">
                <a:solidFill>
                  <a:srgbClr val="000000"/>
                </a:solidFill>
                <a:latin typeface="Roboto Bold"/>
                <a:ea typeface="Roboto Bold"/>
                <a:cs typeface="Roboto Bold"/>
                <a:sym typeface="Roboto Bold"/>
              </a:rPr>
              <a:t>Family Visitor Visa</a:t>
            </a:r>
            <a:r>
              <a:rPr lang="en-US" sz="1200">
                <a:solidFill>
                  <a:srgbClr val="000000"/>
                </a:solidFill>
                <a:latin typeface="Roboto"/>
                <a:ea typeface="Roboto"/>
                <a:cs typeface="Roboto"/>
                <a:sym typeface="Roboto"/>
              </a:rPr>
              <a:t> – For visiting relatives in the UK (now merged under the </a:t>
            </a:r>
          </a:p>
        </p:txBody>
      </p:sp>
      <p:sp>
        <p:nvSpPr>
          <p:cNvPr name="TextBox 13" id="13"/>
          <p:cNvSpPr txBox="true"/>
          <p:nvPr/>
        </p:nvSpPr>
        <p:spPr>
          <a:xfrm rot="0">
            <a:off x="1371600" y="1102081"/>
            <a:ext cx="1582483"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Standard Visitor Visa). </a:t>
            </a:r>
          </a:p>
        </p:txBody>
      </p:sp>
      <p:sp>
        <p:nvSpPr>
          <p:cNvPr name="TextBox 14" id="14"/>
          <p:cNvSpPr txBox="true"/>
          <p:nvPr/>
        </p:nvSpPr>
        <p:spPr>
          <a:xfrm rot="0">
            <a:off x="1143000" y="1312431"/>
            <a:ext cx="5397036"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4. </a:t>
            </a:r>
            <a:r>
              <a:rPr lang="en-US" b="true" sz="1200">
                <a:solidFill>
                  <a:srgbClr val="000000"/>
                </a:solidFill>
                <a:latin typeface="Roboto Bold"/>
                <a:ea typeface="Roboto Bold"/>
                <a:cs typeface="Roboto Bold"/>
                <a:sym typeface="Roboto Bold"/>
              </a:rPr>
              <a:t>Marriage Visitor Visa</a:t>
            </a:r>
            <a:r>
              <a:rPr lang="en-US" sz="1200">
                <a:solidFill>
                  <a:srgbClr val="000000"/>
                </a:solidFill>
                <a:latin typeface="Roboto"/>
                <a:ea typeface="Roboto"/>
                <a:cs typeface="Roboto"/>
                <a:sym typeface="Roboto"/>
              </a:rPr>
              <a:t> – For those planning to get married in the UK but not </a:t>
            </a:r>
          </a:p>
        </p:txBody>
      </p:sp>
      <p:sp>
        <p:nvSpPr>
          <p:cNvPr name="TextBox 15" id="15"/>
          <p:cNvSpPr txBox="true"/>
          <p:nvPr/>
        </p:nvSpPr>
        <p:spPr>
          <a:xfrm rot="0">
            <a:off x="1371600" y="1522771"/>
            <a:ext cx="855269"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settle there. </a:t>
            </a:r>
          </a:p>
        </p:txBody>
      </p:sp>
      <p:sp>
        <p:nvSpPr>
          <p:cNvPr name="TextBox 16" id="16"/>
          <p:cNvSpPr txBox="true"/>
          <p:nvPr/>
        </p:nvSpPr>
        <p:spPr>
          <a:xfrm rot="0">
            <a:off x="1143000" y="1733121"/>
            <a:ext cx="5396732" cy="210388"/>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5. </a:t>
            </a:r>
            <a:r>
              <a:rPr lang="en-US" b="true" sz="1200">
                <a:solidFill>
                  <a:srgbClr val="000000"/>
                </a:solidFill>
                <a:latin typeface="Roboto Bold"/>
                <a:ea typeface="Roboto Bold"/>
                <a:cs typeface="Roboto Bold"/>
                <a:sym typeface="Roboto Bold"/>
              </a:rPr>
              <a:t>Permitted Paid Engagement Visa</a:t>
            </a:r>
            <a:r>
              <a:rPr lang="en-US" sz="1200">
                <a:solidFill>
                  <a:srgbClr val="000000"/>
                </a:solidFill>
                <a:latin typeface="Roboto"/>
                <a:ea typeface="Roboto"/>
                <a:cs typeface="Roboto"/>
                <a:sym typeface="Roboto"/>
              </a:rPr>
              <a:t> – For professionals invited for paid work </a:t>
            </a:r>
          </a:p>
        </p:txBody>
      </p:sp>
      <p:sp>
        <p:nvSpPr>
          <p:cNvPr name="TextBox 17" id="17"/>
          <p:cNvSpPr txBox="true"/>
          <p:nvPr/>
        </p:nvSpPr>
        <p:spPr>
          <a:xfrm rot="0">
            <a:off x="1371600" y="1943462"/>
            <a:ext cx="2758211" cy="210388"/>
          </a:xfrm>
          <a:prstGeom prst="rect">
            <a:avLst/>
          </a:prstGeom>
        </p:spPr>
        <p:txBody>
          <a:bodyPr anchor="t" rtlCol="false" tIns="0" lIns="0" bIns="0" rIns="0">
            <a:spAutoFit/>
          </a:bodyPr>
          <a:lstStyle/>
          <a:p>
            <a:pPr algn="l">
              <a:lnSpc>
                <a:spcPts val="1655"/>
              </a:lnSpc>
            </a:pPr>
            <a:r>
              <a:rPr lang="en-US" sz="1200" spc="1">
                <a:solidFill>
                  <a:srgbClr val="000000"/>
                </a:solidFill>
                <a:latin typeface="Roboto"/>
                <a:ea typeface="Roboto"/>
                <a:cs typeface="Roboto"/>
                <a:sym typeface="Roboto"/>
              </a:rPr>
              <a:t>engagements (e.g., artists, academics). </a:t>
            </a:r>
          </a:p>
        </p:txBody>
      </p:sp>
      <p:sp>
        <p:nvSpPr>
          <p:cNvPr name="TextBox 18" id="18"/>
          <p:cNvSpPr txBox="true"/>
          <p:nvPr/>
        </p:nvSpPr>
        <p:spPr>
          <a:xfrm rot="0">
            <a:off x="914400" y="2375344"/>
            <a:ext cx="1750533"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Eligibility Criteria </a:t>
            </a:r>
          </a:p>
        </p:txBody>
      </p:sp>
      <p:sp>
        <p:nvSpPr>
          <p:cNvPr name="TextBox 19" id="19"/>
          <p:cNvSpPr txBox="true"/>
          <p:nvPr/>
        </p:nvSpPr>
        <p:spPr>
          <a:xfrm rot="0">
            <a:off x="914400" y="6446015"/>
            <a:ext cx="2033845"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Application Process </a:t>
            </a:r>
          </a:p>
        </p:txBody>
      </p:sp>
      <p:sp>
        <p:nvSpPr>
          <p:cNvPr name="TextBox 20" id="20"/>
          <p:cNvSpPr txBox="true"/>
          <p:nvPr/>
        </p:nvSpPr>
        <p:spPr>
          <a:xfrm rot="0">
            <a:off x="914400" y="4305510"/>
            <a:ext cx="2122084"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Required Documents </a:t>
            </a:r>
          </a:p>
        </p:txBody>
      </p:sp>
      <p:sp>
        <p:nvSpPr>
          <p:cNvPr name="TextBox 21" id="21"/>
          <p:cNvSpPr txBox="true"/>
          <p:nvPr/>
        </p:nvSpPr>
        <p:spPr>
          <a:xfrm rot="0">
            <a:off x="914400" y="8586521"/>
            <a:ext cx="3002232"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Common Reasons for Refusal </a:t>
            </a:r>
          </a:p>
        </p:txBody>
      </p:sp>
      <p:sp>
        <p:nvSpPr>
          <p:cNvPr name="TextBox 22" id="22"/>
          <p:cNvSpPr txBox="true"/>
          <p:nvPr/>
        </p:nvSpPr>
        <p:spPr>
          <a:xfrm rot="0">
            <a:off x="1143000" y="9027414"/>
            <a:ext cx="137084" cy="648043"/>
          </a:xfrm>
          <a:prstGeom prst="rect">
            <a:avLst/>
          </a:prstGeom>
        </p:spPr>
        <p:txBody>
          <a:bodyPr anchor="t" rtlCol="false" tIns="0" lIns="0" bIns="0" rIns="0">
            <a:spAutoFit/>
          </a:bodyPr>
          <a:lstStyle/>
          <a:p>
            <a:pPr algn="just">
              <a:lnSpc>
                <a:spcPts val="1655"/>
              </a:lnSpc>
            </a:pPr>
            <a:r>
              <a:rPr lang="en-US" sz="1200">
                <a:solidFill>
                  <a:srgbClr val="000000"/>
                </a:solidFill>
                <a:latin typeface="Arial"/>
                <a:ea typeface="Arial"/>
                <a:cs typeface="Arial"/>
                <a:sym typeface="Arial"/>
              </a:rPr>
              <a:t>● ● ●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7689847" cy="10820400"/>
          </a:xfrm>
          <a:custGeom>
            <a:avLst/>
            <a:gdLst/>
            <a:ahLst/>
            <a:cxnLst/>
            <a:rect r="r" b="b" t="t" l="l"/>
            <a:pathLst>
              <a:path h="10820400" w="7689847">
                <a:moveTo>
                  <a:pt x="0" y="0"/>
                </a:moveTo>
                <a:lnTo>
                  <a:pt x="7689847" y="0"/>
                </a:lnTo>
                <a:lnTo>
                  <a:pt x="7689847" y="10820400"/>
                </a:lnTo>
                <a:lnTo>
                  <a:pt x="0" y="10820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143000" y="886082"/>
            <a:ext cx="137084" cy="227352"/>
          </a:xfrm>
          <a:prstGeom prst="rect">
            <a:avLst/>
          </a:prstGeom>
        </p:spPr>
        <p:txBody>
          <a:bodyPr anchor="t" rtlCol="false" tIns="0" lIns="0" bIns="0" rIns="0">
            <a:spAutoFit/>
          </a:bodyPr>
          <a:lstStyle/>
          <a:p>
            <a:pPr algn="l">
              <a:lnSpc>
                <a:spcPts val="1679"/>
              </a:lnSpc>
            </a:pPr>
            <a:r>
              <a:rPr lang="en-US" sz="1200">
                <a:solidFill>
                  <a:srgbClr val="000000"/>
                </a:solidFill>
                <a:latin typeface="Arial"/>
                <a:ea typeface="Arial"/>
                <a:cs typeface="Arial"/>
                <a:sym typeface="Arial"/>
              </a:rPr>
              <a:t>● </a:t>
            </a:r>
          </a:p>
        </p:txBody>
      </p:sp>
      <p:sp>
        <p:nvSpPr>
          <p:cNvPr name="TextBox 4" id="4"/>
          <p:cNvSpPr txBox="true"/>
          <p:nvPr/>
        </p:nvSpPr>
        <p:spPr>
          <a:xfrm rot="0">
            <a:off x="1143000" y="1764506"/>
            <a:ext cx="137084" cy="858383"/>
          </a:xfrm>
          <a:prstGeom prst="rect">
            <a:avLst/>
          </a:prstGeom>
        </p:spPr>
        <p:txBody>
          <a:bodyPr anchor="t" rtlCol="false" tIns="0" lIns="0" bIns="0" rIns="0">
            <a:spAutoFit/>
          </a:bodyPr>
          <a:lstStyle/>
          <a:p>
            <a:pPr algn="just">
              <a:lnSpc>
                <a:spcPts val="1655"/>
              </a:lnSpc>
            </a:pPr>
            <a:r>
              <a:rPr lang="en-US" sz="1200">
                <a:solidFill>
                  <a:srgbClr val="000000"/>
                </a:solidFill>
                <a:latin typeface="Arial"/>
                <a:ea typeface="Arial"/>
                <a:cs typeface="Arial"/>
                <a:sym typeface="Arial"/>
              </a:rPr>
              <a:t>● ● ● ● </a:t>
            </a:r>
          </a:p>
        </p:txBody>
      </p:sp>
      <p:sp>
        <p:nvSpPr>
          <p:cNvPr name="TextBox 5" id="5"/>
          <p:cNvSpPr txBox="true"/>
          <p:nvPr/>
        </p:nvSpPr>
        <p:spPr>
          <a:xfrm rot="0">
            <a:off x="1371600" y="891731"/>
            <a:ext cx="2255434" cy="210388"/>
          </a:xfrm>
          <a:prstGeom prst="rect">
            <a:avLst/>
          </a:prstGeom>
        </p:spPr>
        <p:txBody>
          <a:bodyPr anchor="t" rtlCol="false" tIns="0" lIns="0" bIns="0" rIns="0">
            <a:spAutoFit/>
          </a:bodyPr>
          <a:lstStyle/>
          <a:p>
            <a:pPr algn="l">
              <a:lnSpc>
                <a:spcPts val="1679"/>
              </a:lnSpc>
            </a:pPr>
            <a:r>
              <a:rPr lang="en-US" sz="1200">
                <a:solidFill>
                  <a:srgbClr val="000000"/>
                </a:solidFill>
                <a:latin typeface="Roboto"/>
                <a:ea typeface="Roboto"/>
                <a:cs typeface="Roboto"/>
                <a:sym typeface="Roboto"/>
              </a:rPr>
              <a:t>Previous immigration violations. </a:t>
            </a:r>
          </a:p>
        </p:txBody>
      </p:sp>
      <p:sp>
        <p:nvSpPr>
          <p:cNvPr name="TextBox 6" id="6"/>
          <p:cNvSpPr txBox="true"/>
          <p:nvPr/>
        </p:nvSpPr>
        <p:spPr>
          <a:xfrm rot="0">
            <a:off x="1371600" y="1770164"/>
            <a:ext cx="4892440" cy="84141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Apply well in advance. Provide clear and genuine documents. Demonstrate strong reasons to return home (employment, family ties). Seek professional advice if unsure about the process. </a:t>
            </a:r>
          </a:p>
        </p:txBody>
      </p:sp>
      <p:sp>
        <p:nvSpPr>
          <p:cNvPr name="TextBox 7" id="7"/>
          <p:cNvSpPr txBox="true"/>
          <p:nvPr/>
        </p:nvSpPr>
        <p:spPr>
          <a:xfrm rot="0">
            <a:off x="914400" y="3279629"/>
            <a:ext cx="5659507" cy="841419"/>
          </a:xfrm>
          <a:prstGeom prst="rect">
            <a:avLst/>
          </a:prstGeom>
        </p:spPr>
        <p:txBody>
          <a:bodyPr anchor="t" rtlCol="false" tIns="0" lIns="0" bIns="0" rIns="0">
            <a:spAutoFit/>
          </a:bodyPr>
          <a:lstStyle/>
          <a:p>
            <a:pPr algn="l">
              <a:lnSpc>
                <a:spcPts val="1655"/>
              </a:lnSpc>
            </a:pPr>
            <a:r>
              <a:rPr lang="en-US" sz="1200">
                <a:solidFill>
                  <a:srgbClr val="000000"/>
                </a:solidFill>
                <a:latin typeface="Roboto"/>
                <a:ea typeface="Roboto"/>
                <a:cs typeface="Roboto"/>
                <a:sym typeface="Roboto"/>
              </a:rPr>
              <a:t>The </a:t>
            </a:r>
            <a:r>
              <a:rPr lang="en-US" b="true" sz="1200">
                <a:solidFill>
                  <a:srgbClr val="000000"/>
                </a:solidFill>
                <a:latin typeface="Roboto Bold"/>
                <a:ea typeface="Roboto Bold"/>
                <a:cs typeface="Roboto Bold"/>
                <a:sym typeface="Roboto Bold"/>
              </a:rPr>
              <a:t>UK Visit Visa</a:t>
            </a:r>
            <a:r>
              <a:rPr lang="en-US" sz="1200">
                <a:solidFill>
                  <a:srgbClr val="000000"/>
                </a:solidFill>
                <a:latin typeface="Roboto"/>
                <a:ea typeface="Roboto"/>
                <a:cs typeface="Roboto"/>
                <a:sym typeface="Roboto"/>
              </a:rPr>
              <a:t> is an excellent option for short-term visits to the UK. By meeting the eligibility criteria, submitting the correct documents, and following the application process carefully, applicants can increase their chances of approval. Always check the latest UK government guidelines before applying. </a:t>
            </a:r>
          </a:p>
        </p:txBody>
      </p:sp>
      <p:sp>
        <p:nvSpPr>
          <p:cNvPr name="TextBox 8" id="8"/>
          <p:cNvSpPr txBox="true"/>
          <p:nvPr/>
        </p:nvSpPr>
        <p:spPr>
          <a:xfrm rot="0">
            <a:off x="914400" y="2833087"/>
            <a:ext cx="1161545"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Conclusion </a:t>
            </a:r>
          </a:p>
        </p:txBody>
      </p:sp>
      <p:sp>
        <p:nvSpPr>
          <p:cNvPr name="TextBox 9" id="9"/>
          <p:cNvSpPr txBox="true"/>
          <p:nvPr/>
        </p:nvSpPr>
        <p:spPr>
          <a:xfrm rot="0">
            <a:off x="914400" y="1323613"/>
            <a:ext cx="3321339" cy="295666"/>
          </a:xfrm>
          <a:prstGeom prst="rect">
            <a:avLst/>
          </a:prstGeom>
        </p:spPr>
        <p:txBody>
          <a:bodyPr anchor="t" rtlCol="false" tIns="0" lIns="0" bIns="0" rIns="0">
            <a:spAutoFit/>
          </a:bodyPr>
          <a:lstStyle/>
          <a:p>
            <a:pPr algn="l">
              <a:lnSpc>
                <a:spcPts val="2379"/>
              </a:lnSpc>
            </a:pPr>
            <a:r>
              <a:rPr lang="en-US" b="true" sz="1700">
                <a:solidFill>
                  <a:srgbClr val="000000"/>
                </a:solidFill>
                <a:latin typeface="Roboto Bold"/>
                <a:ea typeface="Roboto Bold"/>
                <a:cs typeface="Roboto Bold"/>
                <a:sym typeface="Roboto Bold"/>
              </a:rPr>
              <a:t>Tips for a Successful Application </a:t>
            </a:r>
          </a:p>
        </p:txBody>
      </p:sp>
      <p:sp>
        <p:nvSpPr>
          <p:cNvPr name="TextBox 10" id="10"/>
          <p:cNvSpPr txBox="true"/>
          <p:nvPr/>
        </p:nvSpPr>
        <p:spPr>
          <a:xfrm rot="0">
            <a:off x="1663951" y="5096513"/>
            <a:ext cx="1633118" cy="34578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Phone Number </a:t>
            </a:r>
          </a:p>
        </p:txBody>
      </p:sp>
      <p:sp>
        <p:nvSpPr>
          <p:cNvPr name="TextBox 11" id="11"/>
          <p:cNvSpPr txBox="true"/>
          <p:nvPr/>
        </p:nvSpPr>
        <p:spPr>
          <a:xfrm rot="0">
            <a:off x="3776662" y="4871742"/>
            <a:ext cx="64780" cy="307686"/>
          </a:xfrm>
          <a:prstGeom prst="rect">
            <a:avLst/>
          </a:prstGeom>
        </p:spPr>
        <p:txBody>
          <a:bodyPr anchor="t" rtlCol="false" tIns="0" lIns="0" bIns="0" rIns="0">
            <a:spAutoFit/>
          </a:bodyPr>
          <a:lstStyle/>
          <a:p>
            <a:pPr algn="l">
              <a:lnSpc>
                <a:spcPts val="2181"/>
              </a:lnSpc>
            </a:pPr>
            <a:r>
              <a:rPr lang="en-US" sz="1800">
                <a:solidFill>
                  <a:srgbClr val="000000"/>
                </a:solidFill>
                <a:latin typeface="Arial"/>
                <a:ea typeface="Arial"/>
                <a:cs typeface="Arial"/>
                <a:sym typeface="Arial"/>
              </a:rPr>
              <a:t> </a:t>
            </a:r>
          </a:p>
        </p:txBody>
      </p:sp>
      <p:sp>
        <p:nvSpPr>
          <p:cNvPr name="TextBox 12" id="12"/>
          <p:cNvSpPr txBox="true"/>
          <p:nvPr/>
        </p:nvSpPr>
        <p:spPr>
          <a:xfrm rot="0">
            <a:off x="3392072" y="5145072"/>
            <a:ext cx="2608421" cy="292713"/>
          </a:xfrm>
          <a:prstGeom prst="rect">
            <a:avLst/>
          </a:prstGeom>
        </p:spPr>
        <p:txBody>
          <a:bodyPr anchor="t" rtlCol="false" tIns="0" lIns="0" bIns="0" rIns="0">
            <a:spAutoFit/>
          </a:bodyPr>
          <a:lstStyle/>
          <a:p>
            <a:pPr algn="l">
              <a:lnSpc>
                <a:spcPts val="2060"/>
              </a:lnSpc>
            </a:pPr>
            <a:r>
              <a:rPr lang="en-US" sz="1700">
                <a:solidFill>
                  <a:srgbClr val="000000"/>
                </a:solidFill>
                <a:latin typeface="Arial"/>
                <a:ea typeface="Arial"/>
                <a:cs typeface="Arial"/>
                <a:sym typeface="Arial"/>
              </a:rPr>
              <a:t>+44 (0)20 3411 1261 (UK) </a:t>
            </a:r>
          </a:p>
        </p:txBody>
      </p:sp>
      <p:sp>
        <p:nvSpPr>
          <p:cNvPr name="TextBox 13" id="13"/>
          <p:cNvSpPr txBox="true"/>
          <p:nvPr/>
        </p:nvSpPr>
        <p:spPr>
          <a:xfrm rot="0">
            <a:off x="2113902" y="5434736"/>
            <a:ext cx="3453222" cy="998792"/>
          </a:xfrm>
          <a:prstGeom prst="rect">
            <a:avLst/>
          </a:prstGeom>
        </p:spPr>
        <p:txBody>
          <a:bodyPr anchor="t" rtlCol="false" tIns="0" lIns="0" bIns="0" rIns="0">
            <a:spAutoFit/>
          </a:bodyPr>
          <a:lstStyle/>
          <a:p>
            <a:pPr algn="ctr">
              <a:lnSpc>
                <a:spcPts val="4250"/>
              </a:lnSpc>
            </a:pPr>
            <a:r>
              <a:rPr lang="en-US" sz="1700">
                <a:solidFill>
                  <a:srgbClr val="000000"/>
                </a:solidFill>
                <a:latin typeface="Arial"/>
                <a:ea typeface="Arial"/>
                <a:cs typeface="Arial"/>
                <a:sym typeface="Arial"/>
              </a:rPr>
              <a:t>Email:</a:t>
            </a:r>
            <a:r>
              <a:rPr lang="en-US" sz="1700">
                <a:solidFill>
                  <a:srgbClr val="000000"/>
                </a:solidFill>
                <a:latin typeface="Arial"/>
                <a:ea typeface="Arial"/>
                <a:cs typeface="Arial"/>
                <a:sym typeface="Arial"/>
                <a:hlinkClick r:id="rId4" tooltip="mailto:info@visaandmigration.com"/>
              </a:rPr>
              <a:t> </a:t>
            </a:r>
            <a:r>
              <a:rPr lang="en-US" sz="1700">
                <a:solidFill>
                  <a:srgbClr val="1155CC"/>
                </a:solidFill>
                <a:latin typeface="Arial"/>
                <a:ea typeface="Arial"/>
                <a:cs typeface="Arial"/>
                <a:sym typeface="Arial"/>
                <a:hlinkClick r:id="rId5" tooltip="mailto:info@visaandmigration.com"/>
              </a:rPr>
              <a:t>info@visaandmigration.com</a:t>
            </a:r>
            <a:r>
              <a:rPr lang="en-US" sz="1700">
                <a:solidFill>
                  <a:srgbClr val="000000"/>
                </a:solidFill>
                <a:latin typeface="Arial"/>
                <a:ea typeface="Arial"/>
                <a:cs typeface="Arial"/>
                <a:sym typeface="Arial"/>
              </a:rPr>
              <a:t> </a:t>
            </a:r>
          </a:p>
          <a:p>
            <a:pPr algn="ctr">
              <a:lnSpc>
                <a:spcPts val="3570"/>
              </a:lnSpc>
            </a:pPr>
            <a:r>
              <a:rPr lang="en-US" sz="1700">
                <a:solidFill>
                  <a:srgbClr val="000000"/>
                </a:solidFill>
                <a:latin typeface="Arial"/>
                <a:ea typeface="Arial"/>
                <a:cs typeface="Arial"/>
                <a:sym typeface="Arial"/>
              </a:rPr>
              <a:t>Web:</a:t>
            </a:r>
            <a:r>
              <a:rPr lang="en-US" sz="1700">
                <a:solidFill>
                  <a:srgbClr val="000000"/>
                </a:solidFill>
                <a:latin typeface="Arial"/>
                <a:ea typeface="Arial"/>
                <a:cs typeface="Arial"/>
                <a:sym typeface="Arial"/>
                <a:hlinkClick r:id="rId6" tooltip="http://www.visaandmigration.com"/>
              </a:rPr>
              <a:t> </a:t>
            </a:r>
            <a:r>
              <a:rPr lang="en-US" sz="1700">
                <a:solidFill>
                  <a:srgbClr val="1155CC"/>
                </a:solidFill>
                <a:latin typeface="Arial"/>
                <a:ea typeface="Arial"/>
                <a:cs typeface="Arial"/>
                <a:sym typeface="Arial"/>
                <a:hlinkClick r:id="rId7" tooltip="http://www.visaandmigration.com"/>
              </a:rPr>
              <a:t>www.visaandmigration.com</a:t>
            </a:r>
            <a:r>
              <a:rPr lang="en-US" sz="1700">
                <a:solidFill>
                  <a:srgbClr val="000000"/>
                </a:solidFill>
                <a:latin typeface="Arial"/>
                <a:ea typeface="Arial"/>
                <a:cs typeface="Arial"/>
                <a:sym typeface="Arial"/>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DAGkB67ImL0</dc:identifier>
  <dcterms:modified xsi:type="dcterms:W3CDTF">2011-08-01T06:04:30Z</dcterms:modified>
  <cp:revision>1</cp:revision>
  <dc:title>UK Visit Visa_ A Comprehensive Guide.pdf</dc:title>
</cp:coreProperties>
</file>