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4" r:id="rId7"/>
    <p:sldId id="263" r:id="rId8"/>
  </p:sldIdLst>
  <p:sldSz cx="18288000" cy="10287000"/>
  <p:notesSz cx="6858000" cy="9144000"/>
  <p:embeddedFontLst>
    <p:embeddedFont>
      <p:font typeface="Canva Sans" panose="020B0604020202020204" charset="0"/>
      <p:regular r:id="rId9"/>
    </p:embeddedFont>
    <p:embeddedFont>
      <p:font typeface="Canva Sans Bold" panose="020B0604020202020204" charset="0"/>
      <p:regular r:id="rId10"/>
    </p:embeddedFont>
    <p:embeddedFont>
      <p:font typeface="Montserrat Bold"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3856" autoAdjust="0"/>
  </p:normalViewPr>
  <p:slideViewPr>
    <p:cSldViewPr>
      <p:cViewPr varScale="1">
        <p:scale>
          <a:sx n="50" d="100"/>
          <a:sy n="50" d="100"/>
        </p:scale>
        <p:origin x="946"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growthwayadvertising.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seo-service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seo-service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svg"/><Relationship Id="rId7" Type="http://schemas.openxmlformats.org/officeDocument/2006/relationships/hyperlink" Target="https://growthwayadvertising.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2238992" y="-2461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862805" y="-5598215"/>
            <a:ext cx="22553547" cy="8933879"/>
            <a:chOff x="0" y="0"/>
            <a:chExt cx="5940029" cy="2352956"/>
          </a:xfrm>
        </p:grpSpPr>
        <p:sp>
          <p:nvSpPr>
            <p:cNvPr id="4" name="Freeform 4"/>
            <p:cNvSpPr/>
            <p:nvPr/>
          </p:nvSpPr>
          <p:spPr>
            <a:xfrm>
              <a:off x="0" y="0"/>
              <a:ext cx="5940029" cy="2352956"/>
            </a:xfrm>
            <a:custGeom>
              <a:avLst/>
              <a:gdLst/>
              <a:ahLst/>
              <a:cxnLst/>
              <a:rect l="l" t="t" r="r" b="b"/>
              <a:pathLst>
                <a:path w="5940029" h="2352956">
                  <a:moveTo>
                    <a:pt x="14074" y="0"/>
                  </a:moveTo>
                  <a:lnTo>
                    <a:pt x="5925955" y="0"/>
                  </a:lnTo>
                  <a:cubicBezTo>
                    <a:pt x="5929688" y="0"/>
                    <a:pt x="5933267" y="1483"/>
                    <a:pt x="5935907" y="4122"/>
                  </a:cubicBezTo>
                  <a:cubicBezTo>
                    <a:pt x="5938546" y="6762"/>
                    <a:pt x="5940029" y="10341"/>
                    <a:pt x="5940029" y="14074"/>
                  </a:cubicBezTo>
                  <a:lnTo>
                    <a:pt x="5940029" y="2338882"/>
                  </a:lnTo>
                  <a:cubicBezTo>
                    <a:pt x="5940029" y="2346655"/>
                    <a:pt x="5933728" y="2352956"/>
                    <a:pt x="5925955" y="2352956"/>
                  </a:cubicBezTo>
                  <a:lnTo>
                    <a:pt x="14074" y="2352956"/>
                  </a:lnTo>
                  <a:cubicBezTo>
                    <a:pt x="6301" y="2352956"/>
                    <a:pt x="0" y="2346655"/>
                    <a:pt x="0" y="2338882"/>
                  </a:cubicBezTo>
                  <a:lnTo>
                    <a:pt x="0" y="14074"/>
                  </a:lnTo>
                  <a:cubicBezTo>
                    <a:pt x="0" y="6301"/>
                    <a:pt x="6301" y="0"/>
                    <a:pt x="14074" y="0"/>
                  </a:cubicBezTo>
                  <a:close/>
                </a:path>
              </a:pathLst>
            </a:custGeom>
            <a:solidFill>
              <a:srgbClr val="FFFFFF"/>
            </a:solidFill>
            <a:ln w="38100" cap="rnd">
              <a:solidFill>
                <a:srgbClr val="FFFFFF"/>
              </a:solidFill>
              <a:prstDash val="solid"/>
              <a:round/>
            </a:ln>
          </p:spPr>
        </p:sp>
        <p:sp>
          <p:nvSpPr>
            <p:cNvPr id="5" name="TextBox 5"/>
            <p:cNvSpPr txBox="1"/>
            <p:nvPr/>
          </p:nvSpPr>
          <p:spPr>
            <a:xfrm>
              <a:off x="0" y="-38100"/>
              <a:ext cx="5940029" cy="239105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43187" y="5517692"/>
            <a:ext cx="9201626" cy="1477328"/>
          </a:xfrm>
          <a:prstGeom prst="rect">
            <a:avLst/>
          </a:prstGeom>
        </p:spPr>
        <p:txBody>
          <a:bodyPr wrap="square" lIns="0" tIns="0" rIns="0" bIns="0" rtlCol="0" anchor="t">
            <a:spAutoFit/>
          </a:bodyPr>
          <a:lstStyle/>
          <a:p>
            <a:pPr rtl="0">
              <a:spcBef>
                <a:spcPts val="1800"/>
              </a:spcBef>
              <a:spcAft>
                <a:spcPts val="600"/>
              </a:spcAft>
            </a:pPr>
            <a:r>
              <a:rPr lang="en-US" sz="4800" b="1" i="0" u="none" strike="noStrike" dirty="0">
                <a:solidFill>
                  <a:schemeClr val="bg1"/>
                </a:solidFill>
                <a:effectLst/>
                <a:latin typeface="Arial" panose="020B0604020202020204" pitchFamily="34" charset="0"/>
              </a:rPr>
              <a:t>Expert SEO services provide key solutions for online growth</a:t>
            </a:r>
            <a:endParaRPr lang="en-US" sz="4800" b="1" dirty="0">
              <a:solidFill>
                <a:schemeClr val="bg1"/>
              </a:solidFill>
              <a:effectLst/>
            </a:endParaRPr>
          </a:p>
        </p:txBody>
      </p:sp>
      <p:sp>
        <p:nvSpPr>
          <p:cNvPr id="7" name="Freeform 7"/>
          <p:cNvSpPr/>
          <p:nvPr/>
        </p:nvSpPr>
        <p:spPr>
          <a:xfrm>
            <a:off x="6268696"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4"/>
            <a:stretch>
              <a:fillRect t="-113592" b="-124579"/>
            </a:stretch>
          </a:blipFill>
        </p:spPr>
      </p:sp>
      <p:sp>
        <p:nvSpPr>
          <p:cNvPr id="8" name="TextBox 8"/>
          <p:cNvSpPr txBox="1"/>
          <p:nvPr/>
        </p:nvSpPr>
        <p:spPr>
          <a:xfrm>
            <a:off x="4543187" y="8931287"/>
            <a:ext cx="9201626" cy="654025"/>
          </a:xfrm>
          <a:prstGeom prst="rect">
            <a:avLst/>
          </a:prstGeom>
        </p:spPr>
        <p:txBody>
          <a:bodyPr wrap="square" lIns="0" tIns="0" rIns="0" bIns="0" rtlCol="0" anchor="t">
            <a:spAutoFit/>
          </a:bodyPr>
          <a:lstStyle/>
          <a:p>
            <a:pPr>
              <a:lnSpc>
                <a:spcPts val="5118"/>
              </a:lnSpc>
            </a:pPr>
            <a:r>
              <a:rPr lang="en-US" sz="4374" b="1" dirty="0">
                <a:solidFill>
                  <a:srgbClr val="FFFFFF"/>
                </a:solidFill>
                <a:latin typeface="Canva Sans Bold"/>
                <a:sym typeface="Canva Sans Bold"/>
                <a:hlinkClick r:id="rId5" tooltip="https://growthwayadvertising.com">
                  <a:extLst>
                    <a:ext uri="{A12FA001-AC4F-418D-AE19-62706E023703}">
                      <ahyp:hlinkClr xmlns:ahyp="http://schemas.microsoft.com/office/drawing/2018/hyperlinkcolor" val="tx"/>
                    </a:ext>
                  </a:extLst>
                </a:hlinkClick>
              </a:rPr>
              <a:t>www.growthwayadvertising.com </a:t>
            </a:r>
          </a:p>
        </p:txBody>
      </p:sp>
      <p:sp>
        <p:nvSpPr>
          <p:cNvPr id="9" name="Freeform 9"/>
          <p:cNvSpPr/>
          <p:nvPr/>
        </p:nvSpPr>
        <p:spPr>
          <a:xfrm rot="-783467">
            <a:off x="14610493" y="6504487"/>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5800406" y="-2753813"/>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141093" y="7333452"/>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905000" y="1257300"/>
            <a:ext cx="14933610" cy="8186857"/>
          </a:xfrm>
          <a:prstGeom prst="rect">
            <a:avLst/>
          </a:prstGeom>
        </p:spPr>
        <p:txBody>
          <a:bodyPr lIns="0" tIns="0" rIns="0" bIns="0" rtlCol="0" anchor="t">
            <a:spAutoFit/>
          </a:bodyPr>
          <a:lstStyle/>
          <a:p>
            <a:pPr rtl="0">
              <a:buNone/>
            </a:pPr>
            <a:r>
              <a:rPr lang="en-US" sz="3200" b="0" i="0" u="none" strike="noStrike" dirty="0">
                <a:solidFill>
                  <a:schemeClr val="bg1"/>
                </a:solidFill>
                <a:effectLst/>
                <a:latin typeface="Arial" panose="020B0604020202020204" pitchFamily="34" charset="0"/>
              </a:rPr>
              <a:t>Any business must achieve total visibility within digital domains. Search engines such as Google can lose site of your website because above average appearance alone will not pull in rankings under today's millions of site competition. Expert SEO services represent the essential solution to achieve these goals. The search engine optimization cost brings valuable high-quality visitors to your website regardless of your organization scale.</a:t>
            </a:r>
            <a:endParaRPr lang="en-US" sz="3200" b="0" dirty="0">
              <a:solidFill>
                <a:schemeClr val="bg1"/>
              </a:solidFill>
              <a:effectLst/>
            </a:endParaRPr>
          </a:p>
          <a:p>
            <a:pPr rtl="0">
              <a:spcBef>
                <a:spcPts val="1800"/>
              </a:spcBef>
              <a:spcAft>
                <a:spcPts val="600"/>
              </a:spcAft>
              <a:buNone/>
            </a:pPr>
            <a:br>
              <a:rPr lang="en-US" sz="3200" b="0" dirty="0">
                <a:solidFill>
                  <a:schemeClr val="bg1"/>
                </a:solidFill>
                <a:effectLst/>
              </a:rPr>
            </a:br>
            <a:r>
              <a:rPr lang="en-US" sz="3200" b="1" i="0" u="none" strike="noStrike" dirty="0">
                <a:solidFill>
                  <a:schemeClr val="bg1"/>
                </a:solidFill>
                <a:effectLst/>
                <a:latin typeface="Arial" panose="020B0604020202020204" pitchFamily="34" charset="0"/>
              </a:rPr>
              <a:t>What Are SEO Services?</a:t>
            </a:r>
            <a:endParaRPr lang="en-US" sz="3200" b="1" dirty="0">
              <a:solidFill>
                <a:schemeClr val="bg1"/>
              </a:solidFill>
              <a:effectLst/>
            </a:endParaRP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Organizations adopt Search Engine Optimization (SEO) services as strategies for enhancing user visibility when search engines list their websites. You need to position your content at the front of search engine results for related keywords that represent your business. You should optimize your site structure and content together with your backlinks to follow search engine algorithm requirements.</a:t>
            </a:r>
            <a:endParaRPr lang="en-US" sz="3200" b="0" dirty="0">
              <a:solidFill>
                <a:schemeClr val="bg1"/>
              </a:solidFill>
              <a:effectLst/>
            </a:endParaRPr>
          </a:p>
          <a:p>
            <a:pPr>
              <a:buNone/>
            </a:pPr>
            <a:br>
              <a:rPr lang="en-US" sz="3200" dirty="0">
                <a:solidFill>
                  <a:schemeClr val="bg1"/>
                </a:solidFill>
              </a:rPr>
            </a:br>
            <a:endParaRPr lang="en-US" sz="3200"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2133600" y="1115258"/>
            <a:ext cx="14933610" cy="6945491"/>
          </a:xfrm>
          <a:prstGeom prst="rect">
            <a:avLst/>
          </a:prstGeom>
        </p:spPr>
        <p:txBody>
          <a:bodyPr lIns="0" tIns="0" rIns="0" bIns="0" rtlCol="0" anchor="t">
            <a:spAutoFit/>
          </a:bodyPr>
          <a:lstStyle/>
          <a:p>
            <a:pPr rtl="0">
              <a:spcBef>
                <a:spcPts val="1600"/>
              </a:spcBef>
              <a:spcAft>
                <a:spcPts val="400"/>
              </a:spcAft>
              <a:buNone/>
            </a:pPr>
            <a:r>
              <a:rPr lang="en-US" sz="3200" b="1" i="0" u="none" strike="noStrike" dirty="0">
                <a:solidFill>
                  <a:schemeClr val="bg1"/>
                </a:solidFill>
                <a:effectLst/>
                <a:latin typeface="Arial" panose="020B0604020202020204" pitchFamily="34" charset="0"/>
              </a:rPr>
              <a:t>Key components of SEO include:</a:t>
            </a:r>
            <a:endParaRPr lang="en-US" sz="3200" b="1" dirty="0">
              <a:solidFill>
                <a:schemeClr val="bg1"/>
              </a:solidFill>
              <a:effectLst/>
            </a:endParaRP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Categorizing terms which your audience utilizes during online search emerges as a vital part of keyword research.</a:t>
            </a:r>
          </a:p>
          <a:p>
            <a:pPr rtl="0">
              <a:buNone/>
            </a:pPr>
            <a:endParaRPr lang="en-US" sz="3200" b="0" dirty="0">
              <a:solidFill>
                <a:schemeClr val="bg1"/>
              </a:solidFill>
              <a:effectLst/>
            </a:endParaRPr>
          </a:p>
          <a:p>
            <a:pPr marL="457200" indent="-457200"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On-Page Optimization: Enhancing titles, meta tags, and content for relevance.</a:t>
            </a:r>
          </a:p>
          <a:p>
            <a:pPr marL="457200" indent="-457200"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Technical SEO: Improving site speed, mobile responsiveness, and crawlability.</a:t>
            </a:r>
          </a:p>
          <a:p>
            <a:pPr marL="457200" indent="-457200"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Reputable websites should link to your site through their content to improve your online authority.</a:t>
            </a: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Your site's functional performance together with its discoverability improves through professional optimization of every detail.</a:t>
            </a:r>
            <a:endParaRPr lang="en-US" sz="3200" b="0" dirty="0">
              <a:solidFill>
                <a:schemeClr val="bg1"/>
              </a:solidFill>
              <a:effectLst/>
            </a:endParaRPr>
          </a:p>
          <a:p>
            <a:pPr>
              <a:buNone/>
            </a:pPr>
            <a:br>
              <a:rPr lang="en-US" sz="3200" b="0" dirty="0">
                <a:solidFill>
                  <a:schemeClr val="bg1"/>
                </a:solidFill>
                <a:effectLst/>
              </a:rPr>
            </a:br>
            <a:endParaRPr lang="en-US" sz="3200" u="none" strike="noStrike" dirty="0">
              <a:solidFill>
                <a:schemeClr val="bg1"/>
              </a:solidFill>
              <a:latin typeface="Canva Sans"/>
              <a:ea typeface="Canva Sans"/>
              <a:cs typeface="Arial" panose="020B0604020202020204" pitchFamily="34" charset="0"/>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752600" y="1104900"/>
            <a:ext cx="16077405" cy="8704947"/>
          </a:xfrm>
          <a:prstGeom prst="rect">
            <a:avLst/>
          </a:prstGeom>
        </p:spPr>
        <p:txBody>
          <a:bodyPr wrap="square" lIns="0" tIns="0" rIns="0" bIns="0" rtlCol="0" anchor="t">
            <a:spAutoFit/>
          </a:bodyPr>
          <a:lstStyle/>
          <a:p>
            <a:pPr rtl="0">
              <a:spcBef>
                <a:spcPts val="1800"/>
              </a:spcBef>
              <a:spcAft>
                <a:spcPts val="600"/>
              </a:spcAft>
              <a:buNone/>
            </a:pPr>
            <a:r>
              <a:rPr lang="en-US" sz="3200" b="1" i="0" u="none" strike="noStrike" dirty="0">
                <a:solidFill>
                  <a:schemeClr val="bg1"/>
                </a:solidFill>
                <a:effectLst/>
                <a:latin typeface="Arial" panose="020B0604020202020204" pitchFamily="34" charset="0"/>
              </a:rPr>
              <a:t>The Power of Local SEO Services</a:t>
            </a:r>
            <a:endParaRPr lang="en-US" sz="3200" b="1" dirty="0">
              <a:solidFill>
                <a:schemeClr val="bg1"/>
              </a:solidFill>
              <a:effectLst/>
            </a:endParaRP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Any business that gets its customer base through nearby customers especially restaurants gyms clinics and storefronts absolutely needs</a:t>
            </a:r>
            <a:r>
              <a:rPr lang="en-US" sz="3200" b="1" i="0" u="none" strike="noStrike" dirty="0">
                <a:solidFill>
                  <a:schemeClr val="bg1"/>
                </a:solidFill>
                <a:effectLst/>
                <a:latin typeface="Arial" panose="020B0604020202020204" pitchFamily="34" charset="0"/>
              </a:rPr>
              <a:t>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local SEO services</a:t>
            </a:r>
            <a:r>
              <a:rPr lang="en-US" sz="3200" b="0" i="0" u="none" strike="noStrike" dirty="0">
                <a:solidFill>
                  <a:schemeClr val="bg1"/>
                </a:solidFill>
                <a:effectLst/>
                <a:latin typeface="Arial" panose="020B0604020202020204" pitchFamily="34" charset="0"/>
              </a:rPr>
              <a:t>. Your digital presence receives optimizations through Local SEO so you can gain visitors from searches with location-specific terms.</a:t>
            </a:r>
            <a:endParaRPr lang="en-US" sz="3200" b="0" dirty="0">
              <a:solidFill>
                <a:schemeClr val="bg1"/>
              </a:solidFill>
              <a:effectLst/>
            </a:endParaRPr>
          </a:p>
          <a:p>
            <a:pPr rtl="0">
              <a:spcBef>
                <a:spcPts val="1600"/>
              </a:spcBef>
              <a:spcAft>
                <a:spcPts val="400"/>
              </a:spcAft>
              <a:buNone/>
            </a:pPr>
            <a:r>
              <a:rPr lang="en-US" sz="3200" b="1" i="0" u="none" strike="noStrike" dirty="0">
                <a:solidFill>
                  <a:schemeClr val="bg1"/>
                </a:solidFill>
                <a:effectLst/>
                <a:latin typeface="Arial" panose="020B0604020202020204" pitchFamily="34" charset="0"/>
              </a:rPr>
              <a:t>Services often include:</a:t>
            </a:r>
            <a:endParaRPr lang="en-US" sz="3200" b="1" dirty="0">
              <a:solidFill>
                <a:schemeClr val="bg1"/>
              </a:solidFill>
              <a:effectLst/>
            </a:endParaRPr>
          </a:p>
          <a:p>
            <a:pPr rtl="0" fontAlgn="base">
              <a:buFont typeface="Arial" panose="020B0604020202020204" pitchFamily="34" charset="0"/>
              <a:buChar char="•"/>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Google Business Profile Optimization</a:t>
            </a:r>
          </a:p>
          <a:p>
            <a:pPr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Local Citations &amp; Directory Listings</a:t>
            </a:r>
          </a:p>
          <a:p>
            <a:pPr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Location-Specific Keyword Targeting</a:t>
            </a:r>
          </a:p>
          <a:p>
            <a:pPr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Review Management</a:t>
            </a: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Your business emergence in both "map pack" and top local listings through strong local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SEO services</a:t>
            </a:r>
            <a:r>
              <a:rPr lang="en-US" sz="3200" b="0" i="0" u="none" strike="noStrike" dirty="0">
                <a:solidFill>
                  <a:schemeClr val="bg1"/>
                </a:solidFill>
                <a:effectLst/>
                <a:latin typeface="Arial" panose="020B0604020202020204" pitchFamily="34" charset="0"/>
              </a:rPr>
              <a:t> helps customers find and make their selection easier.</a:t>
            </a:r>
            <a:endParaRPr lang="en-US" sz="3200" b="0" dirty="0">
              <a:solidFill>
                <a:schemeClr val="bg1"/>
              </a:solidFill>
              <a:effectLst/>
            </a:endParaRPr>
          </a:p>
          <a:p>
            <a:pPr>
              <a:buNone/>
            </a:pPr>
            <a:br>
              <a:rPr lang="en-US" sz="3200" dirty="0">
                <a:solidFill>
                  <a:schemeClr val="bg1"/>
                </a:solidFill>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54729"/>
            <a:ext cx="14933610" cy="6478697"/>
          </a:xfrm>
          <a:prstGeom prst="rect">
            <a:avLst/>
          </a:prstGeom>
        </p:spPr>
        <p:txBody>
          <a:bodyPr lIns="0" tIns="0" rIns="0" bIns="0" rtlCol="0" anchor="t">
            <a:spAutoFit/>
          </a:bodyPr>
          <a:lstStyle/>
          <a:p>
            <a:pPr rtl="0">
              <a:spcBef>
                <a:spcPts val="1800"/>
              </a:spcBef>
              <a:spcAft>
                <a:spcPts val="600"/>
              </a:spcAft>
              <a:buNone/>
            </a:pPr>
            <a:r>
              <a:rPr lang="en-US" sz="3200" b="1" i="0" u="none" strike="noStrike" dirty="0">
                <a:solidFill>
                  <a:schemeClr val="bg1"/>
                </a:solidFill>
                <a:effectLst/>
                <a:latin typeface="Arial" panose="020B0604020202020204" pitchFamily="34" charset="0"/>
              </a:rPr>
              <a:t>Why Choose Professional SEO Services?</a:t>
            </a:r>
            <a:endParaRPr lang="en-US" sz="3200" b="1" dirty="0">
              <a:solidFill>
                <a:schemeClr val="bg1"/>
              </a:solidFill>
              <a:effectLst/>
            </a:endParaRP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Internet search engine optimization performed by unprofessional businesses creates both missed potential and unreliable outcomes. A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professional SEO services</a:t>
            </a:r>
            <a:r>
              <a:rPr lang="en-US" sz="3200" b="0" i="0" u="none" strike="noStrike" dirty="0">
                <a:solidFill>
                  <a:schemeClr val="bg1"/>
                </a:solidFill>
                <a:effectLst/>
                <a:latin typeface="Arial" panose="020B0604020202020204" pitchFamily="34" charset="0"/>
              </a:rPr>
              <a:t> follows a structured application of analytical approaches through specialized tools and insights as well as best practices from the industry. The best professionals monitor algorithm modifications because they want to produce successful and Google-compliant strategies for your business.</a:t>
            </a:r>
            <a:endParaRPr lang="en-US" sz="3200" b="0" dirty="0">
              <a:solidFill>
                <a:schemeClr val="bg1"/>
              </a:solidFill>
              <a:effectLst/>
            </a:endParaRP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Your SEO performance gains both complete visibility and quantifiable accomplishments through professional monthly assessments and thorough audits.</a:t>
            </a:r>
            <a:endParaRPr lang="en-US" sz="3200" b="0" dirty="0">
              <a:solidFill>
                <a:schemeClr val="bg1"/>
              </a:solidFill>
              <a:effectLst/>
            </a:endParaRPr>
          </a:p>
          <a:p>
            <a:pPr>
              <a:buNone/>
            </a:pPr>
            <a:br>
              <a:rPr lang="en-US" sz="3200" dirty="0">
                <a:solidFill>
                  <a:schemeClr val="bg1"/>
                </a:solidFill>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a:extLst>
            <a:ext uri="{FF2B5EF4-FFF2-40B4-BE49-F238E27FC236}">
              <a16:creationId xmlns:a16="http://schemas.microsoft.com/office/drawing/2014/main" id="{DC22B4E4-4B29-CC9C-BD19-43E335836E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6A31B7-3C23-74C0-7DE5-1EA7B9DE2C8D}"/>
              </a:ext>
            </a:extLst>
          </p:cNvPr>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AB58FA0-89F8-3CD3-9F48-AD9DB6771297}"/>
              </a:ext>
            </a:extLst>
          </p:cNvPr>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a:extLst>
              <a:ext uri="{FF2B5EF4-FFF2-40B4-BE49-F238E27FC236}">
                <a16:creationId xmlns:a16="http://schemas.microsoft.com/office/drawing/2014/main" id="{8A271056-FA08-E649-F0C9-252F45CA1F18}"/>
              </a:ext>
            </a:extLst>
          </p:cNvPr>
          <p:cNvSpPr txBox="1"/>
          <p:nvPr/>
        </p:nvSpPr>
        <p:spPr>
          <a:xfrm>
            <a:off x="1677195" y="1354729"/>
            <a:ext cx="14933610" cy="8940909"/>
          </a:xfrm>
          <a:prstGeom prst="rect">
            <a:avLst/>
          </a:prstGeom>
        </p:spPr>
        <p:txBody>
          <a:bodyPr lIns="0" tIns="0" rIns="0" bIns="0" rtlCol="0" anchor="t">
            <a:spAutoFit/>
          </a:bodyPr>
          <a:lstStyle/>
          <a:p>
            <a:pPr rtl="0">
              <a:spcBef>
                <a:spcPts val="1800"/>
              </a:spcBef>
              <a:spcAft>
                <a:spcPts val="600"/>
              </a:spcAft>
              <a:buNone/>
            </a:pPr>
            <a:r>
              <a:rPr lang="en-US" sz="3200" b="1" i="0" u="none" strike="noStrike" dirty="0">
                <a:solidFill>
                  <a:schemeClr val="bg1"/>
                </a:solidFill>
                <a:effectLst/>
                <a:latin typeface="Arial" panose="020B0604020202020204" pitchFamily="34" charset="0"/>
              </a:rPr>
              <a:t>What to Expect from the Best Search Engine Optimization Agency</a:t>
            </a:r>
            <a:endParaRPr lang="en-US" sz="3200" b="1" dirty="0">
              <a:solidFill>
                <a:schemeClr val="bg1"/>
              </a:solidFill>
              <a:effectLst/>
            </a:endParaRP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Working with the finest </a:t>
            </a:r>
            <a:r>
              <a:rPr lang="en-US" sz="3200" b="1"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Best search engine optimization agency</a:t>
            </a:r>
            <a:r>
              <a:rPr lang="en-US" sz="3200" b="0" i="0" u="none" strike="noStrike" dirty="0">
                <a:solidFill>
                  <a:schemeClr val="bg1"/>
                </a:solidFill>
                <a:effectLst/>
                <a:latin typeface="Arial" panose="020B0604020202020204" pitchFamily="34" charset="0"/>
              </a:rPr>
              <a:t> provides direct access to specialists dedicated to different essential SEO domains. </a:t>
            </a:r>
            <a:br>
              <a:rPr lang="en-US" sz="3200" b="0" i="0" u="none" strike="noStrike" dirty="0">
                <a:solidFill>
                  <a:schemeClr val="bg1"/>
                </a:solidFill>
                <a:effectLst/>
                <a:latin typeface="Arial" panose="020B0604020202020204" pitchFamily="34" charset="0"/>
              </a:rPr>
            </a:br>
            <a:endParaRPr lang="en-US" sz="3200" b="0" i="0" u="none" strike="noStrike" dirty="0">
              <a:solidFill>
                <a:schemeClr val="bg1"/>
              </a:solidFill>
              <a:effectLst/>
              <a:latin typeface="Arial" panose="020B0604020202020204" pitchFamily="34" charset="0"/>
            </a:endParaRPr>
          </a:p>
          <a:p>
            <a:pPr rtl="0">
              <a:buNone/>
            </a:pPr>
            <a:r>
              <a:rPr lang="en-US" sz="3200" b="0" i="0" u="none" strike="noStrike" dirty="0">
                <a:solidFill>
                  <a:schemeClr val="bg1"/>
                </a:solidFill>
                <a:effectLst/>
                <a:latin typeface="Arial" panose="020B0604020202020204" pitchFamily="34" charset="0"/>
              </a:rPr>
              <a:t>These agencies often offer:</a:t>
            </a:r>
          </a:p>
          <a:p>
            <a:pPr rtl="0">
              <a:buNone/>
            </a:pPr>
            <a:endParaRPr lang="en-US" sz="3200" b="0" dirty="0">
              <a:solidFill>
                <a:schemeClr val="bg1"/>
              </a:solidFill>
              <a:effectLst/>
            </a:endParaRPr>
          </a:p>
          <a:p>
            <a:pPr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Tailored SEO Strategies</a:t>
            </a:r>
          </a:p>
          <a:p>
            <a:pPr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Competitor Analysis</a:t>
            </a:r>
          </a:p>
          <a:p>
            <a:pPr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Ongoing Optimization &amp; Monitoring</a:t>
            </a:r>
          </a:p>
          <a:p>
            <a:pPr rtl="0" fontAlgn="base">
              <a:buFont typeface="Arial" panose="020B0604020202020204" pitchFamily="34" charset="0"/>
              <a:buChar char="•"/>
            </a:pPr>
            <a:r>
              <a:rPr lang="en-US" sz="3200" b="0" i="0" u="none" strike="noStrike" dirty="0">
                <a:solidFill>
                  <a:schemeClr val="bg1"/>
                </a:solidFill>
                <a:effectLst/>
                <a:latin typeface="Arial" panose="020B0604020202020204" pitchFamily="34" charset="0"/>
              </a:rPr>
              <a:t>Conversion Rate Optimization</a:t>
            </a:r>
          </a:p>
          <a:p>
            <a:pPr rtl="0">
              <a:buNone/>
            </a:pPr>
            <a:br>
              <a:rPr lang="en-US" sz="3200" b="0" dirty="0">
                <a:solidFill>
                  <a:schemeClr val="bg1"/>
                </a:solidFill>
                <a:effectLst/>
              </a:rPr>
            </a:br>
            <a:r>
              <a:rPr lang="en-US" sz="3200" b="0" i="0" u="none" strike="noStrike" dirty="0">
                <a:solidFill>
                  <a:schemeClr val="bg1"/>
                </a:solidFill>
                <a:effectLst/>
                <a:latin typeface="Arial" panose="020B0604020202020204" pitchFamily="34" charset="0"/>
              </a:rPr>
              <a:t>The selection of premium quality medical practice marketing agencies lets your website gain increased visibility while transforming site visitors into paying customers. The experience and knowledge of their team leads to high returns on investment and steady growth of their online authority.</a:t>
            </a:r>
            <a:endParaRPr lang="en-US" sz="3200" b="0" dirty="0">
              <a:solidFill>
                <a:schemeClr val="bg1"/>
              </a:solidFill>
              <a:effectLst/>
            </a:endParaRPr>
          </a:p>
          <a:p>
            <a:pPr>
              <a:buNone/>
            </a:pPr>
            <a:br>
              <a:rPr lang="en-US" sz="3200" b="0" dirty="0">
                <a:solidFill>
                  <a:schemeClr val="bg1"/>
                </a:solidFill>
                <a:effectLst/>
              </a:rPr>
            </a:br>
            <a:endParaRPr lang="en-US" sz="3200" u="none" strike="noStrike" dirty="0">
              <a:solidFill>
                <a:schemeClr val="bg1"/>
              </a:solidFill>
              <a:latin typeface="Arial" panose="020B0604020202020204" pitchFamily="34" charset="0"/>
              <a:ea typeface="Canva Sans"/>
              <a:cs typeface="Arial" panose="020B0604020202020204" pitchFamily="34" charset="0"/>
              <a:sym typeface="Canva Sans"/>
            </a:endParaRPr>
          </a:p>
        </p:txBody>
      </p:sp>
    </p:spTree>
    <p:extLst>
      <p:ext uri="{BB962C8B-B14F-4D97-AF65-F5344CB8AC3E}">
        <p14:creationId xmlns:p14="http://schemas.microsoft.com/office/powerpoint/2010/main" val="159218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grpSp>
        <p:nvGrpSpPr>
          <p:cNvPr id="2" name="Group 2"/>
          <p:cNvGrpSpPr/>
          <p:nvPr/>
        </p:nvGrpSpPr>
        <p:grpSpPr>
          <a:xfrm>
            <a:off x="693643" y="896171"/>
            <a:ext cx="16900714" cy="8933879"/>
            <a:chOff x="0" y="0"/>
            <a:chExt cx="4451217" cy="2352956"/>
          </a:xfrm>
        </p:grpSpPr>
        <p:sp>
          <p:nvSpPr>
            <p:cNvPr id="3" name="Freeform 3"/>
            <p:cNvSpPr/>
            <p:nvPr/>
          </p:nvSpPr>
          <p:spPr>
            <a:xfrm>
              <a:off x="0" y="0"/>
              <a:ext cx="4451217" cy="2352956"/>
            </a:xfrm>
            <a:custGeom>
              <a:avLst/>
              <a:gdLst/>
              <a:ahLst/>
              <a:cxnLst/>
              <a:rect l="l" t="t" r="r" b="b"/>
              <a:pathLst>
                <a:path w="4451217" h="2352956">
                  <a:moveTo>
                    <a:pt x="18781" y="0"/>
                  </a:moveTo>
                  <a:lnTo>
                    <a:pt x="4432436" y="0"/>
                  </a:lnTo>
                  <a:cubicBezTo>
                    <a:pt x="4442808" y="0"/>
                    <a:pt x="4451217" y="8409"/>
                    <a:pt x="4451217" y="18781"/>
                  </a:cubicBezTo>
                  <a:lnTo>
                    <a:pt x="4451217" y="2334174"/>
                  </a:lnTo>
                  <a:cubicBezTo>
                    <a:pt x="4451217" y="2339155"/>
                    <a:pt x="4449239" y="2343933"/>
                    <a:pt x="4445716" y="2347455"/>
                  </a:cubicBezTo>
                  <a:cubicBezTo>
                    <a:pt x="4442194" y="2350977"/>
                    <a:pt x="4437417" y="2352956"/>
                    <a:pt x="4432436" y="2352956"/>
                  </a:cubicBezTo>
                  <a:lnTo>
                    <a:pt x="18781" y="2352956"/>
                  </a:lnTo>
                  <a:cubicBezTo>
                    <a:pt x="8409" y="2352956"/>
                    <a:pt x="0" y="2344547"/>
                    <a:pt x="0" y="2334174"/>
                  </a:cubicBezTo>
                  <a:lnTo>
                    <a:pt x="0" y="18781"/>
                  </a:lnTo>
                  <a:cubicBezTo>
                    <a:pt x="0" y="8409"/>
                    <a:pt x="8409" y="0"/>
                    <a:pt x="18781" y="0"/>
                  </a:cubicBezTo>
                  <a:close/>
                </a:path>
              </a:pathLst>
            </a:custGeom>
            <a:solidFill>
              <a:srgbClr val="D9D9D9">
                <a:alpha val="36863"/>
              </a:srgbClr>
            </a:solidFill>
            <a:ln w="38100" cap="rnd">
              <a:solidFill>
                <a:srgbClr val="FFFFFF">
                  <a:alpha val="36863"/>
                </a:srgbClr>
              </a:solidFill>
              <a:prstDash val="solid"/>
              <a:round/>
            </a:ln>
          </p:spPr>
        </p:sp>
        <p:sp>
          <p:nvSpPr>
            <p:cNvPr id="4" name="TextBox 4"/>
            <p:cNvSpPr txBox="1"/>
            <p:nvPr/>
          </p:nvSpPr>
          <p:spPr>
            <a:xfrm>
              <a:off x="0" y="-38100"/>
              <a:ext cx="4451217" cy="2391056"/>
            </a:xfrm>
            <a:prstGeom prst="rect">
              <a:avLst/>
            </a:prstGeom>
          </p:spPr>
          <p:txBody>
            <a:bodyPr lIns="50800" tIns="50800" rIns="50800" bIns="50800" rtlCol="0" anchor="ctr"/>
            <a:lstStyle/>
            <a:p>
              <a:pPr algn="ctr">
                <a:lnSpc>
                  <a:spcPts val="2659"/>
                </a:lnSpc>
              </a:pPr>
              <a:endParaRPr/>
            </a:p>
            <a:p>
              <a:pPr algn="ctr">
                <a:lnSpc>
                  <a:spcPts val="2659"/>
                </a:lnSpc>
              </a:pPr>
              <a:r>
                <a:rPr lang="en-US" sz="1899" b="1">
                  <a:solidFill>
                    <a:srgbClr val="000000">
                      <a:alpha val="36863"/>
                    </a:srgbClr>
                  </a:solidFill>
                  <a:latin typeface="Canva Sans Bold"/>
                  <a:ea typeface="Canva Sans Bold"/>
                  <a:cs typeface="Canva Sans Bold"/>
                  <a:sym typeface="Canva Sans Bold"/>
                </a:rPr>
                <a:t> </a:t>
              </a:r>
            </a:p>
            <a:p>
              <a:pPr algn="ctr">
                <a:lnSpc>
                  <a:spcPts val="2659"/>
                </a:lnSpc>
              </a:pPr>
              <a:endParaRPr lang="en-US" sz="1899" b="1">
                <a:solidFill>
                  <a:srgbClr val="000000">
                    <a:alpha val="36863"/>
                  </a:srgbClr>
                </a:solidFill>
                <a:latin typeface="Canva Sans Bold"/>
                <a:ea typeface="Canva Sans Bold"/>
                <a:cs typeface="Canva Sans Bold"/>
                <a:sym typeface="Canva Sans Bold"/>
              </a:endParaRPr>
            </a:p>
          </p:txBody>
        </p:sp>
      </p:grpSp>
      <p:sp>
        <p:nvSpPr>
          <p:cNvPr id="5" name="Freeform 5"/>
          <p:cNvSpPr/>
          <p:nvPr/>
        </p:nvSpPr>
        <p:spPr>
          <a:xfrm rot="-8685411">
            <a:off x="13234342" y="-4138400"/>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709720" y="3316382"/>
            <a:ext cx="4657554" cy="5941918"/>
            <a:chOff x="0" y="0"/>
            <a:chExt cx="584705" cy="745943"/>
          </a:xfrm>
        </p:grpSpPr>
        <p:sp>
          <p:nvSpPr>
            <p:cNvPr id="7" name="Freeform 7"/>
            <p:cNvSpPr/>
            <p:nvPr/>
          </p:nvSpPr>
          <p:spPr>
            <a:xfrm>
              <a:off x="0" y="0"/>
              <a:ext cx="584705" cy="745943"/>
            </a:xfrm>
            <a:custGeom>
              <a:avLst/>
              <a:gdLst/>
              <a:ahLst/>
              <a:cxnLst/>
              <a:rect l="l" t="t" r="r" b="b"/>
              <a:pathLst>
                <a:path w="584705" h="745943">
                  <a:moveTo>
                    <a:pt x="29920" y="0"/>
                  </a:moveTo>
                  <a:lnTo>
                    <a:pt x="554785" y="0"/>
                  </a:lnTo>
                  <a:cubicBezTo>
                    <a:pt x="562721" y="0"/>
                    <a:pt x="570331" y="3152"/>
                    <a:pt x="575942" y="8763"/>
                  </a:cubicBezTo>
                  <a:cubicBezTo>
                    <a:pt x="581553" y="14375"/>
                    <a:pt x="584705" y="21985"/>
                    <a:pt x="584705" y="29920"/>
                  </a:cubicBezTo>
                  <a:lnTo>
                    <a:pt x="584705" y="716023"/>
                  </a:lnTo>
                  <a:cubicBezTo>
                    <a:pt x="584705" y="723958"/>
                    <a:pt x="581553" y="731569"/>
                    <a:pt x="575942" y="737180"/>
                  </a:cubicBezTo>
                  <a:cubicBezTo>
                    <a:pt x="570331" y="742791"/>
                    <a:pt x="562721" y="745943"/>
                    <a:pt x="554785" y="745943"/>
                  </a:cubicBezTo>
                  <a:lnTo>
                    <a:pt x="29920" y="745943"/>
                  </a:lnTo>
                  <a:cubicBezTo>
                    <a:pt x="13396" y="745943"/>
                    <a:pt x="0" y="732548"/>
                    <a:pt x="0" y="716023"/>
                  </a:cubicBezTo>
                  <a:lnTo>
                    <a:pt x="0" y="29920"/>
                  </a:lnTo>
                  <a:cubicBezTo>
                    <a:pt x="0" y="13396"/>
                    <a:pt x="13396" y="0"/>
                    <a:pt x="29920" y="0"/>
                  </a:cubicBezTo>
                  <a:close/>
                </a:path>
              </a:pathLst>
            </a:custGeom>
            <a:blipFill>
              <a:blip r:embed="rId4">
                <a:alphaModFix amt="74000"/>
              </a:blip>
              <a:stretch>
                <a:fillRect l="-60694" r="-60694"/>
              </a:stretch>
            </a:blipFill>
          </p:spPr>
        </p:sp>
      </p:grpSp>
      <p:sp>
        <p:nvSpPr>
          <p:cNvPr id="8" name="Freeform 8"/>
          <p:cNvSpPr/>
          <p:nvPr/>
        </p:nvSpPr>
        <p:spPr>
          <a:xfrm>
            <a:off x="12885601" y="4229941"/>
            <a:ext cx="4430471" cy="4114800"/>
          </a:xfrm>
          <a:custGeom>
            <a:avLst/>
            <a:gdLst/>
            <a:ahLst/>
            <a:cxnLst/>
            <a:rect l="l" t="t" r="r" b="b"/>
            <a:pathLst>
              <a:path w="4430471" h="4114800">
                <a:moveTo>
                  <a:pt x="0" y="0"/>
                </a:moveTo>
                <a:lnTo>
                  <a:pt x="4430471" y="0"/>
                </a:lnTo>
                <a:lnTo>
                  <a:pt x="443047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920726" y="1622528"/>
            <a:ext cx="11492009" cy="8251170"/>
          </a:xfrm>
          <a:prstGeom prst="rect">
            <a:avLst/>
          </a:prstGeom>
        </p:spPr>
        <p:txBody>
          <a:bodyPr wrap="square" lIns="0" tIns="0" rIns="0" bIns="0" rtlCol="0" anchor="t">
            <a:spAutoFit/>
          </a:bodyPr>
          <a:lstStyle/>
          <a:p>
            <a:pPr algn="l">
              <a:lnSpc>
                <a:spcPts val="3750"/>
              </a:lnSpc>
              <a:spcBef>
                <a:spcPct val="0"/>
              </a:spcBef>
            </a:pPr>
            <a:endParaRPr dirty="0"/>
          </a:p>
          <a:p>
            <a:pPr algn="l">
              <a:lnSpc>
                <a:spcPts val="3750"/>
              </a:lnSpc>
              <a:spcBef>
                <a:spcPct val="0"/>
              </a:spcBef>
            </a:pPr>
            <a:endParaRPr dirty="0"/>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We combine creative marketing strategies with digital media and technology to drive your brand’s scalable and sustainable growth.</a:t>
            </a: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With almost 10+ years of award-winning digital and creative marketing experience across start-ups, SMEs, and multi-national B2B and B2C brands, we love what we do!</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 Visit: </a:t>
            </a:r>
            <a:r>
              <a:rPr lang="en-US" sz="2679" strike="noStrike" spc="-34" dirty="0">
                <a:solidFill>
                  <a:srgbClr val="FFFFFF"/>
                </a:solidFill>
                <a:latin typeface="Canva Sans"/>
                <a:ea typeface="Canva Sans"/>
                <a:cs typeface="Canva Sans"/>
                <a:sym typeface="Canva Sans"/>
                <a:hlinkClick r:id="rId7" tooltip="https://growthwayadvertising.com"/>
              </a:rPr>
              <a:t>www.growthwayadvertising.com </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hlinkClick r:id="rId7" tooltip="https://growthwayadvertising.com"/>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Call Us At: 91+ 77092 80369</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Email: Bhavesh@growthwayadvertising.com</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Office No – 703, ANP Landmark, Sr. no. 89, </a:t>
            </a:r>
            <a:r>
              <a:rPr lang="en-US" sz="2679" u="none" strike="noStrike" spc="-34" dirty="0" err="1">
                <a:solidFill>
                  <a:srgbClr val="FFFFFF"/>
                </a:solidFill>
                <a:latin typeface="Canva Sans"/>
                <a:ea typeface="Canva Sans"/>
                <a:cs typeface="Canva Sans"/>
                <a:sym typeface="Canva Sans"/>
              </a:rPr>
              <a:t>Bhumkar</a:t>
            </a:r>
            <a:r>
              <a:rPr lang="en-US" sz="2679" u="none" strike="noStrike" spc="-34" dirty="0">
                <a:solidFill>
                  <a:srgbClr val="FFFFFF"/>
                </a:solidFill>
                <a:latin typeface="Canva Sans"/>
                <a:ea typeface="Canva Sans"/>
                <a:cs typeface="Canva Sans"/>
                <a:sym typeface="Canva Sans"/>
              </a:rPr>
              <a:t> </a:t>
            </a:r>
            <a:r>
              <a:rPr lang="en-US" sz="2679" u="none" strike="noStrike" spc="-34" dirty="0" err="1">
                <a:solidFill>
                  <a:srgbClr val="FFFFFF"/>
                </a:solidFill>
                <a:latin typeface="Canva Sans"/>
                <a:ea typeface="Canva Sans"/>
                <a:cs typeface="Canva Sans"/>
                <a:sym typeface="Canva Sans"/>
              </a:rPr>
              <a:t>Chowk,Hinjawadi</a:t>
            </a:r>
            <a:r>
              <a:rPr lang="en-US" sz="2679" u="none" strike="noStrike" spc="-34" dirty="0">
                <a:solidFill>
                  <a:srgbClr val="FFFFFF"/>
                </a:solidFill>
                <a:latin typeface="Canva Sans"/>
                <a:ea typeface="Canva Sans"/>
                <a:cs typeface="Canva Sans"/>
                <a:sym typeface="Canva Sans"/>
              </a:rPr>
              <a:t> – </a:t>
            </a:r>
            <a:r>
              <a:rPr lang="en-US" sz="2679" u="none" strike="noStrike" spc="-34" dirty="0" err="1">
                <a:solidFill>
                  <a:srgbClr val="FFFFFF"/>
                </a:solidFill>
                <a:latin typeface="Canva Sans"/>
                <a:ea typeface="Canva Sans"/>
                <a:cs typeface="Canva Sans"/>
                <a:sym typeface="Canva Sans"/>
              </a:rPr>
              <a:t>Wakad</a:t>
            </a:r>
            <a:r>
              <a:rPr lang="en-US" sz="2679" u="none" strike="noStrike" spc="-34" dirty="0">
                <a:solidFill>
                  <a:srgbClr val="FFFFFF"/>
                </a:solidFill>
                <a:latin typeface="Canva Sans"/>
                <a:ea typeface="Canva Sans"/>
                <a:cs typeface="Canva Sans"/>
                <a:sym typeface="Canva Sans"/>
              </a:rPr>
              <a:t> Rd, Pune, Maharashtra 411057</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p:txBody>
      </p:sp>
      <p:sp>
        <p:nvSpPr>
          <p:cNvPr id="10" name="TextBox 10"/>
          <p:cNvSpPr txBox="1"/>
          <p:nvPr/>
        </p:nvSpPr>
        <p:spPr>
          <a:xfrm>
            <a:off x="1028700" y="1275202"/>
            <a:ext cx="11492008" cy="875628"/>
          </a:xfrm>
          <a:prstGeom prst="rect">
            <a:avLst/>
          </a:prstGeom>
        </p:spPr>
        <p:txBody>
          <a:bodyPr lIns="0" tIns="0" rIns="0" bIns="0" rtlCol="0" anchor="t">
            <a:spAutoFit/>
          </a:bodyPr>
          <a:lstStyle/>
          <a:p>
            <a:pPr marL="0" lvl="0" indent="0" algn="l">
              <a:lnSpc>
                <a:spcPts val="6702"/>
              </a:lnSpc>
              <a:spcBef>
                <a:spcPct val="0"/>
              </a:spcBef>
            </a:pPr>
            <a:r>
              <a:rPr lang="en-US" sz="6205" b="1" spc="-179">
                <a:solidFill>
                  <a:srgbClr val="FFFFFF"/>
                </a:solidFill>
                <a:latin typeface="Montserrat Bold"/>
                <a:ea typeface="Montserrat Bold"/>
                <a:cs typeface="Montserrat Bold"/>
                <a:sym typeface="Montserrat Bold"/>
              </a:rPr>
              <a:t> Contact us</a:t>
            </a:r>
          </a:p>
        </p:txBody>
      </p:sp>
      <p:sp>
        <p:nvSpPr>
          <p:cNvPr id="11" name="Freeform 11"/>
          <p:cNvSpPr/>
          <p:nvPr/>
        </p:nvSpPr>
        <p:spPr>
          <a:xfrm>
            <a:off x="12111991"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8"/>
            <a:stretch>
              <a:fillRect t="-113592" b="-124579"/>
            </a:stretch>
          </a:blipFill>
        </p:spPr>
      </p:sp>
      <p:sp>
        <p:nvSpPr>
          <p:cNvPr id="12" name="Freeform 12"/>
          <p:cNvSpPr/>
          <p:nvPr/>
        </p:nvSpPr>
        <p:spPr>
          <a:xfrm rot="-8685411">
            <a:off x="-8242247" y="-344366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13" name="Freeform 13"/>
          <p:cNvSpPr/>
          <p:nvPr/>
        </p:nvSpPr>
        <p:spPr>
          <a:xfrm rot="3532694">
            <a:off x="-5504109" y="6688564"/>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621</Words>
  <Application>Microsoft Office PowerPoint</Application>
  <PresentationFormat>Custom</PresentationFormat>
  <Paragraphs>52</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Montserrat Bold</vt:lpstr>
      <vt:lpstr>Canva Sans Bold</vt:lpstr>
      <vt:lpstr>Canva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and Purple 3D Project Presentation</dc:title>
  <cp:lastModifiedBy>Abhijeet Walke</cp:lastModifiedBy>
  <cp:revision>5</cp:revision>
  <dcterms:created xsi:type="dcterms:W3CDTF">2006-08-16T00:00:00Z</dcterms:created>
  <dcterms:modified xsi:type="dcterms:W3CDTF">2025-05-05T06:40:59Z</dcterms:modified>
  <dc:identifier>DAGkNYEZyyY</dc:identifier>
</cp:coreProperties>
</file>