
<file path=[Content_Types].xml><?xml version="1.0" encoding="utf-8"?>
<Types xmlns="http://schemas.openxmlformats.org/package/2006/content-types">
  <Default ContentType="application/x-fontdata" Extension="fntdata"/>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Poppins" charset="1" panose="00000500000000000000"/>
      <p:regular r:id="rId17"/>
    </p:embeddedFont>
    <p:embeddedFont>
      <p:font typeface="Bebas Neue Cyrillic" charset="1" panose="02000506000000020004"/>
      <p:regular r:id="rId18"/>
    </p:embeddedFont>
    <p:embeddedFont>
      <p:font typeface="ITC Benguiat" charset="1" panose="02030603050306020704"/>
      <p:regular r:id="rId19"/>
    </p:embeddedFont>
    <p:embeddedFont>
      <p:font typeface="Canva Sans Bold" charset="1" panose="020B0803030501040103"/>
      <p:regular r:id="rId20"/>
    </p:embeddedFont>
    <p:embeddedFont>
      <p:font typeface="Poppins Bold" charset="1" panose="000008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ow-to-create-crypto-exchange/" TargetMode="External" Type="http://schemas.openxmlformats.org/officeDocument/2006/relationships/hyperlink"/><Relationship Id="rId3" Target="../media/image3.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8.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13.jpeg" Type="http://schemas.openxmlformats.org/officeDocument/2006/relationships/image"/><Relationship Id="rId4" Target="../media/image14.jpeg" Type="http://schemas.openxmlformats.org/officeDocument/2006/relationships/image"/><Relationship Id="rId5" Target="../media/image15.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17.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0D25">
                <a:alpha val="100000"/>
              </a:srgbClr>
            </a:gs>
            <a:gs pos="100000">
              <a:srgbClr val="000A1E">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437536" y="1625008"/>
            <a:ext cx="3661690" cy="366169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4" id="4"/>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5" id="5"/>
          <p:cNvGrpSpPr/>
          <p:nvPr/>
        </p:nvGrpSpPr>
        <p:grpSpPr>
          <a:xfrm rot="0">
            <a:off x="12898743" y="72058"/>
            <a:ext cx="5217108" cy="5217108"/>
            <a:chOff x="0" y="0"/>
            <a:chExt cx="6956143" cy="6956143"/>
          </a:xfrm>
        </p:grpSpPr>
        <p:grpSp>
          <p:nvGrpSpPr>
            <p:cNvPr name="Group 6" id="6"/>
            <p:cNvGrpSpPr/>
            <p:nvPr/>
          </p:nvGrpSpPr>
          <p:grpSpPr>
            <a:xfrm rot="0">
              <a:off x="0" y="0"/>
              <a:ext cx="6956143" cy="695614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04FF25"/>
                </a:solidFill>
                <a:prstDash val="solid"/>
                <a:miter/>
              </a:ln>
            </p:spPr>
          </p:sp>
          <p:sp>
            <p:nvSpPr>
              <p:cNvPr name="TextBox 8" id="8"/>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9" id="9"/>
            <p:cNvGrpSpPr/>
            <p:nvPr/>
          </p:nvGrpSpPr>
          <p:grpSpPr>
            <a:xfrm rot="0">
              <a:off x="357138" y="357138"/>
              <a:ext cx="6241867" cy="6241867"/>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FF25"/>
              </a:solidFill>
            </p:spPr>
          </p:sp>
          <p:sp>
            <p:nvSpPr>
              <p:cNvPr name="TextBox 11" id="11"/>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12" id="12"/>
            <p:cNvGrpSpPr/>
            <p:nvPr/>
          </p:nvGrpSpPr>
          <p:grpSpPr>
            <a:xfrm rot="0">
              <a:off x="645200" y="645200"/>
              <a:ext cx="5665743" cy="566574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0" t="0" r="0" b="0"/>
                </a:stretch>
              </a:blipFill>
            </p:spPr>
          </p:sp>
        </p:grpSp>
      </p:grpSp>
      <p:grpSp>
        <p:nvGrpSpPr>
          <p:cNvPr name="Group 14" id="14"/>
          <p:cNvGrpSpPr/>
          <p:nvPr/>
        </p:nvGrpSpPr>
        <p:grpSpPr>
          <a:xfrm rot="0">
            <a:off x="1129587" y="9032559"/>
            <a:ext cx="210552" cy="210552"/>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B21"/>
            </a:solidFill>
          </p:spPr>
        </p:sp>
        <p:sp>
          <p:nvSpPr>
            <p:cNvPr name="TextBox 16" id="16"/>
            <p:cNvSpPr txBox="true"/>
            <p:nvPr/>
          </p:nvSpPr>
          <p:spPr>
            <a:xfrm>
              <a:off x="76200" y="9525"/>
              <a:ext cx="660400" cy="727075"/>
            </a:xfrm>
            <a:prstGeom prst="rect">
              <a:avLst/>
            </a:prstGeom>
          </p:spPr>
          <p:txBody>
            <a:bodyPr anchor="ctr" rtlCol="false" tIns="36385" lIns="36385" bIns="36385" rIns="36385"/>
            <a:lstStyle/>
            <a:p>
              <a:pPr algn="ctr">
                <a:lnSpc>
                  <a:spcPts val="2800"/>
                </a:lnSpc>
              </a:pPr>
            </a:p>
          </p:txBody>
        </p:sp>
      </p:grpSp>
      <p:sp>
        <p:nvSpPr>
          <p:cNvPr name="TextBox 17" id="17"/>
          <p:cNvSpPr txBox="true"/>
          <p:nvPr/>
        </p:nvSpPr>
        <p:spPr>
          <a:xfrm rot="0">
            <a:off x="4978192" y="7185816"/>
            <a:ext cx="6920878" cy="561976"/>
          </a:xfrm>
          <a:prstGeom prst="rect">
            <a:avLst/>
          </a:prstGeom>
        </p:spPr>
        <p:txBody>
          <a:bodyPr anchor="t" rtlCol="false" tIns="0" lIns="0" bIns="0" rIns="0">
            <a:spAutoFit/>
          </a:bodyPr>
          <a:lstStyle/>
          <a:p>
            <a:pPr algn="l">
              <a:lnSpc>
                <a:spcPts val="4589"/>
              </a:lnSpc>
            </a:pPr>
            <a:r>
              <a:rPr lang="en-US" sz="2699" spc="1954">
                <a:solidFill>
                  <a:srgbClr val="04FF25"/>
                </a:solidFill>
                <a:latin typeface="Poppins"/>
                <a:ea typeface="Poppins"/>
                <a:cs typeface="Poppins"/>
                <a:sym typeface="Poppins"/>
              </a:rPr>
              <a:t>TRENDS TO WATCH</a:t>
            </a:r>
          </a:p>
        </p:txBody>
      </p:sp>
      <p:grpSp>
        <p:nvGrpSpPr>
          <p:cNvPr name="Group 18" id="18"/>
          <p:cNvGrpSpPr/>
          <p:nvPr/>
        </p:nvGrpSpPr>
        <p:grpSpPr>
          <a:xfrm rot="0">
            <a:off x="8438631" y="7201715"/>
            <a:ext cx="3661690" cy="3661690"/>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20" id="20"/>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sp>
        <p:nvSpPr>
          <p:cNvPr name="TextBox 21" id="21"/>
          <p:cNvSpPr txBox="true"/>
          <p:nvPr/>
        </p:nvSpPr>
        <p:spPr>
          <a:xfrm rot="0">
            <a:off x="1343704" y="5319291"/>
            <a:ext cx="15600592" cy="1585598"/>
          </a:xfrm>
          <a:prstGeom prst="rect">
            <a:avLst/>
          </a:prstGeom>
        </p:spPr>
        <p:txBody>
          <a:bodyPr anchor="t" rtlCol="false" tIns="0" lIns="0" bIns="0" rIns="0">
            <a:spAutoFit/>
          </a:bodyPr>
          <a:lstStyle/>
          <a:p>
            <a:pPr algn="l">
              <a:lnSpc>
                <a:spcPts val="12879"/>
              </a:lnSpc>
              <a:spcBef>
                <a:spcPct val="0"/>
              </a:spcBef>
            </a:pPr>
            <a:r>
              <a:rPr lang="en-US" sz="9199">
                <a:solidFill>
                  <a:srgbClr val="FFFFFF"/>
                </a:solidFill>
                <a:latin typeface="Bebas Neue Cyrillic"/>
                <a:ea typeface="Bebas Neue Cyrillic"/>
                <a:cs typeface="Bebas Neue Cyrillic"/>
                <a:sym typeface="Bebas Neue Cyrillic"/>
              </a:rPr>
              <a:t>CRYPTOCURRENCY EXCHANGE DEVELOPMENT</a:t>
            </a:r>
          </a:p>
        </p:txBody>
      </p:sp>
      <p:sp>
        <p:nvSpPr>
          <p:cNvPr name="TextBox 22" id="22"/>
          <p:cNvSpPr txBox="true"/>
          <p:nvPr/>
        </p:nvSpPr>
        <p:spPr>
          <a:xfrm rot="0">
            <a:off x="3818243" y="3913756"/>
            <a:ext cx="9240776" cy="1375410"/>
          </a:xfrm>
          <a:prstGeom prst="rect">
            <a:avLst/>
          </a:prstGeom>
        </p:spPr>
        <p:txBody>
          <a:bodyPr anchor="t" rtlCol="false" tIns="0" lIns="0" bIns="0" rIns="0">
            <a:spAutoFit/>
          </a:bodyPr>
          <a:lstStyle/>
          <a:p>
            <a:pPr algn="ctr">
              <a:lnSpc>
                <a:spcPts val="8640"/>
              </a:lnSpc>
            </a:pPr>
            <a:r>
              <a:rPr lang="en-US" sz="9600" spc="-192">
                <a:solidFill>
                  <a:srgbClr val="FFDE59"/>
                </a:solidFill>
                <a:latin typeface="ITC Benguiat"/>
                <a:ea typeface="ITC Benguiat"/>
                <a:cs typeface="ITC Benguiat"/>
                <a:sym typeface="ITC Benguiat"/>
              </a:rPr>
              <a:t>THE FUTURE OF</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0D25">
                <a:alpha val="100000"/>
              </a:srgbClr>
            </a:gs>
            <a:gs pos="100000">
              <a:srgbClr val="000A1E">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4039728" y="6418745"/>
            <a:ext cx="555938" cy="555938"/>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B21"/>
            </a:solidFill>
          </p:spPr>
        </p:sp>
        <p:sp>
          <p:nvSpPr>
            <p:cNvPr name="TextBox 4" id="4"/>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5" id="5"/>
          <p:cNvGrpSpPr/>
          <p:nvPr/>
        </p:nvGrpSpPr>
        <p:grpSpPr>
          <a:xfrm rot="0">
            <a:off x="11408054" y="659931"/>
            <a:ext cx="8446613" cy="844661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21081" y="0"/>
                  </a:moveTo>
                  <a:lnTo>
                    <a:pt x="791719" y="0"/>
                  </a:lnTo>
                  <a:cubicBezTo>
                    <a:pt x="803362" y="0"/>
                    <a:pt x="812800" y="9438"/>
                    <a:pt x="812800" y="21081"/>
                  </a:cubicBezTo>
                  <a:lnTo>
                    <a:pt x="812800" y="791719"/>
                  </a:lnTo>
                  <a:cubicBezTo>
                    <a:pt x="812800" y="803362"/>
                    <a:pt x="803362" y="812800"/>
                    <a:pt x="791719" y="812800"/>
                  </a:cubicBezTo>
                  <a:lnTo>
                    <a:pt x="21081" y="812800"/>
                  </a:lnTo>
                  <a:cubicBezTo>
                    <a:pt x="9438" y="812800"/>
                    <a:pt x="0" y="803362"/>
                    <a:pt x="0" y="791719"/>
                  </a:cubicBezTo>
                  <a:lnTo>
                    <a:pt x="0" y="21081"/>
                  </a:lnTo>
                  <a:cubicBezTo>
                    <a:pt x="0" y="9438"/>
                    <a:pt x="9438" y="0"/>
                    <a:pt x="21081" y="0"/>
                  </a:cubicBezTo>
                  <a:close/>
                </a:path>
              </a:pathLst>
            </a:custGeom>
            <a:blipFill>
              <a:blip r:embed="rId2"/>
              <a:stretch>
                <a:fillRect l="-25046" t="0" r="-25046" b="0"/>
              </a:stretch>
            </a:blipFill>
          </p:spPr>
        </p:sp>
      </p:grpSp>
      <p:sp>
        <p:nvSpPr>
          <p:cNvPr name="TextBox 7" id="7"/>
          <p:cNvSpPr txBox="true"/>
          <p:nvPr/>
        </p:nvSpPr>
        <p:spPr>
          <a:xfrm rot="0">
            <a:off x="1028700" y="834206"/>
            <a:ext cx="7949475" cy="1717681"/>
          </a:xfrm>
          <a:prstGeom prst="rect">
            <a:avLst/>
          </a:prstGeom>
        </p:spPr>
        <p:txBody>
          <a:bodyPr anchor="t" rtlCol="false" tIns="0" lIns="0" bIns="0" rIns="0">
            <a:spAutoFit/>
          </a:bodyPr>
          <a:lstStyle/>
          <a:p>
            <a:pPr algn="l">
              <a:lnSpc>
                <a:spcPts val="13999"/>
              </a:lnSpc>
              <a:spcBef>
                <a:spcPct val="0"/>
              </a:spcBef>
            </a:pPr>
            <a:r>
              <a:rPr lang="en-US" sz="9999">
                <a:solidFill>
                  <a:srgbClr val="38B367"/>
                </a:solidFill>
                <a:latin typeface="Bebas Neue Cyrillic"/>
                <a:ea typeface="Bebas Neue Cyrillic"/>
                <a:cs typeface="Bebas Neue Cyrillic"/>
                <a:sym typeface="Bebas Neue Cyrillic"/>
              </a:rPr>
              <a:t>INTRODUCTION</a:t>
            </a:r>
          </a:p>
        </p:txBody>
      </p:sp>
      <p:sp>
        <p:nvSpPr>
          <p:cNvPr name="TextBox 8" id="8"/>
          <p:cNvSpPr txBox="true"/>
          <p:nvPr/>
        </p:nvSpPr>
        <p:spPr>
          <a:xfrm rot="0">
            <a:off x="1028700" y="2873374"/>
            <a:ext cx="9750704" cy="6384926"/>
          </a:xfrm>
          <a:prstGeom prst="rect">
            <a:avLst/>
          </a:prstGeom>
        </p:spPr>
        <p:txBody>
          <a:bodyPr anchor="t" rtlCol="false" tIns="0" lIns="0" bIns="0" rIns="0">
            <a:spAutoFit/>
          </a:bodyPr>
          <a:lstStyle/>
          <a:p>
            <a:pPr algn="just">
              <a:lnSpc>
                <a:spcPts val="4249"/>
              </a:lnSpc>
            </a:pPr>
            <a:r>
              <a:rPr lang="en-US" sz="2499">
                <a:solidFill>
                  <a:srgbClr val="FFFFFF"/>
                </a:solidFill>
                <a:latin typeface="Poppins"/>
                <a:ea typeface="Poppins"/>
                <a:cs typeface="Poppins"/>
                <a:sym typeface="Poppins"/>
              </a:rPr>
              <a:t>As digital assets continue to revolutionize the financial world, the development of crypto exchanges—remains at the heart of this transformation. These platforms are evolving rapidly, driven by innovations in blockchain technology, shifts in regulatory frameworks, increasing user expectations, and the growing need for enhanced security. In the coming years, we can expect a wave of change in how crypto exchanges are built and operated. From decentralized trading infrastructures to the integration of AI and green technology, this article explores the most impactful trends shaping the future of crypto exchange development.</a:t>
            </a:r>
          </a:p>
          <a:p>
            <a:pPr algn="just">
              <a:lnSpc>
                <a:spcPts val="4249"/>
              </a:lnSpc>
            </a:pPr>
          </a:p>
        </p:txBody>
      </p:sp>
      <p:sp>
        <p:nvSpPr>
          <p:cNvPr name="TextBox 9" id="9"/>
          <p:cNvSpPr txBox="true"/>
          <p:nvPr/>
        </p:nvSpPr>
        <p:spPr>
          <a:xfrm rot="0">
            <a:off x="2400833" y="6422076"/>
            <a:ext cx="1647506" cy="425450"/>
          </a:xfrm>
          <a:prstGeom prst="rect">
            <a:avLst/>
          </a:prstGeom>
        </p:spPr>
        <p:txBody>
          <a:bodyPr anchor="t" rtlCol="false" tIns="0" lIns="0" bIns="0" rIns="0">
            <a:spAutoFit/>
          </a:bodyPr>
          <a:lstStyle/>
          <a:p>
            <a:pPr algn="l">
              <a:lnSpc>
                <a:spcPts val="3400"/>
              </a:lnSpc>
            </a:pPr>
            <a:r>
              <a:rPr lang="en-US" sz="2000">
                <a:solidFill>
                  <a:srgbClr val="000B21"/>
                </a:solidFill>
                <a:latin typeface="Poppins"/>
                <a:ea typeface="Poppins"/>
                <a:cs typeface="Poppins"/>
                <a:sym typeface="Poppins"/>
              </a:rPr>
              <a:t>Learn More</a:t>
            </a:r>
          </a:p>
        </p:txBody>
      </p:sp>
      <p:grpSp>
        <p:nvGrpSpPr>
          <p:cNvPr name="Group 10" id="10"/>
          <p:cNvGrpSpPr/>
          <p:nvPr/>
        </p:nvGrpSpPr>
        <p:grpSpPr>
          <a:xfrm rot="0">
            <a:off x="7667943" y="6513995"/>
            <a:ext cx="2026897" cy="2026897"/>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33375" cap="sq">
              <a:gradFill>
                <a:gsLst>
                  <a:gs pos="0">
                    <a:srgbClr val="203660">
                      <a:alpha val="26000"/>
                    </a:srgbClr>
                  </a:gs>
                  <a:gs pos="100000">
                    <a:srgbClr val="000A1E">
                      <a:alpha val="26000"/>
                    </a:srgbClr>
                  </a:gs>
                </a:gsLst>
                <a:lin ang="0"/>
              </a:gradFill>
              <a:prstDash val="solid"/>
              <a:miter/>
            </a:ln>
          </p:spPr>
        </p:sp>
        <p:sp>
          <p:nvSpPr>
            <p:cNvPr name="TextBox 12" id="12"/>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13" id="13"/>
          <p:cNvGrpSpPr/>
          <p:nvPr/>
        </p:nvGrpSpPr>
        <p:grpSpPr>
          <a:xfrm rot="0">
            <a:off x="1387384" y="524990"/>
            <a:ext cx="2026897" cy="2026897"/>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33375" cap="sq">
              <a:gradFill>
                <a:gsLst>
                  <a:gs pos="0">
                    <a:srgbClr val="203660">
                      <a:alpha val="26000"/>
                    </a:srgbClr>
                  </a:gs>
                  <a:gs pos="100000">
                    <a:srgbClr val="000A1E">
                      <a:alpha val="26000"/>
                    </a:srgbClr>
                  </a:gs>
                </a:gsLst>
                <a:lin ang="0"/>
              </a:gradFill>
              <a:prstDash val="solid"/>
              <a:miter/>
            </a:ln>
          </p:spPr>
        </p:sp>
        <p:sp>
          <p:nvSpPr>
            <p:cNvPr name="TextBox 15" id="15"/>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0D25">
                <a:alpha val="100000"/>
              </a:srgbClr>
            </a:gs>
            <a:gs pos="100000">
              <a:srgbClr val="000A1E">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14313626" y="-3150326"/>
            <a:ext cx="6300652" cy="630065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4" id="4"/>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5" id="5"/>
          <p:cNvGrpSpPr/>
          <p:nvPr/>
        </p:nvGrpSpPr>
        <p:grpSpPr>
          <a:xfrm rot="0">
            <a:off x="1129587" y="9032559"/>
            <a:ext cx="210552" cy="210552"/>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B21"/>
            </a:solidFill>
          </p:spPr>
        </p:sp>
        <p:sp>
          <p:nvSpPr>
            <p:cNvPr name="TextBox 7" id="7"/>
            <p:cNvSpPr txBox="true"/>
            <p:nvPr/>
          </p:nvSpPr>
          <p:spPr>
            <a:xfrm>
              <a:off x="76200" y="9525"/>
              <a:ext cx="660400" cy="727075"/>
            </a:xfrm>
            <a:prstGeom prst="rect">
              <a:avLst/>
            </a:prstGeom>
          </p:spPr>
          <p:txBody>
            <a:bodyPr anchor="ctr" rtlCol="false" tIns="36385" lIns="36385" bIns="36385" rIns="36385"/>
            <a:lstStyle/>
            <a:p>
              <a:pPr algn="ctr">
                <a:lnSpc>
                  <a:spcPts val="2800"/>
                </a:lnSpc>
              </a:pPr>
            </a:p>
          </p:txBody>
        </p:sp>
      </p:grpSp>
      <p:sp>
        <p:nvSpPr>
          <p:cNvPr name="TextBox 8" id="8"/>
          <p:cNvSpPr txBox="true"/>
          <p:nvPr/>
        </p:nvSpPr>
        <p:spPr>
          <a:xfrm rot="0">
            <a:off x="1028700" y="828675"/>
            <a:ext cx="12914306" cy="3489331"/>
          </a:xfrm>
          <a:prstGeom prst="rect">
            <a:avLst/>
          </a:prstGeom>
        </p:spPr>
        <p:txBody>
          <a:bodyPr anchor="t" rtlCol="false" tIns="0" lIns="0" bIns="0" rIns="0">
            <a:spAutoFit/>
          </a:bodyPr>
          <a:lstStyle/>
          <a:p>
            <a:pPr algn="l">
              <a:lnSpc>
                <a:spcPts val="13999"/>
              </a:lnSpc>
              <a:spcBef>
                <a:spcPct val="0"/>
              </a:spcBef>
            </a:pPr>
            <a:r>
              <a:rPr lang="en-US" sz="9999">
                <a:solidFill>
                  <a:srgbClr val="38B367"/>
                </a:solidFill>
                <a:latin typeface="Bebas Neue Cyrillic"/>
                <a:ea typeface="Bebas Neue Cyrillic"/>
                <a:cs typeface="Bebas Neue Cyrillic"/>
                <a:sym typeface="Bebas Neue Cyrillic"/>
              </a:rPr>
              <a:t>CRYPTOCURRENCY EXCHANGE DEVELOPMENT?</a:t>
            </a:r>
          </a:p>
        </p:txBody>
      </p:sp>
      <p:sp>
        <p:nvSpPr>
          <p:cNvPr name="TextBox 9" id="9"/>
          <p:cNvSpPr txBox="true"/>
          <p:nvPr/>
        </p:nvSpPr>
        <p:spPr>
          <a:xfrm rot="0">
            <a:off x="1028700" y="4473574"/>
            <a:ext cx="12076523" cy="4784726"/>
          </a:xfrm>
          <a:prstGeom prst="rect">
            <a:avLst/>
          </a:prstGeom>
        </p:spPr>
        <p:txBody>
          <a:bodyPr anchor="t" rtlCol="false" tIns="0" lIns="0" bIns="0" rIns="0">
            <a:spAutoFit/>
          </a:bodyPr>
          <a:lstStyle/>
          <a:p>
            <a:pPr algn="just">
              <a:lnSpc>
                <a:spcPts val="4249"/>
              </a:lnSpc>
            </a:pPr>
            <a:r>
              <a:rPr lang="en-US" sz="2499">
                <a:solidFill>
                  <a:srgbClr val="FFFFFF"/>
                </a:solidFill>
                <a:latin typeface="Poppins"/>
                <a:ea typeface="Poppins"/>
                <a:cs typeface="Poppins"/>
                <a:sym typeface="Poppins"/>
              </a:rPr>
              <a:t>A crypto exchange is more than just a digital marketplace—it is a complex ecosystem that combines trading engines, wallets, security protocols, compliance frameworks, and user interfaces. To </a:t>
            </a:r>
            <a:r>
              <a:rPr lang="en-US" sz="2499" u="sng">
                <a:solidFill>
                  <a:srgbClr val="FFFFFF"/>
                </a:solidFill>
                <a:latin typeface="Poppins"/>
                <a:ea typeface="Poppins"/>
                <a:cs typeface="Poppins"/>
                <a:sym typeface="Poppins"/>
                <a:hlinkClick r:id="rId2" tooltip="https://www.blockchainx.tech/how-to-create-crypto-exchange/"/>
              </a:rPr>
              <a:t>create a crypto exchange platform</a:t>
            </a:r>
            <a:r>
              <a:rPr lang="en-US" sz="2499">
                <a:solidFill>
                  <a:srgbClr val="FFFFFF"/>
                </a:solidFill>
                <a:latin typeface="Poppins"/>
                <a:ea typeface="Poppins"/>
                <a:cs typeface="Poppins"/>
                <a:sym typeface="Poppins"/>
              </a:rPr>
              <a:t> that is both robust and scalable, careful planning is essential, especially given the volatility of the market and the frequent changes in regulatory guidelines. These platforms offer liquidity, ease of use, and customer service. However, as blockchain technology matures and users demand more control, security, and transparency, new trends are reshaping the future of these platforms.</a:t>
            </a:r>
          </a:p>
        </p:txBody>
      </p:sp>
      <p:grpSp>
        <p:nvGrpSpPr>
          <p:cNvPr name="Group 10" id="10"/>
          <p:cNvGrpSpPr/>
          <p:nvPr/>
        </p:nvGrpSpPr>
        <p:grpSpPr>
          <a:xfrm rot="0">
            <a:off x="13276050" y="746566"/>
            <a:ext cx="5615358" cy="5615358"/>
            <a:chOff x="0" y="0"/>
            <a:chExt cx="7487144" cy="7487144"/>
          </a:xfrm>
        </p:grpSpPr>
        <p:grpSp>
          <p:nvGrpSpPr>
            <p:cNvPr name="Group 11" id="11"/>
            <p:cNvGrpSpPr/>
            <p:nvPr/>
          </p:nvGrpSpPr>
          <p:grpSpPr>
            <a:xfrm rot="0">
              <a:off x="0" y="0"/>
              <a:ext cx="7487144" cy="748714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04FF25"/>
                </a:solidFill>
                <a:prstDash val="solid"/>
                <a:miter/>
              </a:ln>
            </p:spPr>
          </p:sp>
          <p:sp>
            <p:nvSpPr>
              <p:cNvPr name="TextBox 13" id="13"/>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14" id="14"/>
            <p:cNvGrpSpPr/>
            <p:nvPr/>
          </p:nvGrpSpPr>
          <p:grpSpPr>
            <a:xfrm rot="0">
              <a:off x="338978" y="338978"/>
              <a:ext cx="6809187" cy="6809187"/>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04FF25"/>
                </a:solidFill>
                <a:prstDash val="solid"/>
                <a:miter/>
              </a:ln>
            </p:spPr>
          </p:sp>
          <p:sp>
            <p:nvSpPr>
              <p:cNvPr name="TextBox 16" id="16"/>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17" id="17"/>
            <p:cNvGrpSpPr/>
            <p:nvPr/>
          </p:nvGrpSpPr>
          <p:grpSpPr>
            <a:xfrm rot="0">
              <a:off x="581480" y="581480"/>
              <a:ext cx="6324184" cy="6324184"/>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000" t="0" r="-25000" b="0"/>
                </a:stretch>
              </a:blipFill>
            </p:spPr>
          </p:sp>
        </p:grpSp>
      </p:grpSp>
      <p:grpSp>
        <p:nvGrpSpPr>
          <p:cNvPr name="Group 19" id="19"/>
          <p:cNvGrpSpPr/>
          <p:nvPr/>
        </p:nvGrpSpPr>
        <p:grpSpPr>
          <a:xfrm rot="0">
            <a:off x="3763941" y="7551773"/>
            <a:ext cx="6300652" cy="6300652"/>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21" id="21"/>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0D25">
                <a:alpha val="100000"/>
              </a:srgbClr>
            </a:gs>
            <a:gs pos="100000">
              <a:srgbClr val="000A1E">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663436" y="-3858784"/>
            <a:ext cx="6300652" cy="630065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4" id="4"/>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5" id="5"/>
          <p:cNvGrpSpPr/>
          <p:nvPr/>
        </p:nvGrpSpPr>
        <p:grpSpPr>
          <a:xfrm rot="0">
            <a:off x="13353447" y="6704058"/>
            <a:ext cx="6300652" cy="6300652"/>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7" id="7"/>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sp>
        <p:nvSpPr>
          <p:cNvPr name="TextBox 8" id="8"/>
          <p:cNvSpPr txBox="true"/>
          <p:nvPr/>
        </p:nvSpPr>
        <p:spPr>
          <a:xfrm rot="0">
            <a:off x="881242" y="828675"/>
            <a:ext cx="7349761" cy="1717681"/>
          </a:xfrm>
          <a:prstGeom prst="rect">
            <a:avLst/>
          </a:prstGeom>
        </p:spPr>
        <p:txBody>
          <a:bodyPr anchor="t" rtlCol="false" tIns="0" lIns="0" bIns="0" rIns="0">
            <a:spAutoFit/>
          </a:bodyPr>
          <a:lstStyle/>
          <a:p>
            <a:pPr algn="l">
              <a:lnSpc>
                <a:spcPts val="13999"/>
              </a:lnSpc>
              <a:spcBef>
                <a:spcPct val="0"/>
              </a:spcBef>
            </a:pPr>
            <a:r>
              <a:rPr lang="en-US" sz="9999">
                <a:solidFill>
                  <a:srgbClr val="38B367"/>
                </a:solidFill>
                <a:latin typeface="Bebas Neue Cyrillic"/>
                <a:ea typeface="Bebas Neue Cyrillic"/>
                <a:cs typeface="Bebas Neue Cyrillic"/>
                <a:sym typeface="Bebas Neue Cyrillic"/>
              </a:rPr>
              <a:t>TRENDS TO WATCH</a:t>
            </a:r>
          </a:p>
        </p:txBody>
      </p:sp>
      <p:grpSp>
        <p:nvGrpSpPr>
          <p:cNvPr name="Group 9" id="9"/>
          <p:cNvGrpSpPr/>
          <p:nvPr/>
        </p:nvGrpSpPr>
        <p:grpSpPr>
          <a:xfrm rot="0">
            <a:off x="4365014" y="3008099"/>
            <a:ext cx="3998007" cy="8195490"/>
            <a:chOff x="0" y="0"/>
            <a:chExt cx="384720" cy="788635"/>
          </a:xfrm>
        </p:grpSpPr>
        <p:sp>
          <p:nvSpPr>
            <p:cNvPr name="Freeform 10" id="10"/>
            <p:cNvSpPr/>
            <p:nvPr/>
          </p:nvSpPr>
          <p:spPr>
            <a:xfrm flipH="false" flipV="false" rot="0">
              <a:off x="0" y="0"/>
              <a:ext cx="384720" cy="788635"/>
            </a:xfrm>
            <a:custGeom>
              <a:avLst/>
              <a:gdLst/>
              <a:ahLst/>
              <a:cxnLst/>
              <a:rect r="r" b="b" t="t" l="l"/>
              <a:pathLst>
                <a:path h="788635" w="384720">
                  <a:moveTo>
                    <a:pt x="44538" y="0"/>
                  </a:moveTo>
                  <a:lnTo>
                    <a:pt x="340182" y="0"/>
                  </a:lnTo>
                  <a:cubicBezTo>
                    <a:pt x="364780" y="0"/>
                    <a:pt x="384720" y="19940"/>
                    <a:pt x="384720" y="44538"/>
                  </a:cubicBezTo>
                  <a:lnTo>
                    <a:pt x="384720" y="744097"/>
                  </a:lnTo>
                  <a:cubicBezTo>
                    <a:pt x="384720" y="768695"/>
                    <a:pt x="364780" y="788635"/>
                    <a:pt x="340182" y="788635"/>
                  </a:cubicBezTo>
                  <a:lnTo>
                    <a:pt x="44538" y="788635"/>
                  </a:lnTo>
                  <a:cubicBezTo>
                    <a:pt x="19940" y="788635"/>
                    <a:pt x="0" y="768695"/>
                    <a:pt x="0" y="744097"/>
                  </a:cubicBezTo>
                  <a:lnTo>
                    <a:pt x="0" y="44538"/>
                  </a:lnTo>
                  <a:cubicBezTo>
                    <a:pt x="0" y="19940"/>
                    <a:pt x="19940" y="0"/>
                    <a:pt x="44538" y="0"/>
                  </a:cubicBezTo>
                  <a:close/>
                </a:path>
              </a:pathLst>
            </a:custGeom>
            <a:blipFill>
              <a:blip r:embed="rId2"/>
              <a:stretch>
                <a:fillRect l="-7653" t="0" r="-7653" b="0"/>
              </a:stretch>
            </a:blipFill>
          </p:spPr>
        </p:sp>
      </p:grpSp>
      <p:grpSp>
        <p:nvGrpSpPr>
          <p:cNvPr name="Group 11" id="11"/>
          <p:cNvGrpSpPr/>
          <p:nvPr/>
        </p:nvGrpSpPr>
        <p:grpSpPr>
          <a:xfrm rot="0">
            <a:off x="-332345" y="3008099"/>
            <a:ext cx="3998007" cy="8195490"/>
            <a:chOff x="0" y="0"/>
            <a:chExt cx="384720" cy="788635"/>
          </a:xfrm>
        </p:grpSpPr>
        <p:sp>
          <p:nvSpPr>
            <p:cNvPr name="Freeform 12" id="12"/>
            <p:cNvSpPr/>
            <p:nvPr/>
          </p:nvSpPr>
          <p:spPr>
            <a:xfrm flipH="false" flipV="false" rot="0">
              <a:off x="0" y="0"/>
              <a:ext cx="384720" cy="788635"/>
            </a:xfrm>
            <a:custGeom>
              <a:avLst/>
              <a:gdLst/>
              <a:ahLst/>
              <a:cxnLst/>
              <a:rect r="r" b="b" t="t" l="l"/>
              <a:pathLst>
                <a:path h="788635" w="384720">
                  <a:moveTo>
                    <a:pt x="44538" y="0"/>
                  </a:moveTo>
                  <a:lnTo>
                    <a:pt x="340182" y="0"/>
                  </a:lnTo>
                  <a:cubicBezTo>
                    <a:pt x="364780" y="0"/>
                    <a:pt x="384720" y="19940"/>
                    <a:pt x="384720" y="44538"/>
                  </a:cubicBezTo>
                  <a:lnTo>
                    <a:pt x="384720" y="744097"/>
                  </a:lnTo>
                  <a:cubicBezTo>
                    <a:pt x="384720" y="768695"/>
                    <a:pt x="364780" y="788635"/>
                    <a:pt x="340182" y="788635"/>
                  </a:cubicBezTo>
                  <a:lnTo>
                    <a:pt x="44538" y="788635"/>
                  </a:lnTo>
                  <a:cubicBezTo>
                    <a:pt x="19940" y="788635"/>
                    <a:pt x="0" y="768695"/>
                    <a:pt x="0" y="744097"/>
                  </a:cubicBezTo>
                  <a:lnTo>
                    <a:pt x="0" y="44538"/>
                  </a:lnTo>
                  <a:cubicBezTo>
                    <a:pt x="0" y="19940"/>
                    <a:pt x="19940" y="0"/>
                    <a:pt x="44538" y="0"/>
                  </a:cubicBezTo>
                  <a:close/>
                </a:path>
              </a:pathLst>
            </a:custGeom>
            <a:blipFill>
              <a:blip r:embed="rId3"/>
              <a:stretch>
                <a:fillRect l="-18415" t="0" r="-18415" b="0"/>
              </a:stretch>
            </a:blipFill>
          </p:spPr>
        </p:sp>
      </p:grpSp>
      <p:sp>
        <p:nvSpPr>
          <p:cNvPr name="TextBox 13" id="13"/>
          <p:cNvSpPr txBox="true"/>
          <p:nvPr/>
        </p:nvSpPr>
        <p:spPr>
          <a:xfrm rot="0">
            <a:off x="9440580" y="2694807"/>
            <a:ext cx="7818720" cy="3717926"/>
          </a:xfrm>
          <a:prstGeom prst="rect">
            <a:avLst/>
          </a:prstGeom>
        </p:spPr>
        <p:txBody>
          <a:bodyPr anchor="t" rtlCol="false" tIns="0" lIns="0" bIns="0" rIns="0">
            <a:spAutoFit/>
          </a:bodyPr>
          <a:lstStyle/>
          <a:p>
            <a:pPr algn="just">
              <a:lnSpc>
                <a:spcPts val="4249"/>
              </a:lnSpc>
            </a:pPr>
            <a:r>
              <a:rPr lang="en-US" sz="2499">
                <a:solidFill>
                  <a:srgbClr val="FFFFFF"/>
                </a:solidFill>
                <a:latin typeface="Poppins"/>
                <a:ea typeface="Poppins"/>
                <a:cs typeface="Poppins"/>
                <a:sym typeface="Poppins"/>
              </a:rPr>
              <a:t>Privacy and resistance to censorship are the ideals driving users away from centralised exchanges to DEXs. Centralised exchanges store assets and private data of their users, whereas DEXs illicit justice on an intermediary and arbitrate for outright peer-to-peer price determination through the smart contracts. </a:t>
            </a:r>
          </a:p>
        </p:txBody>
      </p:sp>
      <p:sp>
        <p:nvSpPr>
          <p:cNvPr name="TextBox 14" id="14"/>
          <p:cNvSpPr txBox="true"/>
          <p:nvPr/>
        </p:nvSpPr>
        <p:spPr>
          <a:xfrm rot="0">
            <a:off x="9440580" y="6561183"/>
            <a:ext cx="7818720" cy="2651126"/>
          </a:xfrm>
          <a:prstGeom prst="rect">
            <a:avLst/>
          </a:prstGeom>
        </p:spPr>
        <p:txBody>
          <a:bodyPr anchor="t" rtlCol="false" tIns="0" lIns="0" bIns="0" rIns="0">
            <a:spAutoFit/>
          </a:bodyPr>
          <a:lstStyle/>
          <a:p>
            <a:pPr algn="just">
              <a:lnSpc>
                <a:spcPts val="4249"/>
              </a:lnSpc>
              <a:spcBef>
                <a:spcPct val="0"/>
              </a:spcBef>
            </a:pPr>
            <a:r>
              <a:rPr lang="en-US" sz="2499">
                <a:solidFill>
                  <a:srgbClr val="FFFFFF"/>
                </a:solidFill>
                <a:latin typeface="Poppins"/>
                <a:ea typeface="Poppins"/>
                <a:cs typeface="Poppins"/>
                <a:sym typeface="Poppins"/>
              </a:rPr>
              <a:t>Other value propositions attracting users to DEXs are:</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Transparency with more confidence</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Lower hacks on centralised wallets</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Global access with minimum restrictions</a:t>
            </a:r>
          </a:p>
        </p:txBody>
      </p:sp>
      <p:sp>
        <p:nvSpPr>
          <p:cNvPr name="TextBox 15" id="15"/>
          <p:cNvSpPr txBox="true"/>
          <p:nvPr/>
        </p:nvSpPr>
        <p:spPr>
          <a:xfrm rot="0">
            <a:off x="9440580" y="1752894"/>
            <a:ext cx="6838236" cy="688974"/>
          </a:xfrm>
          <a:prstGeom prst="rect">
            <a:avLst/>
          </a:prstGeom>
        </p:spPr>
        <p:txBody>
          <a:bodyPr anchor="t" rtlCol="false" tIns="0" lIns="0" bIns="0" rIns="0">
            <a:spAutoFit/>
          </a:bodyPr>
          <a:lstStyle/>
          <a:p>
            <a:pPr algn="ctr">
              <a:lnSpc>
                <a:spcPts val="5600"/>
              </a:lnSpc>
            </a:pPr>
            <a:r>
              <a:rPr lang="en-US" sz="4000" b="true">
                <a:solidFill>
                  <a:srgbClr val="FF66C4"/>
                </a:solidFill>
                <a:latin typeface="Canva Sans Bold"/>
                <a:ea typeface="Canva Sans Bold"/>
                <a:cs typeface="Canva Sans Bold"/>
                <a:sym typeface="Canva Sans Bold"/>
              </a:rPr>
              <a:t>1. A Wave of DEX Popularity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0D25">
                <a:alpha val="100000"/>
              </a:srgbClr>
            </a:gs>
            <a:gs pos="100000">
              <a:srgbClr val="000A1E">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883669" y="4200829"/>
            <a:ext cx="6300652" cy="630065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4" id="4"/>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5" id="5"/>
          <p:cNvGrpSpPr/>
          <p:nvPr/>
        </p:nvGrpSpPr>
        <p:grpSpPr>
          <a:xfrm rot="0">
            <a:off x="10958648" y="-1518376"/>
            <a:ext cx="6300652" cy="6300652"/>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7" id="7"/>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8" id="8"/>
          <p:cNvGrpSpPr/>
          <p:nvPr/>
        </p:nvGrpSpPr>
        <p:grpSpPr>
          <a:xfrm rot="0">
            <a:off x="9841387" y="2266217"/>
            <a:ext cx="8446613" cy="5754567"/>
            <a:chOff x="0" y="0"/>
            <a:chExt cx="812800" cy="553750"/>
          </a:xfrm>
        </p:grpSpPr>
        <p:sp>
          <p:nvSpPr>
            <p:cNvPr name="Freeform 9" id="9"/>
            <p:cNvSpPr/>
            <p:nvPr/>
          </p:nvSpPr>
          <p:spPr>
            <a:xfrm flipH="false" flipV="false" rot="0">
              <a:off x="0" y="0"/>
              <a:ext cx="812800" cy="553750"/>
            </a:xfrm>
            <a:custGeom>
              <a:avLst/>
              <a:gdLst/>
              <a:ahLst/>
              <a:cxnLst/>
              <a:rect r="r" b="b" t="t" l="l"/>
              <a:pathLst>
                <a:path h="553750" w="812800">
                  <a:moveTo>
                    <a:pt x="21081" y="0"/>
                  </a:moveTo>
                  <a:lnTo>
                    <a:pt x="791719" y="0"/>
                  </a:lnTo>
                  <a:cubicBezTo>
                    <a:pt x="803362" y="0"/>
                    <a:pt x="812800" y="9438"/>
                    <a:pt x="812800" y="21081"/>
                  </a:cubicBezTo>
                  <a:lnTo>
                    <a:pt x="812800" y="532669"/>
                  </a:lnTo>
                  <a:cubicBezTo>
                    <a:pt x="812800" y="538260"/>
                    <a:pt x="810579" y="543622"/>
                    <a:pt x="806625" y="547575"/>
                  </a:cubicBezTo>
                  <a:cubicBezTo>
                    <a:pt x="802672" y="551529"/>
                    <a:pt x="797310" y="553750"/>
                    <a:pt x="791719" y="553750"/>
                  </a:cubicBezTo>
                  <a:lnTo>
                    <a:pt x="21081" y="553750"/>
                  </a:lnTo>
                  <a:cubicBezTo>
                    <a:pt x="9438" y="553750"/>
                    <a:pt x="0" y="544312"/>
                    <a:pt x="0" y="532669"/>
                  </a:cubicBezTo>
                  <a:lnTo>
                    <a:pt x="0" y="21081"/>
                  </a:lnTo>
                  <a:cubicBezTo>
                    <a:pt x="0" y="9438"/>
                    <a:pt x="9438" y="0"/>
                    <a:pt x="21081" y="0"/>
                  </a:cubicBezTo>
                  <a:close/>
                </a:path>
              </a:pathLst>
            </a:custGeom>
            <a:blipFill>
              <a:blip r:embed="rId2"/>
              <a:stretch>
                <a:fillRect l="0" t="-5287" r="0" b="-41493"/>
              </a:stretch>
            </a:blipFill>
          </p:spPr>
        </p:sp>
      </p:grpSp>
      <p:sp>
        <p:nvSpPr>
          <p:cNvPr name="TextBox 10" id="10"/>
          <p:cNvSpPr txBox="true"/>
          <p:nvPr/>
        </p:nvSpPr>
        <p:spPr>
          <a:xfrm rot="0">
            <a:off x="1028700" y="942975"/>
            <a:ext cx="7081600" cy="688975"/>
          </a:xfrm>
          <a:prstGeom prst="rect">
            <a:avLst/>
          </a:prstGeom>
        </p:spPr>
        <p:txBody>
          <a:bodyPr anchor="t" rtlCol="false" tIns="0" lIns="0" bIns="0" rIns="0">
            <a:spAutoFit/>
          </a:bodyPr>
          <a:lstStyle/>
          <a:p>
            <a:pPr algn="ctr">
              <a:lnSpc>
                <a:spcPts val="5600"/>
              </a:lnSpc>
            </a:pPr>
            <a:r>
              <a:rPr lang="en-US" sz="4000" b="true">
                <a:solidFill>
                  <a:srgbClr val="FF66C4"/>
                </a:solidFill>
                <a:latin typeface="Canva Sans Bold"/>
                <a:ea typeface="Canva Sans Bold"/>
                <a:cs typeface="Canva Sans Bold"/>
                <a:sym typeface="Canva Sans Bold"/>
              </a:rPr>
              <a:t>2. Embe</a:t>
            </a:r>
            <a:r>
              <a:rPr lang="en-US" b="true" sz="4000">
                <a:solidFill>
                  <a:srgbClr val="FF66C4"/>
                </a:solidFill>
                <a:latin typeface="Canva Sans Bold"/>
                <a:ea typeface="Canva Sans Bold"/>
                <a:cs typeface="Canva Sans Bold"/>
                <a:sym typeface="Canva Sans Bold"/>
              </a:rPr>
              <a:t>dded Finance &amp; EaaS</a:t>
            </a:r>
          </a:p>
        </p:txBody>
      </p:sp>
      <p:sp>
        <p:nvSpPr>
          <p:cNvPr name="TextBox 11" id="11"/>
          <p:cNvSpPr txBox="true"/>
          <p:nvPr/>
        </p:nvSpPr>
        <p:spPr>
          <a:xfrm rot="0">
            <a:off x="1325280" y="2028331"/>
            <a:ext cx="7818720" cy="4784726"/>
          </a:xfrm>
          <a:prstGeom prst="rect">
            <a:avLst/>
          </a:prstGeom>
        </p:spPr>
        <p:txBody>
          <a:bodyPr anchor="t" rtlCol="false" tIns="0" lIns="0" bIns="0" rIns="0">
            <a:spAutoFit/>
          </a:bodyPr>
          <a:lstStyle/>
          <a:p>
            <a:pPr algn="just">
              <a:lnSpc>
                <a:spcPts val="4249"/>
              </a:lnSpc>
            </a:pPr>
            <a:r>
              <a:rPr lang="en-US" sz="2499">
                <a:solidFill>
                  <a:srgbClr val="FFFFFF"/>
                </a:solidFill>
                <a:latin typeface="Poppins"/>
                <a:ea typeface="Poppins"/>
                <a:cs typeface="Poppins"/>
                <a:sym typeface="Poppins"/>
              </a:rPr>
              <a:t>With blockchain becoming mainstream, it is witnessing a spike in Embedded Finance and EaaS models. EaaS enables any business, regardless of the industry it is in, to embed crypto trading feature into their platform without having to build an entire exchange themselves. This model is suited to fintech start-ups, banks, e-commerce platforms, and gaming companies that want to:</a:t>
            </a:r>
          </a:p>
        </p:txBody>
      </p:sp>
      <p:sp>
        <p:nvSpPr>
          <p:cNvPr name="TextBox 12" id="12"/>
          <p:cNvSpPr txBox="true"/>
          <p:nvPr/>
        </p:nvSpPr>
        <p:spPr>
          <a:xfrm rot="0">
            <a:off x="1325280" y="6880508"/>
            <a:ext cx="7818720" cy="2117726"/>
          </a:xfrm>
          <a:prstGeom prst="rect">
            <a:avLst/>
          </a:prstGeom>
        </p:spPr>
        <p:txBody>
          <a:bodyPr anchor="t" rtlCol="false" tIns="0" lIns="0" bIns="0" rIns="0">
            <a:spAutoFit/>
          </a:bodyPr>
          <a:lstStyle/>
          <a:p>
            <a:pPr algn="just" marL="539748" indent="-269874" lvl="1">
              <a:lnSpc>
                <a:spcPts val="4249"/>
              </a:lnSpc>
              <a:spcBef>
                <a:spcPct val="0"/>
              </a:spcBef>
              <a:buFont typeface="Arial"/>
              <a:buChar char="•"/>
            </a:pPr>
            <a:r>
              <a:rPr lang="en-US" sz="2499">
                <a:solidFill>
                  <a:srgbClr val="FFFFFF"/>
                </a:solidFill>
                <a:latin typeface="Poppins"/>
                <a:ea typeface="Poppins"/>
                <a:cs typeface="Poppins"/>
                <a:sym typeface="Poppins"/>
              </a:rPr>
              <a:t>Deliv</a:t>
            </a:r>
            <a:r>
              <a:rPr lang="en-US" sz="2499">
                <a:solidFill>
                  <a:srgbClr val="FFFFFF"/>
                </a:solidFill>
                <a:latin typeface="Poppins"/>
                <a:ea typeface="Poppins"/>
                <a:cs typeface="Poppins"/>
                <a:sym typeface="Poppins"/>
              </a:rPr>
              <a:t>er seamless user experiences</a:t>
            </a:r>
          </a:p>
          <a:p>
            <a:pPr algn="just" marL="539748" indent="-269874" lvl="1">
              <a:lnSpc>
                <a:spcPts val="4249"/>
              </a:lnSpc>
              <a:spcBef>
                <a:spcPct val="0"/>
              </a:spcBef>
              <a:buFont typeface="Arial"/>
              <a:buChar char="•"/>
            </a:pPr>
            <a:r>
              <a:rPr lang="en-US" sz="2499">
                <a:solidFill>
                  <a:srgbClr val="FFFFFF"/>
                </a:solidFill>
                <a:latin typeface="Poppins"/>
                <a:ea typeface="Poppins"/>
                <a:cs typeface="Poppins"/>
                <a:sym typeface="Poppins"/>
              </a:rPr>
              <a:t>Save on development and maintenance costs</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Go to market quickly</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0D25">
                <a:alpha val="100000"/>
              </a:srgbClr>
            </a:gs>
            <a:gs pos="100000">
              <a:srgbClr val="000A1E">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1195832" y="883838"/>
            <a:ext cx="6818643" cy="5615358"/>
            <a:chOff x="0" y="0"/>
            <a:chExt cx="9091524" cy="7487144"/>
          </a:xfrm>
        </p:grpSpPr>
        <p:grpSp>
          <p:nvGrpSpPr>
            <p:cNvPr name="Group 3" id="3"/>
            <p:cNvGrpSpPr/>
            <p:nvPr/>
          </p:nvGrpSpPr>
          <p:grpSpPr>
            <a:xfrm rot="0">
              <a:off x="0" y="0"/>
              <a:ext cx="7487144" cy="748714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04FF25"/>
                </a:solidFill>
                <a:prstDash val="solid"/>
                <a:miter/>
              </a:ln>
            </p:spPr>
          </p:sp>
          <p:sp>
            <p:nvSpPr>
              <p:cNvPr name="TextBox 5" id="5"/>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6" id="6"/>
            <p:cNvGrpSpPr/>
            <p:nvPr/>
          </p:nvGrpSpPr>
          <p:grpSpPr>
            <a:xfrm rot="0">
              <a:off x="338978" y="338978"/>
              <a:ext cx="6809187" cy="6809187"/>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04FF25"/>
                </a:solidFill>
                <a:prstDash val="solid"/>
                <a:miter/>
              </a:ln>
            </p:spPr>
          </p:sp>
          <p:sp>
            <p:nvSpPr>
              <p:cNvPr name="TextBox 8" id="8"/>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9" id="9"/>
            <p:cNvGrpSpPr/>
            <p:nvPr/>
          </p:nvGrpSpPr>
          <p:grpSpPr>
            <a:xfrm rot="0">
              <a:off x="581480" y="581480"/>
              <a:ext cx="6324184" cy="6324184"/>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10000" t="0" r="-10000" b="0"/>
                </a:stretch>
              </a:blipFill>
            </p:spPr>
          </p:sp>
        </p:grpSp>
        <p:grpSp>
          <p:nvGrpSpPr>
            <p:cNvPr name="Group 11" id="11"/>
            <p:cNvGrpSpPr/>
            <p:nvPr/>
          </p:nvGrpSpPr>
          <p:grpSpPr>
            <a:xfrm rot="0">
              <a:off x="5215951" y="3611571"/>
              <a:ext cx="3875573" cy="387557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FF25"/>
              </a:solidFill>
            </p:spPr>
          </p:sp>
          <p:sp>
            <p:nvSpPr>
              <p:cNvPr name="TextBox 13" id="13"/>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14" id="14"/>
            <p:cNvGrpSpPr/>
            <p:nvPr/>
          </p:nvGrpSpPr>
          <p:grpSpPr>
            <a:xfrm rot="0">
              <a:off x="5394809" y="3790429"/>
              <a:ext cx="3517858" cy="3517858"/>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046" t="0" r="-25046" b="0"/>
                </a:stretch>
              </a:blipFill>
            </p:spPr>
          </p:sp>
        </p:grpSp>
      </p:grpSp>
      <p:sp>
        <p:nvSpPr>
          <p:cNvPr name="TextBox 16" id="16"/>
          <p:cNvSpPr txBox="true"/>
          <p:nvPr/>
        </p:nvSpPr>
        <p:spPr>
          <a:xfrm rot="0">
            <a:off x="5970182" y="2234087"/>
            <a:ext cx="11289118" cy="6918326"/>
          </a:xfrm>
          <a:prstGeom prst="rect">
            <a:avLst/>
          </a:prstGeom>
        </p:spPr>
        <p:txBody>
          <a:bodyPr anchor="t" rtlCol="false" tIns="0" lIns="0" bIns="0" rIns="0">
            <a:spAutoFit/>
          </a:bodyPr>
          <a:lstStyle/>
          <a:p>
            <a:pPr algn="just">
              <a:lnSpc>
                <a:spcPts val="4249"/>
              </a:lnSpc>
            </a:pPr>
            <a:r>
              <a:rPr lang="en-US" sz="2499">
                <a:solidFill>
                  <a:srgbClr val="FFFFFF"/>
                </a:solidFill>
                <a:latin typeface="Poppins"/>
                <a:ea typeface="Poppins"/>
                <a:cs typeface="Poppins"/>
                <a:sym typeface="Poppins"/>
              </a:rPr>
              <a:t>Given the billions of dollars lost each year in hacks, scams and technical risks, security is a main priority in launching a crypto exchange. Developers are using layered security solutions that include:</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Multi-signature wallets</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Hardware security models (HSM)</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Cold storage</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Machine learning threat detection models</a:t>
            </a:r>
          </a:p>
          <a:p>
            <a:pPr algn="just">
              <a:lnSpc>
                <a:spcPts val="4249"/>
              </a:lnSpc>
            </a:pPr>
            <a:r>
              <a:rPr lang="en-US" sz="2499">
                <a:solidFill>
                  <a:srgbClr val="FFFFFF"/>
                </a:solidFill>
                <a:latin typeface="Poppins"/>
                <a:ea typeface="Poppins"/>
                <a:cs typeface="Poppins"/>
                <a:sym typeface="Poppins"/>
              </a:rPr>
              <a:t>And user protection is evolving from basic two-factor authentication (2FA), and exchanges are looking toward real-time monitoring for suspicious activity, insurance funds for user asset protection, and improved education for users on the best practices for protecting assets and accounts. As regulation progresses, exchanges that provide significant security and user protection will have an edge.</a:t>
            </a:r>
          </a:p>
        </p:txBody>
      </p:sp>
      <p:grpSp>
        <p:nvGrpSpPr>
          <p:cNvPr name="Group 17" id="17"/>
          <p:cNvGrpSpPr/>
          <p:nvPr/>
        </p:nvGrpSpPr>
        <p:grpSpPr>
          <a:xfrm rot="0">
            <a:off x="7919363" y="7715868"/>
            <a:ext cx="6300652" cy="6300652"/>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19" id="19"/>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sp>
        <p:nvSpPr>
          <p:cNvPr name="TextBox 20" id="20"/>
          <p:cNvSpPr txBox="true"/>
          <p:nvPr/>
        </p:nvSpPr>
        <p:spPr>
          <a:xfrm rot="0">
            <a:off x="9978376" y="6224559"/>
            <a:ext cx="1647506" cy="425450"/>
          </a:xfrm>
          <a:prstGeom prst="rect">
            <a:avLst/>
          </a:prstGeom>
        </p:spPr>
        <p:txBody>
          <a:bodyPr anchor="t" rtlCol="false" tIns="0" lIns="0" bIns="0" rIns="0">
            <a:spAutoFit/>
          </a:bodyPr>
          <a:lstStyle/>
          <a:p>
            <a:pPr algn="l">
              <a:lnSpc>
                <a:spcPts val="3400"/>
              </a:lnSpc>
            </a:pPr>
            <a:r>
              <a:rPr lang="en-US" sz="2000">
                <a:solidFill>
                  <a:srgbClr val="000B21"/>
                </a:solidFill>
                <a:latin typeface="Poppins"/>
                <a:ea typeface="Poppins"/>
                <a:cs typeface="Poppins"/>
                <a:sym typeface="Poppins"/>
              </a:rPr>
              <a:t>Learn More</a:t>
            </a:r>
          </a:p>
        </p:txBody>
      </p:sp>
      <p:sp>
        <p:nvSpPr>
          <p:cNvPr name="TextBox 21" id="21"/>
          <p:cNvSpPr txBox="true"/>
          <p:nvPr/>
        </p:nvSpPr>
        <p:spPr>
          <a:xfrm rot="0">
            <a:off x="6837402" y="942975"/>
            <a:ext cx="10292953" cy="688974"/>
          </a:xfrm>
          <a:prstGeom prst="rect">
            <a:avLst/>
          </a:prstGeom>
        </p:spPr>
        <p:txBody>
          <a:bodyPr anchor="t" rtlCol="false" tIns="0" lIns="0" bIns="0" rIns="0">
            <a:spAutoFit/>
          </a:bodyPr>
          <a:lstStyle/>
          <a:p>
            <a:pPr algn="ctr">
              <a:lnSpc>
                <a:spcPts val="5600"/>
              </a:lnSpc>
            </a:pPr>
            <a:r>
              <a:rPr lang="en-US" sz="4000" b="true">
                <a:solidFill>
                  <a:srgbClr val="FF66C4"/>
                </a:solidFill>
                <a:latin typeface="Canva Sans Bold"/>
                <a:ea typeface="Canva Sans Bold"/>
                <a:cs typeface="Canva Sans Bold"/>
                <a:sym typeface="Canva Sans Bold"/>
              </a:rPr>
              <a:t>3. Enhance</a:t>
            </a:r>
            <a:r>
              <a:rPr lang="en-US" b="true" sz="4000">
                <a:solidFill>
                  <a:srgbClr val="FF66C4"/>
                </a:solidFill>
                <a:latin typeface="Canva Sans Bold"/>
                <a:ea typeface="Canva Sans Bold"/>
                <a:cs typeface="Canva Sans Bold"/>
                <a:sym typeface="Canva Sans Bold"/>
              </a:rPr>
              <a:t>d Security and User Protection</a:t>
            </a:r>
          </a:p>
        </p:txBody>
      </p:sp>
    </p:spTree>
  </p:cSld>
  <p:clrMapOvr>
    <a:masterClrMapping/>
  </p:clrMapOvr>
</p:sld>
</file>

<file path=ppt/slides/slide7.xml><?xml version="1.0" encoding="utf-8"?>
<p:sld xmlns:p="http://schemas.openxmlformats.org/presentationml/2006/main" xmlns:a="http://schemas.openxmlformats.org/drawingml/2006/main">
  <p:cSld>
    <p:bg>
      <p:bgPr>
        <a:gradFill rotWithShape="true">
          <a:gsLst>
            <a:gs pos="0">
              <a:srgbClr val="000D25">
                <a:alpha val="100000"/>
              </a:srgbClr>
            </a:gs>
            <a:gs pos="100000">
              <a:srgbClr val="000A1E">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14611083" y="-2245293"/>
            <a:ext cx="5296434" cy="5296434"/>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4" id="4"/>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sp>
        <p:nvSpPr>
          <p:cNvPr name="TextBox 5" id="5"/>
          <p:cNvSpPr txBox="true"/>
          <p:nvPr/>
        </p:nvSpPr>
        <p:spPr>
          <a:xfrm rot="0">
            <a:off x="1028700" y="2908266"/>
            <a:ext cx="15948466" cy="5851526"/>
          </a:xfrm>
          <a:prstGeom prst="rect">
            <a:avLst/>
          </a:prstGeom>
        </p:spPr>
        <p:txBody>
          <a:bodyPr anchor="t" rtlCol="false" tIns="0" lIns="0" bIns="0" rIns="0">
            <a:spAutoFit/>
          </a:bodyPr>
          <a:lstStyle/>
          <a:p>
            <a:pPr algn="just">
              <a:lnSpc>
                <a:spcPts val="4249"/>
              </a:lnSpc>
            </a:pPr>
            <a:r>
              <a:rPr lang="en-US" sz="2499">
                <a:solidFill>
                  <a:srgbClr val="FFFFFF"/>
                </a:solidFill>
                <a:latin typeface="Poppins"/>
                <a:ea typeface="Poppins"/>
                <a:cs typeface="Poppins"/>
                <a:sym typeface="Poppins"/>
              </a:rPr>
              <a:t>Artificial Intelligence (AI) and Machine Learning (ML) will begin to change the way exchanges will be able to virtually manage all areas from trading to fraud detection, including: </a:t>
            </a:r>
          </a:p>
          <a:p>
            <a:pPr algn="just">
              <a:lnSpc>
                <a:spcPts val="4249"/>
              </a:lnSpc>
            </a:pPr>
          </a:p>
          <a:p>
            <a:pPr algn="just">
              <a:lnSpc>
                <a:spcPts val="4249"/>
              </a:lnSpc>
            </a:pPr>
            <a:r>
              <a:rPr lang="en-US" sz="2499" b="true">
                <a:solidFill>
                  <a:srgbClr val="FFFFFF"/>
                </a:solidFill>
                <a:latin typeface="Poppins Bold"/>
                <a:ea typeface="Poppins Bold"/>
                <a:cs typeface="Poppins Bold"/>
                <a:sym typeface="Poppins Bold"/>
              </a:rPr>
              <a:t>Algorithmic Trading </a:t>
            </a:r>
            <a:r>
              <a:rPr lang="en-US" sz="2499">
                <a:solidFill>
                  <a:srgbClr val="FFFFFF"/>
                </a:solidFill>
                <a:latin typeface="Poppins"/>
                <a:ea typeface="Poppins"/>
                <a:cs typeface="Poppins"/>
                <a:sym typeface="Poppins"/>
              </a:rPr>
              <a:t>- AI bots will be able to trade at an exponentially faster level, and be able to determine market trends and market changes.</a:t>
            </a:r>
          </a:p>
          <a:p>
            <a:pPr algn="just">
              <a:lnSpc>
                <a:spcPts val="4249"/>
              </a:lnSpc>
            </a:pPr>
          </a:p>
          <a:p>
            <a:pPr algn="just">
              <a:lnSpc>
                <a:spcPts val="4249"/>
              </a:lnSpc>
            </a:pPr>
            <a:r>
              <a:rPr lang="en-US" sz="2499" b="true">
                <a:solidFill>
                  <a:srgbClr val="FFFFFF"/>
                </a:solidFill>
                <a:latin typeface="Poppins Bold"/>
                <a:ea typeface="Poppins Bold"/>
                <a:cs typeface="Poppins Bold"/>
                <a:sym typeface="Poppins Bold"/>
              </a:rPr>
              <a:t>Risk Management</a:t>
            </a:r>
            <a:r>
              <a:rPr lang="en-US" sz="2499">
                <a:solidFill>
                  <a:srgbClr val="FFFFFF"/>
                </a:solidFill>
                <a:latin typeface="Poppins"/>
                <a:ea typeface="Poppins"/>
                <a:cs typeface="Poppins"/>
                <a:sym typeface="Poppins"/>
              </a:rPr>
              <a:t> - ML models will be able to forecast a risky transaction and flag it for review - useful to minimize fraud and assure future transactions align with regulations.</a:t>
            </a:r>
          </a:p>
          <a:p>
            <a:pPr algn="just">
              <a:lnSpc>
                <a:spcPts val="4249"/>
              </a:lnSpc>
            </a:pPr>
          </a:p>
          <a:p>
            <a:pPr algn="just">
              <a:lnSpc>
                <a:spcPts val="4249"/>
              </a:lnSpc>
            </a:pPr>
            <a:r>
              <a:rPr lang="en-US" b="true" sz="2499">
                <a:solidFill>
                  <a:srgbClr val="FFFFFF"/>
                </a:solidFill>
                <a:latin typeface="Poppins Bold"/>
                <a:ea typeface="Poppins Bold"/>
                <a:cs typeface="Poppins Bold"/>
                <a:sym typeface="Poppins Bold"/>
              </a:rPr>
              <a:t>User Experience </a:t>
            </a:r>
            <a:r>
              <a:rPr lang="en-US" sz="2499">
                <a:solidFill>
                  <a:srgbClr val="FFFFFF"/>
                </a:solidFill>
                <a:latin typeface="Poppins"/>
                <a:ea typeface="Poppins"/>
                <a:cs typeface="Poppins"/>
                <a:sym typeface="Poppins"/>
              </a:rPr>
              <a:t>- As exchanges begin to use AI chatbots and virtual assistants, the overall user experience of fast access, precise answers and to be constantly available will grow rapidly.</a:t>
            </a:r>
          </a:p>
        </p:txBody>
      </p:sp>
      <p:grpSp>
        <p:nvGrpSpPr>
          <p:cNvPr name="Group 6" id="6"/>
          <p:cNvGrpSpPr/>
          <p:nvPr/>
        </p:nvGrpSpPr>
        <p:grpSpPr>
          <a:xfrm rot="0">
            <a:off x="3232207" y="8134016"/>
            <a:ext cx="6300652" cy="630065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8" id="8"/>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sp>
        <p:nvSpPr>
          <p:cNvPr name="TextBox 9" id="9"/>
          <p:cNvSpPr txBox="true"/>
          <p:nvPr/>
        </p:nvSpPr>
        <p:spPr>
          <a:xfrm rot="0">
            <a:off x="1028700" y="1442136"/>
            <a:ext cx="11358206" cy="688975"/>
          </a:xfrm>
          <a:prstGeom prst="rect">
            <a:avLst/>
          </a:prstGeom>
        </p:spPr>
        <p:txBody>
          <a:bodyPr anchor="t" rtlCol="false" tIns="0" lIns="0" bIns="0" rIns="0">
            <a:spAutoFit/>
          </a:bodyPr>
          <a:lstStyle/>
          <a:p>
            <a:pPr algn="ctr">
              <a:lnSpc>
                <a:spcPts val="5600"/>
              </a:lnSpc>
            </a:pPr>
            <a:r>
              <a:rPr lang="en-US" sz="4000" b="true">
                <a:solidFill>
                  <a:srgbClr val="FF66C4"/>
                </a:solidFill>
                <a:latin typeface="Canva Sans Bold"/>
                <a:ea typeface="Canva Sans Bold"/>
                <a:cs typeface="Canva Sans Bold"/>
                <a:sym typeface="Canva Sans Bold"/>
              </a:rPr>
              <a:t>4. </a:t>
            </a:r>
            <a:r>
              <a:rPr lang="en-US" b="true" sz="4000">
                <a:solidFill>
                  <a:srgbClr val="FF66C4"/>
                </a:solidFill>
                <a:latin typeface="Canva Sans Bold"/>
                <a:ea typeface="Canva Sans Bold"/>
                <a:cs typeface="Canva Sans Bold"/>
                <a:sym typeface="Canva Sans Bold"/>
              </a:rPr>
              <a:t>Artificial Intelligence and Machine Learning</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0D25">
                <a:alpha val="100000"/>
              </a:srgbClr>
            </a:gs>
            <a:gs pos="100000">
              <a:srgbClr val="000A1E">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13274716" y="2152858"/>
            <a:ext cx="6300652" cy="630065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4" id="4"/>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5" id="5"/>
          <p:cNvGrpSpPr/>
          <p:nvPr/>
        </p:nvGrpSpPr>
        <p:grpSpPr>
          <a:xfrm rot="0">
            <a:off x="15404072" y="7381369"/>
            <a:ext cx="3059377" cy="3059377"/>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58203" y="0"/>
                  </a:moveTo>
                  <a:lnTo>
                    <a:pt x="754597" y="0"/>
                  </a:lnTo>
                  <a:cubicBezTo>
                    <a:pt x="786742" y="0"/>
                    <a:pt x="812800" y="26058"/>
                    <a:pt x="812800" y="58203"/>
                  </a:cubicBezTo>
                  <a:lnTo>
                    <a:pt x="812800" y="754597"/>
                  </a:lnTo>
                  <a:cubicBezTo>
                    <a:pt x="812800" y="786742"/>
                    <a:pt x="786742" y="812800"/>
                    <a:pt x="754597" y="812800"/>
                  </a:cubicBezTo>
                  <a:lnTo>
                    <a:pt x="58203" y="812800"/>
                  </a:lnTo>
                  <a:cubicBezTo>
                    <a:pt x="26058" y="812800"/>
                    <a:pt x="0" y="786742"/>
                    <a:pt x="0" y="754597"/>
                  </a:cubicBezTo>
                  <a:lnTo>
                    <a:pt x="0" y="58203"/>
                  </a:lnTo>
                  <a:cubicBezTo>
                    <a:pt x="0" y="26058"/>
                    <a:pt x="26058" y="0"/>
                    <a:pt x="58203" y="0"/>
                  </a:cubicBezTo>
                  <a:close/>
                </a:path>
              </a:pathLst>
            </a:custGeom>
            <a:blipFill>
              <a:blip r:embed="rId2"/>
              <a:stretch>
                <a:fillRect l="-96026" t="0" r="-19413" b="0"/>
              </a:stretch>
            </a:blipFill>
          </p:spPr>
        </p:sp>
      </p:grpSp>
      <p:sp>
        <p:nvSpPr>
          <p:cNvPr name="TextBox 7" id="7"/>
          <p:cNvSpPr txBox="true"/>
          <p:nvPr/>
        </p:nvSpPr>
        <p:spPr>
          <a:xfrm rot="0">
            <a:off x="1028700" y="2601984"/>
            <a:ext cx="14014411" cy="5851526"/>
          </a:xfrm>
          <a:prstGeom prst="rect">
            <a:avLst/>
          </a:prstGeom>
        </p:spPr>
        <p:txBody>
          <a:bodyPr anchor="t" rtlCol="false" tIns="0" lIns="0" bIns="0" rIns="0">
            <a:spAutoFit/>
          </a:bodyPr>
          <a:lstStyle/>
          <a:p>
            <a:pPr algn="just">
              <a:lnSpc>
                <a:spcPts val="4249"/>
              </a:lnSpc>
            </a:pPr>
            <a:r>
              <a:rPr lang="en-US" sz="2499">
                <a:solidFill>
                  <a:srgbClr val="FFFFFF"/>
                </a:solidFill>
                <a:latin typeface="Poppins"/>
                <a:ea typeface="Poppins"/>
                <a:cs typeface="Poppins"/>
                <a:sym typeface="Poppins"/>
              </a:rPr>
              <a:t>Environmental issues related to blockchain and especially proof-of-work (PoW), type blockchains, lend themselves to promoting green crypto platforms. There is increasing pressure for exchanges to lessen their carbon footprints and become environmentally oriented businesses.</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Some ways they plan on doing this are by:</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Hosting the infrastructure within renewable energy powered data centres</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Offsetting their carbon emissions through environmental credits</a:t>
            </a:r>
          </a:p>
          <a:p>
            <a:pPr algn="just">
              <a:lnSpc>
                <a:spcPts val="4249"/>
              </a:lnSpc>
            </a:pPr>
          </a:p>
          <a:p>
            <a:pPr algn="just">
              <a:lnSpc>
                <a:spcPts val="4249"/>
              </a:lnSpc>
            </a:pPr>
            <a:r>
              <a:rPr lang="en-US" sz="2499">
                <a:solidFill>
                  <a:srgbClr val="FFFFFF"/>
                </a:solidFill>
                <a:latin typeface="Poppins"/>
                <a:ea typeface="Poppins"/>
                <a:cs typeface="Poppins"/>
                <a:sym typeface="Poppins"/>
              </a:rPr>
              <a:t>Listing and supporting greener coins and blockchain opportunities (i.e. the PoS networks, like Ethereum 2.0, Solana). Green exchanges will probably appeal to environmentally conscious investors and could be favoured by regulators in the future. </a:t>
            </a:r>
          </a:p>
        </p:txBody>
      </p:sp>
      <p:grpSp>
        <p:nvGrpSpPr>
          <p:cNvPr name="Group 8" id="8"/>
          <p:cNvGrpSpPr/>
          <p:nvPr/>
        </p:nvGrpSpPr>
        <p:grpSpPr>
          <a:xfrm rot="0">
            <a:off x="15404072" y="-105066"/>
            <a:ext cx="3059377" cy="3059377"/>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58203" y="0"/>
                  </a:moveTo>
                  <a:lnTo>
                    <a:pt x="754597" y="0"/>
                  </a:lnTo>
                  <a:cubicBezTo>
                    <a:pt x="786742" y="0"/>
                    <a:pt x="812800" y="26058"/>
                    <a:pt x="812800" y="58203"/>
                  </a:cubicBezTo>
                  <a:lnTo>
                    <a:pt x="812800" y="754597"/>
                  </a:lnTo>
                  <a:cubicBezTo>
                    <a:pt x="812800" y="786742"/>
                    <a:pt x="786742" y="812800"/>
                    <a:pt x="754597" y="812800"/>
                  </a:cubicBezTo>
                  <a:lnTo>
                    <a:pt x="58203" y="812800"/>
                  </a:lnTo>
                  <a:cubicBezTo>
                    <a:pt x="26058" y="812800"/>
                    <a:pt x="0" y="786742"/>
                    <a:pt x="0" y="754597"/>
                  </a:cubicBezTo>
                  <a:lnTo>
                    <a:pt x="0" y="58203"/>
                  </a:lnTo>
                  <a:cubicBezTo>
                    <a:pt x="0" y="26058"/>
                    <a:pt x="26058" y="0"/>
                    <a:pt x="58203" y="0"/>
                  </a:cubicBezTo>
                  <a:close/>
                </a:path>
              </a:pathLst>
            </a:custGeom>
            <a:blipFill>
              <a:blip r:embed="rId3"/>
              <a:stretch>
                <a:fillRect l="-18767" t="0" r="-18767" b="0"/>
              </a:stretch>
            </a:blipFill>
          </p:spPr>
        </p:sp>
      </p:grpSp>
      <p:sp>
        <p:nvSpPr>
          <p:cNvPr name="TextBox 10" id="10"/>
          <p:cNvSpPr txBox="true"/>
          <p:nvPr/>
        </p:nvSpPr>
        <p:spPr>
          <a:xfrm rot="0">
            <a:off x="1028700" y="1037273"/>
            <a:ext cx="8936593" cy="688975"/>
          </a:xfrm>
          <a:prstGeom prst="rect">
            <a:avLst/>
          </a:prstGeom>
        </p:spPr>
        <p:txBody>
          <a:bodyPr anchor="t" rtlCol="false" tIns="0" lIns="0" bIns="0" rIns="0">
            <a:spAutoFit/>
          </a:bodyPr>
          <a:lstStyle/>
          <a:p>
            <a:pPr algn="ctr">
              <a:lnSpc>
                <a:spcPts val="5600"/>
              </a:lnSpc>
            </a:pPr>
            <a:r>
              <a:rPr lang="en-US" sz="4000" b="true">
                <a:solidFill>
                  <a:srgbClr val="FF66C4"/>
                </a:solidFill>
                <a:latin typeface="Canva Sans Bold"/>
                <a:ea typeface="Canva Sans Bold"/>
                <a:cs typeface="Canva Sans Bold"/>
                <a:sym typeface="Canva Sans Bold"/>
              </a:rPr>
              <a:t>5.</a:t>
            </a:r>
            <a:r>
              <a:rPr lang="en-US" b="true" sz="4000">
                <a:solidFill>
                  <a:srgbClr val="FF66C4"/>
                </a:solidFill>
                <a:latin typeface="Canva Sans Bold"/>
                <a:ea typeface="Canva Sans Bold"/>
                <a:cs typeface="Canva Sans Bold"/>
                <a:sym typeface="Canva Sans Bold"/>
              </a:rPr>
              <a:t> Green Crypto Exchange Platforms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0D25">
                <a:alpha val="100000"/>
              </a:srgbClr>
            </a:gs>
            <a:gs pos="100000">
              <a:srgbClr val="000A1E">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12474329" y="-366075"/>
            <a:ext cx="4936890" cy="11019151"/>
            <a:chOff x="0" y="0"/>
            <a:chExt cx="475067" cy="1060350"/>
          </a:xfrm>
        </p:grpSpPr>
        <p:sp>
          <p:nvSpPr>
            <p:cNvPr name="Freeform 3" id="3"/>
            <p:cNvSpPr/>
            <p:nvPr/>
          </p:nvSpPr>
          <p:spPr>
            <a:xfrm flipH="false" flipV="false" rot="0">
              <a:off x="0" y="0"/>
              <a:ext cx="475067" cy="1060350"/>
            </a:xfrm>
            <a:custGeom>
              <a:avLst/>
              <a:gdLst/>
              <a:ahLst/>
              <a:cxnLst/>
              <a:rect r="r" b="b" t="t" l="l"/>
              <a:pathLst>
                <a:path h="1060350" w="475067">
                  <a:moveTo>
                    <a:pt x="36068" y="0"/>
                  </a:moveTo>
                  <a:lnTo>
                    <a:pt x="438999" y="0"/>
                  </a:lnTo>
                  <a:cubicBezTo>
                    <a:pt x="448564" y="0"/>
                    <a:pt x="457739" y="3800"/>
                    <a:pt x="464503" y="10564"/>
                  </a:cubicBezTo>
                  <a:cubicBezTo>
                    <a:pt x="471267" y="17328"/>
                    <a:pt x="475067" y="26502"/>
                    <a:pt x="475067" y="36068"/>
                  </a:cubicBezTo>
                  <a:lnTo>
                    <a:pt x="475067" y="1024282"/>
                  </a:lnTo>
                  <a:cubicBezTo>
                    <a:pt x="475067" y="1044202"/>
                    <a:pt x="458918" y="1060350"/>
                    <a:pt x="438999" y="1060350"/>
                  </a:cubicBezTo>
                  <a:lnTo>
                    <a:pt x="36068" y="1060350"/>
                  </a:lnTo>
                  <a:cubicBezTo>
                    <a:pt x="16148" y="1060350"/>
                    <a:pt x="0" y="1044202"/>
                    <a:pt x="0" y="1024282"/>
                  </a:cubicBezTo>
                  <a:lnTo>
                    <a:pt x="0" y="36068"/>
                  </a:lnTo>
                  <a:cubicBezTo>
                    <a:pt x="0" y="16148"/>
                    <a:pt x="16148" y="0"/>
                    <a:pt x="36068" y="0"/>
                  </a:cubicBezTo>
                  <a:close/>
                </a:path>
              </a:pathLst>
            </a:custGeom>
            <a:blipFill>
              <a:blip r:embed="rId2"/>
              <a:stretch>
                <a:fillRect l="-98800" t="0" r="-98800" b="0"/>
              </a:stretch>
            </a:blipFill>
          </p:spPr>
        </p:sp>
      </p:grpSp>
      <p:grpSp>
        <p:nvGrpSpPr>
          <p:cNvPr name="Group 4" id="4"/>
          <p:cNvGrpSpPr/>
          <p:nvPr/>
        </p:nvGrpSpPr>
        <p:grpSpPr>
          <a:xfrm rot="0">
            <a:off x="15137674" y="7237349"/>
            <a:ext cx="6300652" cy="6300652"/>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6" id="6"/>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7" id="7"/>
          <p:cNvGrpSpPr/>
          <p:nvPr/>
        </p:nvGrpSpPr>
        <p:grpSpPr>
          <a:xfrm rot="0">
            <a:off x="3419033" y="-3516401"/>
            <a:ext cx="6300652" cy="6300652"/>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9" id="9"/>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sp>
        <p:nvSpPr>
          <p:cNvPr name="TextBox 10" id="10"/>
          <p:cNvSpPr txBox="true"/>
          <p:nvPr/>
        </p:nvSpPr>
        <p:spPr>
          <a:xfrm rot="0">
            <a:off x="1028700" y="2339974"/>
            <a:ext cx="10719623" cy="6918326"/>
          </a:xfrm>
          <a:prstGeom prst="rect">
            <a:avLst/>
          </a:prstGeom>
        </p:spPr>
        <p:txBody>
          <a:bodyPr anchor="t" rtlCol="false" tIns="0" lIns="0" bIns="0" rIns="0">
            <a:spAutoFit/>
          </a:bodyPr>
          <a:lstStyle/>
          <a:p>
            <a:pPr algn="just">
              <a:lnSpc>
                <a:spcPts val="4249"/>
              </a:lnSpc>
            </a:pPr>
            <a:r>
              <a:rPr lang="en-US" sz="2499">
                <a:solidFill>
                  <a:srgbClr val="FFFFFF"/>
                </a:solidFill>
                <a:latin typeface="Poppins"/>
                <a:ea typeface="Poppins"/>
                <a:cs typeface="Poppins"/>
                <a:sym typeface="Poppins"/>
              </a:rPr>
              <a:t>Securing a wallet is only one aspect of the entire security landscape — securing access is also equally...well, secure. The integration of biometric features (fingerprint scanning, facial recognition, voice verification) in place of traditional security methods is being rapidly adopted by crypto exchange platforms. The integration of biometric security provides a far more seamless user experience; and it is even better on mobile platforms. Benefits of the transition include: </a:t>
            </a:r>
          </a:p>
          <a:p>
            <a:pPr algn="just">
              <a:lnSpc>
                <a:spcPts val="4249"/>
              </a:lnSpc>
            </a:pPr>
          </a:p>
          <a:p>
            <a:pPr algn="just" marL="539748" indent="-269874" lvl="1">
              <a:lnSpc>
                <a:spcPts val="4249"/>
              </a:lnSpc>
              <a:buFont typeface="Arial"/>
              <a:buChar char="•"/>
            </a:pPr>
            <a:r>
              <a:rPr lang="en-US" sz="2499">
                <a:solidFill>
                  <a:srgbClr val="FFFFFF"/>
                </a:solidFill>
                <a:latin typeface="Poppins"/>
                <a:ea typeface="Poppins"/>
                <a:cs typeface="Poppins"/>
                <a:sym typeface="Poppins"/>
              </a:rPr>
              <a:t>Less reliance on passwords or pins</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More adequate measures against phishing and SIM swap scams</a:t>
            </a:r>
          </a:p>
          <a:p>
            <a:pPr algn="just" marL="539748" indent="-269874" lvl="1">
              <a:lnSpc>
                <a:spcPts val="4249"/>
              </a:lnSpc>
              <a:buFont typeface="Arial"/>
              <a:buChar char="•"/>
            </a:pPr>
            <a:r>
              <a:rPr lang="en-US" sz="2499">
                <a:solidFill>
                  <a:srgbClr val="FFFFFF"/>
                </a:solidFill>
                <a:latin typeface="Poppins"/>
                <a:ea typeface="Poppins"/>
                <a:cs typeface="Poppins"/>
                <a:sym typeface="Poppins"/>
              </a:rPr>
              <a:t>Improve KYC/AML compliance</a:t>
            </a:r>
          </a:p>
        </p:txBody>
      </p:sp>
      <p:sp>
        <p:nvSpPr>
          <p:cNvPr name="TextBox 11" id="11"/>
          <p:cNvSpPr txBox="true"/>
          <p:nvPr/>
        </p:nvSpPr>
        <p:spPr>
          <a:xfrm rot="0">
            <a:off x="1028700" y="1094893"/>
            <a:ext cx="5217200" cy="688974"/>
          </a:xfrm>
          <a:prstGeom prst="rect">
            <a:avLst/>
          </a:prstGeom>
        </p:spPr>
        <p:txBody>
          <a:bodyPr anchor="t" rtlCol="false" tIns="0" lIns="0" bIns="0" rIns="0">
            <a:spAutoFit/>
          </a:bodyPr>
          <a:lstStyle/>
          <a:p>
            <a:pPr algn="ctr">
              <a:lnSpc>
                <a:spcPts val="5600"/>
              </a:lnSpc>
            </a:pPr>
            <a:r>
              <a:rPr lang="en-US" sz="4000" b="true">
                <a:solidFill>
                  <a:srgbClr val="FF66C4"/>
                </a:solidFill>
                <a:latin typeface="Canva Sans Bold"/>
                <a:ea typeface="Canva Sans Bold"/>
                <a:cs typeface="Canva Sans Bold"/>
                <a:sym typeface="Canva Sans Bold"/>
              </a:rPr>
              <a:t>6.</a:t>
            </a:r>
            <a:r>
              <a:rPr lang="en-US" b="true" sz="4000">
                <a:solidFill>
                  <a:srgbClr val="FF66C4"/>
                </a:solidFill>
                <a:latin typeface="Canva Sans Bold"/>
                <a:ea typeface="Canva Sans Bold"/>
                <a:cs typeface="Canva Sans Bold"/>
                <a:sym typeface="Canva Sans Bold"/>
              </a:rPr>
              <a:t> Biometric Security</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0D25">
                <a:alpha val="100000"/>
              </a:srgbClr>
            </a:gs>
            <a:gs pos="100000">
              <a:srgbClr val="000A1E">
                <a:alpha val="100000"/>
              </a:srgbClr>
            </a:gs>
          </a:gsLst>
          <a:lin ang="0"/>
        </a:gradFill>
      </p:bgPr>
    </p:bg>
    <p:spTree>
      <p:nvGrpSpPr>
        <p:cNvPr id="1" name=""/>
        <p:cNvGrpSpPr/>
        <p:nvPr/>
      </p:nvGrpSpPr>
      <p:grpSpPr>
        <a:xfrm>
          <a:off x="0" y="0"/>
          <a:ext cx="0" cy="0"/>
          <a:chOff x="0" y="0"/>
          <a:chExt cx="0" cy="0"/>
        </a:xfrm>
      </p:grpSpPr>
      <p:sp>
        <p:nvSpPr>
          <p:cNvPr name="TextBox 2" id="2"/>
          <p:cNvSpPr txBox="true"/>
          <p:nvPr/>
        </p:nvSpPr>
        <p:spPr>
          <a:xfrm rot="0">
            <a:off x="1028700" y="828675"/>
            <a:ext cx="5892051" cy="1717681"/>
          </a:xfrm>
          <a:prstGeom prst="rect">
            <a:avLst/>
          </a:prstGeom>
        </p:spPr>
        <p:txBody>
          <a:bodyPr anchor="t" rtlCol="false" tIns="0" lIns="0" bIns="0" rIns="0">
            <a:spAutoFit/>
          </a:bodyPr>
          <a:lstStyle/>
          <a:p>
            <a:pPr algn="l">
              <a:lnSpc>
                <a:spcPts val="13999"/>
              </a:lnSpc>
              <a:spcBef>
                <a:spcPct val="0"/>
              </a:spcBef>
            </a:pPr>
            <a:r>
              <a:rPr lang="en-US" sz="9999">
                <a:solidFill>
                  <a:srgbClr val="38B367"/>
                </a:solidFill>
                <a:latin typeface="Bebas Neue Cyrillic"/>
                <a:ea typeface="Bebas Neue Cyrillic"/>
                <a:cs typeface="Bebas Neue Cyrillic"/>
                <a:sym typeface="Bebas Neue Cyrillic"/>
              </a:rPr>
              <a:t>CONCLUSION</a:t>
            </a:r>
          </a:p>
        </p:txBody>
      </p:sp>
      <p:grpSp>
        <p:nvGrpSpPr>
          <p:cNvPr name="Group 3" id="3"/>
          <p:cNvGrpSpPr/>
          <p:nvPr/>
        </p:nvGrpSpPr>
        <p:grpSpPr>
          <a:xfrm rot="0">
            <a:off x="11639582" y="-1677317"/>
            <a:ext cx="6300652" cy="630065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5" id="5"/>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6" id="6"/>
          <p:cNvGrpSpPr/>
          <p:nvPr/>
        </p:nvGrpSpPr>
        <p:grpSpPr>
          <a:xfrm rot="0">
            <a:off x="10907513" y="4616739"/>
            <a:ext cx="3059377" cy="4348141"/>
            <a:chOff x="0" y="0"/>
            <a:chExt cx="812800" cy="1155192"/>
          </a:xfrm>
        </p:grpSpPr>
        <p:sp>
          <p:nvSpPr>
            <p:cNvPr name="Freeform 7" id="7"/>
            <p:cNvSpPr/>
            <p:nvPr/>
          </p:nvSpPr>
          <p:spPr>
            <a:xfrm flipH="false" flipV="false" rot="0">
              <a:off x="0" y="0"/>
              <a:ext cx="812800" cy="1155192"/>
            </a:xfrm>
            <a:custGeom>
              <a:avLst/>
              <a:gdLst/>
              <a:ahLst/>
              <a:cxnLst/>
              <a:rect r="r" b="b" t="t" l="l"/>
              <a:pathLst>
                <a:path h="1155192" w="812800">
                  <a:moveTo>
                    <a:pt x="58203" y="0"/>
                  </a:moveTo>
                  <a:lnTo>
                    <a:pt x="754597" y="0"/>
                  </a:lnTo>
                  <a:cubicBezTo>
                    <a:pt x="786742" y="0"/>
                    <a:pt x="812800" y="26058"/>
                    <a:pt x="812800" y="58203"/>
                  </a:cubicBezTo>
                  <a:lnTo>
                    <a:pt x="812800" y="1096990"/>
                  </a:lnTo>
                  <a:cubicBezTo>
                    <a:pt x="812800" y="1129134"/>
                    <a:pt x="786742" y="1155192"/>
                    <a:pt x="754597" y="1155192"/>
                  </a:cubicBezTo>
                  <a:lnTo>
                    <a:pt x="58203" y="1155192"/>
                  </a:lnTo>
                  <a:cubicBezTo>
                    <a:pt x="26058" y="1155192"/>
                    <a:pt x="0" y="1129134"/>
                    <a:pt x="0" y="1096990"/>
                  </a:cubicBezTo>
                  <a:lnTo>
                    <a:pt x="0" y="58203"/>
                  </a:lnTo>
                  <a:cubicBezTo>
                    <a:pt x="0" y="26058"/>
                    <a:pt x="26058" y="0"/>
                    <a:pt x="58203" y="0"/>
                  </a:cubicBezTo>
                  <a:close/>
                </a:path>
              </a:pathLst>
            </a:custGeom>
            <a:blipFill>
              <a:blip r:embed="rId2"/>
              <a:stretch>
                <a:fillRect l="0" t="-2803" r="0" b="-2803"/>
              </a:stretch>
            </a:blipFill>
          </p:spPr>
        </p:sp>
      </p:grpSp>
      <p:grpSp>
        <p:nvGrpSpPr>
          <p:cNvPr name="Group 8" id="8"/>
          <p:cNvGrpSpPr/>
          <p:nvPr/>
        </p:nvGrpSpPr>
        <p:grpSpPr>
          <a:xfrm rot="0">
            <a:off x="14574723" y="6370331"/>
            <a:ext cx="3059377" cy="4348141"/>
            <a:chOff x="0" y="0"/>
            <a:chExt cx="812800" cy="1155192"/>
          </a:xfrm>
        </p:grpSpPr>
        <p:sp>
          <p:nvSpPr>
            <p:cNvPr name="Freeform 9" id="9"/>
            <p:cNvSpPr/>
            <p:nvPr/>
          </p:nvSpPr>
          <p:spPr>
            <a:xfrm flipH="false" flipV="false" rot="0">
              <a:off x="0" y="0"/>
              <a:ext cx="812800" cy="1155192"/>
            </a:xfrm>
            <a:custGeom>
              <a:avLst/>
              <a:gdLst/>
              <a:ahLst/>
              <a:cxnLst/>
              <a:rect r="r" b="b" t="t" l="l"/>
              <a:pathLst>
                <a:path h="1155192" w="812800">
                  <a:moveTo>
                    <a:pt x="58203" y="0"/>
                  </a:moveTo>
                  <a:lnTo>
                    <a:pt x="754597" y="0"/>
                  </a:lnTo>
                  <a:cubicBezTo>
                    <a:pt x="786742" y="0"/>
                    <a:pt x="812800" y="26058"/>
                    <a:pt x="812800" y="58203"/>
                  </a:cubicBezTo>
                  <a:lnTo>
                    <a:pt x="812800" y="1096990"/>
                  </a:lnTo>
                  <a:cubicBezTo>
                    <a:pt x="812800" y="1129134"/>
                    <a:pt x="786742" y="1155192"/>
                    <a:pt x="754597" y="1155192"/>
                  </a:cubicBezTo>
                  <a:lnTo>
                    <a:pt x="58203" y="1155192"/>
                  </a:lnTo>
                  <a:cubicBezTo>
                    <a:pt x="26058" y="1155192"/>
                    <a:pt x="0" y="1129134"/>
                    <a:pt x="0" y="1096990"/>
                  </a:cubicBezTo>
                  <a:lnTo>
                    <a:pt x="0" y="58203"/>
                  </a:lnTo>
                  <a:cubicBezTo>
                    <a:pt x="0" y="26058"/>
                    <a:pt x="26058" y="0"/>
                    <a:pt x="58203" y="0"/>
                  </a:cubicBezTo>
                  <a:close/>
                </a:path>
              </a:pathLst>
            </a:custGeom>
            <a:blipFill>
              <a:blip r:embed="rId3"/>
              <a:stretch>
                <a:fillRect l="0" t="-2803" r="0" b="-2803"/>
              </a:stretch>
            </a:blipFill>
          </p:spPr>
        </p:sp>
      </p:grpSp>
      <p:grpSp>
        <p:nvGrpSpPr>
          <p:cNvPr name="Group 10" id="10"/>
          <p:cNvGrpSpPr/>
          <p:nvPr/>
        </p:nvGrpSpPr>
        <p:grpSpPr>
          <a:xfrm rot="0">
            <a:off x="10907513" y="-371475"/>
            <a:ext cx="3059377" cy="4348141"/>
            <a:chOff x="0" y="0"/>
            <a:chExt cx="812800" cy="1155192"/>
          </a:xfrm>
        </p:grpSpPr>
        <p:sp>
          <p:nvSpPr>
            <p:cNvPr name="Freeform 11" id="11"/>
            <p:cNvSpPr/>
            <p:nvPr/>
          </p:nvSpPr>
          <p:spPr>
            <a:xfrm flipH="false" flipV="false" rot="0">
              <a:off x="0" y="0"/>
              <a:ext cx="812800" cy="1155192"/>
            </a:xfrm>
            <a:custGeom>
              <a:avLst/>
              <a:gdLst/>
              <a:ahLst/>
              <a:cxnLst/>
              <a:rect r="r" b="b" t="t" l="l"/>
              <a:pathLst>
                <a:path h="1155192" w="812800">
                  <a:moveTo>
                    <a:pt x="58203" y="0"/>
                  </a:moveTo>
                  <a:lnTo>
                    <a:pt x="754597" y="0"/>
                  </a:lnTo>
                  <a:cubicBezTo>
                    <a:pt x="786742" y="0"/>
                    <a:pt x="812800" y="26058"/>
                    <a:pt x="812800" y="58203"/>
                  </a:cubicBezTo>
                  <a:lnTo>
                    <a:pt x="812800" y="1096990"/>
                  </a:lnTo>
                  <a:cubicBezTo>
                    <a:pt x="812800" y="1129134"/>
                    <a:pt x="786742" y="1155192"/>
                    <a:pt x="754597" y="1155192"/>
                  </a:cubicBezTo>
                  <a:lnTo>
                    <a:pt x="58203" y="1155192"/>
                  </a:lnTo>
                  <a:cubicBezTo>
                    <a:pt x="26058" y="1155192"/>
                    <a:pt x="0" y="1129134"/>
                    <a:pt x="0" y="1096990"/>
                  </a:cubicBezTo>
                  <a:lnTo>
                    <a:pt x="0" y="58203"/>
                  </a:lnTo>
                  <a:cubicBezTo>
                    <a:pt x="0" y="26058"/>
                    <a:pt x="26058" y="0"/>
                    <a:pt x="58203" y="0"/>
                  </a:cubicBezTo>
                  <a:close/>
                </a:path>
              </a:pathLst>
            </a:custGeom>
            <a:blipFill>
              <a:blip r:embed="rId4"/>
              <a:stretch>
                <a:fillRect l="0" t="-2704" r="0" b="-2704"/>
              </a:stretch>
            </a:blipFill>
          </p:spPr>
        </p:sp>
      </p:grpSp>
      <p:grpSp>
        <p:nvGrpSpPr>
          <p:cNvPr name="Group 12" id="12"/>
          <p:cNvGrpSpPr/>
          <p:nvPr/>
        </p:nvGrpSpPr>
        <p:grpSpPr>
          <a:xfrm rot="0">
            <a:off x="14574723" y="1382117"/>
            <a:ext cx="3059377" cy="4348141"/>
            <a:chOff x="0" y="0"/>
            <a:chExt cx="812800" cy="1155192"/>
          </a:xfrm>
        </p:grpSpPr>
        <p:sp>
          <p:nvSpPr>
            <p:cNvPr name="Freeform 13" id="13"/>
            <p:cNvSpPr/>
            <p:nvPr/>
          </p:nvSpPr>
          <p:spPr>
            <a:xfrm flipH="false" flipV="false" rot="0">
              <a:off x="0" y="0"/>
              <a:ext cx="812800" cy="1155192"/>
            </a:xfrm>
            <a:custGeom>
              <a:avLst/>
              <a:gdLst/>
              <a:ahLst/>
              <a:cxnLst/>
              <a:rect r="r" b="b" t="t" l="l"/>
              <a:pathLst>
                <a:path h="1155192" w="812800">
                  <a:moveTo>
                    <a:pt x="58203" y="0"/>
                  </a:moveTo>
                  <a:lnTo>
                    <a:pt x="754597" y="0"/>
                  </a:lnTo>
                  <a:cubicBezTo>
                    <a:pt x="786742" y="0"/>
                    <a:pt x="812800" y="26058"/>
                    <a:pt x="812800" y="58203"/>
                  </a:cubicBezTo>
                  <a:lnTo>
                    <a:pt x="812800" y="1096990"/>
                  </a:lnTo>
                  <a:cubicBezTo>
                    <a:pt x="812800" y="1129134"/>
                    <a:pt x="786742" y="1155192"/>
                    <a:pt x="754597" y="1155192"/>
                  </a:cubicBezTo>
                  <a:lnTo>
                    <a:pt x="58203" y="1155192"/>
                  </a:lnTo>
                  <a:cubicBezTo>
                    <a:pt x="26058" y="1155192"/>
                    <a:pt x="0" y="1129134"/>
                    <a:pt x="0" y="1096990"/>
                  </a:cubicBezTo>
                  <a:lnTo>
                    <a:pt x="0" y="58203"/>
                  </a:lnTo>
                  <a:cubicBezTo>
                    <a:pt x="0" y="26058"/>
                    <a:pt x="26058" y="0"/>
                    <a:pt x="58203" y="0"/>
                  </a:cubicBezTo>
                  <a:close/>
                </a:path>
              </a:pathLst>
            </a:custGeom>
            <a:blipFill>
              <a:blip r:embed="rId5"/>
              <a:stretch>
                <a:fillRect l="0" t="-2803" r="0" b="-2803"/>
              </a:stretch>
            </a:blipFill>
          </p:spPr>
        </p:sp>
      </p:grpSp>
      <p:sp>
        <p:nvSpPr>
          <p:cNvPr name="TextBox 14" id="14"/>
          <p:cNvSpPr txBox="true"/>
          <p:nvPr/>
        </p:nvSpPr>
        <p:spPr>
          <a:xfrm rot="0">
            <a:off x="1028700" y="2579954"/>
            <a:ext cx="9623935" cy="6384926"/>
          </a:xfrm>
          <a:prstGeom prst="rect">
            <a:avLst/>
          </a:prstGeom>
        </p:spPr>
        <p:txBody>
          <a:bodyPr anchor="t" rtlCol="false" tIns="0" lIns="0" bIns="0" rIns="0">
            <a:spAutoFit/>
          </a:bodyPr>
          <a:lstStyle/>
          <a:p>
            <a:pPr algn="just">
              <a:lnSpc>
                <a:spcPts val="4249"/>
              </a:lnSpc>
            </a:pPr>
            <a:r>
              <a:rPr lang="en-US" sz="2499">
                <a:solidFill>
                  <a:srgbClr val="FFFFFF"/>
                </a:solidFill>
                <a:latin typeface="Poppins"/>
                <a:ea typeface="Poppins"/>
                <a:cs typeface="Poppins"/>
                <a:sym typeface="Poppins"/>
              </a:rPr>
              <a:t>The outlook for crypto exchange development is innovative and bright. As innovation and sophistication continue to grow in the digital asset ecosystem, so too must the exchange platforms that support it. From decentralization and embedded finance to AI-driven products and regulatory automation, threads from this article are forming a new wave of exchanges that are faster, safer, and smarter. For developers, investors, and end users alike, the theme will be staying aware and on the move - whether you want to develop the next great DEX, or integrate exchange functionality into your app, sharing and tracking awareness of these trends.</a:t>
            </a:r>
          </a:p>
        </p:txBody>
      </p:sp>
      <p:grpSp>
        <p:nvGrpSpPr>
          <p:cNvPr name="Group 15" id="15"/>
          <p:cNvGrpSpPr/>
          <p:nvPr/>
        </p:nvGrpSpPr>
        <p:grpSpPr>
          <a:xfrm rot="0">
            <a:off x="4954103" y="7926424"/>
            <a:ext cx="6300652" cy="6300652"/>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17" id="17"/>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0D25">
                <a:alpha val="100000"/>
              </a:srgbClr>
            </a:gs>
            <a:gs pos="100000">
              <a:srgbClr val="000A1E">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5720222" y="6548813"/>
            <a:ext cx="6300652" cy="630065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4" id="4"/>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5" id="5"/>
          <p:cNvGrpSpPr/>
          <p:nvPr/>
        </p:nvGrpSpPr>
        <p:grpSpPr>
          <a:xfrm rot="0">
            <a:off x="11513407" y="-351091"/>
            <a:ext cx="6300652" cy="6300652"/>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66750" cap="sq">
              <a:gradFill>
                <a:gsLst>
                  <a:gs pos="0">
                    <a:srgbClr val="203660">
                      <a:alpha val="26000"/>
                    </a:srgbClr>
                  </a:gs>
                  <a:gs pos="100000">
                    <a:srgbClr val="000A1E">
                      <a:alpha val="26000"/>
                    </a:srgbClr>
                  </a:gs>
                </a:gsLst>
                <a:lin ang="0"/>
              </a:gradFill>
              <a:prstDash val="solid"/>
              <a:miter/>
            </a:ln>
          </p:spPr>
        </p:sp>
        <p:sp>
          <p:nvSpPr>
            <p:cNvPr name="TextBox 7" id="7"/>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8" id="8"/>
          <p:cNvGrpSpPr/>
          <p:nvPr/>
        </p:nvGrpSpPr>
        <p:grpSpPr>
          <a:xfrm rot="0">
            <a:off x="11513407" y="2375482"/>
            <a:ext cx="5456253" cy="545625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04FF25"/>
              </a:solidFill>
              <a:prstDash val="solid"/>
              <a:miter/>
            </a:ln>
          </p:spPr>
        </p:sp>
        <p:sp>
          <p:nvSpPr>
            <p:cNvPr name="TextBox 10" id="10"/>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11" id="11"/>
          <p:cNvGrpSpPr/>
          <p:nvPr/>
        </p:nvGrpSpPr>
        <p:grpSpPr>
          <a:xfrm rot="0">
            <a:off x="11760438" y="2622512"/>
            <a:ext cx="4962192" cy="4962192"/>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04FF25"/>
              </a:solidFill>
              <a:prstDash val="solid"/>
              <a:miter/>
            </a:ln>
          </p:spPr>
        </p:sp>
        <p:sp>
          <p:nvSpPr>
            <p:cNvPr name="TextBox 13" id="13"/>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14" id="14"/>
          <p:cNvGrpSpPr/>
          <p:nvPr/>
        </p:nvGrpSpPr>
        <p:grpSpPr>
          <a:xfrm rot="0">
            <a:off x="11937160" y="2799235"/>
            <a:ext cx="4608746" cy="4608746"/>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5046" t="0" r="-25046" b="0"/>
              </a:stretch>
            </a:blipFill>
          </p:spPr>
        </p:sp>
      </p:grpSp>
      <p:grpSp>
        <p:nvGrpSpPr>
          <p:cNvPr name="Group 16" id="16"/>
          <p:cNvGrpSpPr/>
          <p:nvPr/>
        </p:nvGrpSpPr>
        <p:grpSpPr>
          <a:xfrm rot="0">
            <a:off x="10341336" y="5179398"/>
            <a:ext cx="2906680" cy="2906680"/>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FF25"/>
            </a:solidFill>
          </p:spPr>
        </p:sp>
        <p:sp>
          <p:nvSpPr>
            <p:cNvPr name="TextBox 18" id="18"/>
            <p:cNvSpPr txBox="true"/>
            <p:nvPr/>
          </p:nvSpPr>
          <p:spPr>
            <a:xfrm>
              <a:off x="76200" y="-47625"/>
              <a:ext cx="660400" cy="784225"/>
            </a:xfrm>
            <a:prstGeom prst="rect">
              <a:avLst/>
            </a:prstGeom>
          </p:spPr>
          <p:txBody>
            <a:bodyPr anchor="ctr" rtlCol="false" tIns="50800" lIns="50800" bIns="50800" rIns="50800"/>
            <a:lstStyle/>
            <a:p>
              <a:pPr algn="ctr">
                <a:lnSpc>
                  <a:spcPts val="3400"/>
                </a:lnSpc>
              </a:pPr>
            </a:p>
          </p:txBody>
        </p:sp>
      </p:grpSp>
      <p:grpSp>
        <p:nvGrpSpPr>
          <p:cNvPr name="Group 19" id="19"/>
          <p:cNvGrpSpPr/>
          <p:nvPr/>
        </p:nvGrpSpPr>
        <p:grpSpPr>
          <a:xfrm rot="0">
            <a:off x="10475479" y="5313541"/>
            <a:ext cx="2638393" cy="2638393"/>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046" t="0" r="-25046" b="0"/>
              </a:stretch>
            </a:blipFill>
          </p:spPr>
        </p:sp>
      </p:grpSp>
      <p:sp>
        <p:nvSpPr>
          <p:cNvPr name="TextBox 21" id="21"/>
          <p:cNvSpPr txBox="true"/>
          <p:nvPr/>
        </p:nvSpPr>
        <p:spPr>
          <a:xfrm rot="0">
            <a:off x="2305524" y="3069978"/>
            <a:ext cx="7598969" cy="2879583"/>
          </a:xfrm>
          <a:prstGeom prst="rect">
            <a:avLst/>
          </a:prstGeom>
        </p:spPr>
        <p:txBody>
          <a:bodyPr anchor="t" rtlCol="false" tIns="0" lIns="0" bIns="0" rIns="0">
            <a:spAutoFit/>
          </a:bodyPr>
          <a:lstStyle/>
          <a:p>
            <a:pPr algn="l">
              <a:lnSpc>
                <a:spcPts val="23457"/>
              </a:lnSpc>
              <a:spcBef>
                <a:spcPct val="0"/>
              </a:spcBef>
            </a:pPr>
            <a:r>
              <a:rPr lang="en-US" sz="16755">
                <a:solidFill>
                  <a:srgbClr val="38B367"/>
                </a:solidFill>
                <a:latin typeface="Bebas Neue Cyrillic"/>
                <a:ea typeface="Bebas Neue Cyrillic"/>
                <a:cs typeface="Bebas Neue Cyrillic"/>
                <a:sym typeface="Bebas Neue Cyrillic"/>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DAGoPvkaf08</dc:identifier>
  <dcterms:modified xsi:type="dcterms:W3CDTF">2011-08-01T06:04:30Z</dcterms:modified>
  <cp:revision>1</cp:revision>
  <dc:title>The Future Of Cryptocurrency Exchange Development: Trends to Watch</dc:title>
</cp:coreProperties>
</file>